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4.xml" ContentType="application/vnd.openxmlformats-officedocument.presentationml.notesSlide+xml"/>
  <Override PartName="/ppt/ink/ink8.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heme/themeOverride1.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55"/>
  </p:notesMasterIdLst>
  <p:sldIdLst>
    <p:sldId id="582" r:id="rId2"/>
    <p:sldId id="834" r:id="rId3"/>
    <p:sldId id="835" r:id="rId4"/>
    <p:sldId id="729" r:id="rId5"/>
    <p:sldId id="830" r:id="rId6"/>
    <p:sldId id="831" r:id="rId7"/>
    <p:sldId id="832" r:id="rId8"/>
    <p:sldId id="833" r:id="rId9"/>
    <p:sldId id="583" r:id="rId10"/>
    <p:sldId id="829" r:id="rId11"/>
    <p:sldId id="584" r:id="rId12"/>
    <p:sldId id="585" r:id="rId13"/>
    <p:sldId id="613" r:id="rId14"/>
    <p:sldId id="823" r:id="rId15"/>
    <p:sldId id="816" r:id="rId16"/>
    <p:sldId id="824" r:id="rId17"/>
    <p:sldId id="586" r:id="rId18"/>
    <p:sldId id="817" r:id="rId19"/>
    <p:sldId id="819" r:id="rId20"/>
    <p:sldId id="820" r:id="rId21"/>
    <p:sldId id="821" r:id="rId22"/>
    <p:sldId id="822" r:id="rId23"/>
    <p:sldId id="587" r:id="rId24"/>
    <p:sldId id="588" r:id="rId25"/>
    <p:sldId id="589" r:id="rId26"/>
    <p:sldId id="597" r:id="rId27"/>
    <p:sldId id="599" r:id="rId28"/>
    <p:sldId id="624" r:id="rId29"/>
    <p:sldId id="625" r:id="rId30"/>
    <p:sldId id="626" r:id="rId31"/>
    <p:sldId id="627" r:id="rId32"/>
    <p:sldId id="628" r:id="rId33"/>
    <p:sldId id="629" r:id="rId34"/>
    <p:sldId id="632" r:id="rId35"/>
    <p:sldId id="633" r:id="rId36"/>
    <p:sldId id="630" r:id="rId37"/>
    <p:sldId id="623" r:id="rId38"/>
    <p:sldId id="600" r:id="rId39"/>
    <p:sldId id="601" r:id="rId40"/>
    <p:sldId id="591" r:id="rId41"/>
    <p:sldId id="826" r:id="rId42"/>
    <p:sldId id="825" r:id="rId43"/>
    <p:sldId id="592" r:id="rId44"/>
    <p:sldId id="596" r:id="rId45"/>
    <p:sldId id="593" r:id="rId46"/>
    <p:sldId id="614" r:id="rId47"/>
    <p:sldId id="615" r:id="rId48"/>
    <p:sldId id="616" r:id="rId49"/>
    <p:sldId id="617" r:id="rId50"/>
    <p:sldId id="618" r:id="rId51"/>
    <p:sldId id="619" r:id="rId52"/>
    <p:sldId id="620" r:id="rId53"/>
    <p:sldId id="621" r:id="rId54"/>
    <p:sldId id="622" r:id="rId55"/>
    <p:sldId id="612" r:id="rId56"/>
    <p:sldId id="611" r:id="rId57"/>
    <p:sldId id="814" r:id="rId58"/>
    <p:sldId id="602" r:id="rId59"/>
    <p:sldId id="635" r:id="rId60"/>
    <p:sldId id="636" r:id="rId61"/>
    <p:sldId id="637" r:id="rId62"/>
    <p:sldId id="638" r:id="rId63"/>
    <p:sldId id="639" r:id="rId64"/>
    <p:sldId id="780" r:id="rId65"/>
    <p:sldId id="781" r:id="rId66"/>
    <p:sldId id="782" r:id="rId67"/>
    <p:sldId id="783" r:id="rId68"/>
    <p:sldId id="784" r:id="rId69"/>
    <p:sldId id="785" r:id="rId70"/>
    <p:sldId id="786" r:id="rId71"/>
    <p:sldId id="787" r:id="rId72"/>
    <p:sldId id="788" r:id="rId73"/>
    <p:sldId id="789" r:id="rId74"/>
    <p:sldId id="790" r:id="rId75"/>
    <p:sldId id="791" r:id="rId76"/>
    <p:sldId id="792" r:id="rId77"/>
    <p:sldId id="793" r:id="rId78"/>
    <p:sldId id="794" r:id="rId79"/>
    <p:sldId id="795" r:id="rId80"/>
    <p:sldId id="796" r:id="rId81"/>
    <p:sldId id="797" r:id="rId82"/>
    <p:sldId id="798" r:id="rId83"/>
    <p:sldId id="815" r:id="rId84"/>
    <p:sldId id="800" r:id="rId85"/>
    <p:sldId id="801" r:id="rId86"/>
    <p:sldId id="802" r:id="rId87"/>
    <p:sldId id="803" r:id="rId88"/>
    <p:sldId id="804" r:id="rId89"/>
    <p:sldId id="805" r:id="rId90"/>
    <p:sldId id="806" r:id="rId91"/>
    <p:sldId id="807" r:id="rId92"/>
    <p:sldId id="808" r:id="rId93"/>
    <p:sldId id="809" r:id="rId94"/>
    <p:sldId id="810" r:id="rId95"/>
    <p:sldId id="811" r:id="rId96"/>
    <p:sldId id="812" r:id="rId97"/>
    <p:sldId id="640" r:id="rId98"/>
    <p:sldId id="603" r:id="rId99"/>
    <p:sldId id="644" r:id="rId100"/>
    <p:sldId id="747" r:id="rId101"/>
    <p:sldId id="748" r:id="rId102"/>
    <p:sldId id="749" r:id="rId103"/>
    <p:sldId id="750" r:id="rId104"/>
    <p:sldId id="751" r:id="rId105"/>
    <p:sldId id="752" r:id="rId106"/>
    <p:sldId id="753" r:id="rId107"/>
    <p:sldId id="645" r:id="rId108"/>
    <p:sldId id="604" r:id="rId109"/>
    <p:sldId id="754" r:id="rId110"/>
    <p:sldId id="755" r:id="rId111"/>
    <p:sldId id="756" r:id="rId112"/>
    <p:sldId id="757" r:id="rId113"/>
    <p:sldId id="758" r:id="rId114"/>
    <p:sldId id="765" r:id="rId115"/>
    <p:sldId id="766" r:id="rId116"/>
    <p:sldId id="767" r:id="rId117"/>
    <p:sldId id="768" r:id="rId118"/>
    <p:sldId id="769" r:id="rId119"/>
    <p:sldId id="770" r:id="rId120"/>
    <p:sldId id="771" r:id="rId121"/>
    <p:sldId id="772" r:id="rId122"/>
    <p:sldId id="773" r:id="rId123"/>
    <p:sldId id="774" r:id="rId124"/>
    <p:sldId id="775" r:id="rId125"/>
    <p:sldId id="776" r:id="rId126"/>
    <p:sldId id="778" r:id="rId127"/>
    <p:sldId id="608" r:id="rId128"/>
    <p:sldId id="641" r:id="rId129"/>
    <p:sldId id="642" r:id="rId130"/>
    <p:sldId id="643" r:id="rId131"/>
    <p:sldId id="744" r:id="rId132"/>
    <p:sldId id="745" r:id="rId133"/>
    <p:sldId id="746" r:id="rId134"/>
    <p:sldId id="653" r:id="rId135"/>
    <p:sldId id="654" r:id="rId136"/>
    <p:sldId id="655" r:id="rId137"/>
    <p:sldId id="656" r:id="rId138"/>
    <p:sldId id="657" r:id="rId139"/>
    <p:sldId id="658" r:id="rId140"/>
    <p:sldId id="659" r:id="rId141"/>
    <p:sldId id="660" r:id="rId142"/>
    <p:sldId id="661" r:id="rId143"/>
    <p:sldId id="695" r:id="rId144"/>
    <p:sldId id="700" r:id="rId145"/>
    <p:sldId id="701" r:id="rId146"/>
    <p:sldId id="702" r:id="rId147"/>
    <p:sldId id="738" r:id="rId148"/>
    <p:sldId id="739" r:id="rId149"/>
    <p:sldId id="740" r:id="rId150"/>
    <p:sldId id="741" r:id="rId151"/>
    <p:sldId id="742" r:id="rId152"/>
    <p:sldId id="743" r:id="rId153"/>
    <p:sldId id="338" r:id="rId15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1A2C9C-C969-4EF0-A117-AA6F68864A78}" v="2" dt="2019-04-18T15:58:06.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8" autoAdjust="0"/>
    <p:restoredTop sz="88355" autoAdjust="0"/>
  </p:normalViewPr>
  <p:slideViewPr>
    <p:cSldViewPr showGuides="1">
      <p:cViewPr varScale="1">
        <p:scale>
          <a:sx n="80" d="100"/>
          <a:sy n="80" d="100"/>
        </p:scale>
        <p:origin x="930" y="42"/>
      </p:cViewPr>
      <p:guideLst>
        <p:guide orient="horz" pos="2160"/>
        <p:guide pos="2880"/>
      </p:guideLst>
    </p:cSldViewPr>
  </p:slideViewPr>
  <p:outlineViewPr>
    <p:cViewPr>
      <p:scale>
        <a:sx n="33" d="100"/>
        <a:sy n="33" d="100"/>
      </p:scale>
      <p:origin x="0" y="1596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55" d="100"/>
          <a:sy n="55" d="100"/>
        </p:scale>
        <p:origin x="-285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dolf Müller-Goldhorn" userId="28661f65efbc3052" providerId="LiveId" clId="{F41B88FA-5D06-47AE-A2A7-30187207BBFB}"/>
    <pc:docChg chg="undo custSel addSld modSld">
      <pc:chgData name="Rudolf Müller-Goldhorn" userId="28661f65efbc3052" providerId="LiveId" clId="{F41B88FA-5D06-47AE-A2A7-30187207BBFB}" dt="2019-04-18T16:10:25.834" v="38"/>
      <pc:docMkLst>
        <pc:docMk/>
      </pc:docMkLst>
      <pc:sldChg chg="modTransition">
        <pc:chgData name="Rudolf Müller-Goldhorn" userId="28661f65efbc3052" providerId="LiveId" clId="{F41B88FA-5D06-47AE-A2A7-30187207BBFB}" dt="2019-04-18T16:09:41.392" v="37"/>
        <pc:sldMkLst>
          <pc:docMk/>
          <pc:sldMk cId="1453810424" sldId="338"/>
        </pc:sldMkLst>
      </pc:sldChg>
      <pc:sldChg chg="addSp delSp modSp modTransition modAnim">
        <pc:chgData name="Rudolf Müller-Goldhorn" userId="28661f65efbc3052" providerId="LiveId" clId="{F41B88FA-5D06-47AE-A2A7-30187207BBFB}" dt="2019-04-18T16:10:25.834" v="38"/>
        <pc:sldMkLst>
          <pc:docMk/>
          <pc:sldMk cId="3555699983" sldId="582"/>
        </pc:sldMkLst>
        <pc:picChg chg="add del mod">
          <ac:chgData name="Rudolf Müller-Goldhorn" userId="28661f65efbc3052" providerId="LiveId" clId="{F41B88FA-5D06-47AE-A2A7-30187207BBFB}" dt="2019-04-18T16:04:11.155" v="31"/>
          <ac:picMkLst>
            <pc:docMk/>
            <pc:sldMk cId="3555699983" sldId="582"/>
            <ac:picMk id="2" creationId="{69116545-023B-44D5-8A74-70D7CAFAC124}"/>
          </ac:picMkLst>
        </pc:picChg>
        <pc:picChg chg="add del mod">
          <ac:chgData name="Rudolf Müller-Goldhorn" userId="28661f65efbc3052" providerId="LiveId" clId="{F41B88FA-5D06-47AE-A2A7-30187207BBFB}" dt="2019-04-18T16:07:12.946" v="33"/>
          <ac:picMkLst>
            <pc:docMk/>
            <pc:sldMk cId="3555699983" sldId="582"/>
            <ac:picMk id="4" creationId="{91207DFA-5ED4-42F4-8C91-E6DEED9CD233}"/>
          </ac:picMkLst>
        </pc:picChg>
        <pc:picChg chg="add del mod">
          <ac:chgData name="Rudolf Müller-Goldhorn" userId="28661f65efbc3052" providerId="LiveId" clId="{F41B88FA-5D06-47AE-A2A7-30187207BBFB}" dt="2019-04-18T16:08:24.107" v="35"/>
          <ac:picMkLst>
            <pc:docMk/>
            <pc:sldMk cId="3555699983" sldId="582"/>
            <ac:picMk id="5" creationId="{4B5441F7-B316-4AA4-B65D-FE7B9865723C}"/>
          </ac:picMkLst>
        </pc:picChg>
        <pc:picChg chg="add del mod">
          <ac:chgData name="Rudolf Müller-Goldhorn" userId="28661f65efbc3052" providerId="LiveId" clId="{F41B88FA-5D06-47AE-A2A7-30187207BBFB}" dt="2019-04-18T16:09:41.392" v="37"/>
          <ac:picMkLst>
            <pc:docMk/>
            <pc:sldMk cId="3555699983" sldId="582"/>
            <ac:picMk id="6" creationId="{7392F6DA-96B1-4C3A-B6AF-72BD4F48F1C9}"/>
          </ac:picMkLst>
        </pc:picChg>
        <pc:picChg chg="add mod">
          <ac:chgData name="Rudolf Müller-Goldhorn" userId="28661f65efbc3052" providerId="LiveId" clId="{F41B88FA-5D06-47AE-A2A7-30187207BBFB}" dt="2019-04-18T16:10:25.834" v="38"/>
          <ac:picMkLst>
            <pc:docMk/>
            <pc:sldMk cId="3555699983" sldId="582"/>
            <ac:picMk id="7" creationId="{5E426FBF-830E-4E99-BECE-BBE73B0A3AF4}"/>
          </ac:picMkLst>
        </pc:picChg>
        <pc:inkChg chg="add del">
          <ac:chgData name="Rudolf Müller-Goldhorn" userId="28661f65efbc3052" providerId="LiveId" clId="{F41B88FA-5D06-47AE-A2A7-30187207BBFB}" dt="2019-04-18T16:07:12.946" v="33"/>
          <ac:inkMkLst>
            <pc:docMk/>
            <pc:sldMk cId="3555699983" sldId="582"/>
            <ac:inkMk id="3" creationId="{86CEBF1D-1846-4BB6-B963-970D787B23FD}"/>
          </ac:inkMkLst>
        </pc:inkChg>
      </pc:sldChg>
      <pc:sldChg chg="modTransition">
        <pc:chgData name="Rudolf Müller-Goldhorn" userId="28661f65efbc3052" providerId="LiveId" clId="{F41B88FA-5D06-47AE-A2A7-30187207BBFB}" dt="2019-04-18T16:09:41.392" v="37"/>
        <pc:sldMkLst>
          <pc:docMk/>
          <pc:sldMk cId="3014750828" sldId="583"/>
        </pc:sldMkLst>
      </pc:sldChg>
      <pc:sldChg chg="modTransition">
        <pc:chgData name="Rudolf Müller-Goldhorn" userId="28661f65efbc3052" providerId="LiveId" clId="{F41B88FA-5D06-47AE-A2A7-30187207BBFB}" dt="2019-04-18T16:09:41.392" v="37"/>
        <pc:sldMkLst>
          <pc:docMk/>
          <pc:sldMk cId="3380451258" sldId="584"/>
        </pc:sldMkLst>
      </pc:sldChg>
      <pc:sldChg chg="modTransition">
        <pc:chgData name="Rudolf Müller-Goldhorn" userId="28661f65efbc3052" providerId="LiveId" clId="{F41B88FA-5D06-47AE-A2A7-30187207BBFB}" dt="2019-04-18T16:09:41.392" v="37"/>
        <pc:sldMkLst>
          <pc:docMk/>
          <pc:sldMk cId="737882310" sldId="585"/>
        </pc:sldMkLst>
      </pc:sldChg>
      <pc:sldChg chg="modTransition">
        <pc:chgData name="Rudolf Müller-Goldhorn" userId="28661f65efbc3052" providerId="LiveId" clId="{F41B88FA-5D06-47AE-A2A7-30187207BBFB}" dt="2019-04-18T16:09:41.392" v="37"/>
        <pc:sldMkLst>
          <pc:docMk/>
          <pc:sldMk cId="1833514027" sldId="586"/>
        </pc:sldMkLst>
      </pc:sldChg>
      <pc:sldChg chg="modTransition">
        <pc:chgData name="Rudolf Müller-Goldhorn" userId="28661f65efbc3052" providerId="LiveId" clId="{F41B88FA-5D06-47AE-A2A7-30187207BBFB}" dt="2019-04-18T16:09:41.392" v="37"/>
        <pc:sldMkLst>
          <pc:docMk/>
          <pc:sldMk cId="35592005" sldId="587"/>
        </pc:sldMkLst>
      </pc:sldChg>
      <pc:sldChg chg="modTransition">
        <pc:chgData name="Rudolf Müller-Goldhorn" userId="28661f65efbc3052" providerId="LiveId" clId="{F41B88FA-5D06-47AE-A2A7-30187207BBFB}" dt="2019-04-18T16:09:41.392" v="37"/>
        <pc:sldMkLst>
          <pc:docMk/>
          <pc:sldMk cId="675785142" sldId="588"/>
        </pc:sldMkLst>
      </pc:sldChg>
      <pc:sldChg chg="modTransition">
        <pc:chgData name="Rudolf Müller-Goldhorn" userId="28661f65efbc3052" providerId="LiveId" clId="{F41B88FA-5D06-47AE-A2A7-30187207BBFB}" dt="2019-04-18T16:09:41.392" v="37"/>
        <pc:sldMkLst>
          <pc:docMk/>
          <pc:sldMk cId="2558280675" sldId="589"/>
        </pc:sldMkLst>
      </pc:sldChg>
      <pc:sldChg chg="modTransition">
        <pc:chgData name="Rudolf Müller-Goldhorn" userId="28661f65efbc3052" providerId="LiveId" clId="{F41B88FA-5D06-47AE-A2A7-30187207BBFB}" dt="2019-04-18T16:09:41.392" v="37"/>
        <pc:sldMkLst>
          <pc:docMk/>
          <pc:sldMk cId="3026957406" sldId="591"/>
        </pc:sldMkLst>
      </pc:sldChg>
      <pc:sldChg chg="modTransition">
        <pc:chgData name="Rudolf Müller-Goldhorn" userId="28661f65efbc3052" providerId="LiveId" clId="{F41B88FA-5D06-47AE-A2A7-30187207BBFB}" dt="2019-04-18T16:09:41.392" v="37"/>
        <pc:sldMkLst>
          <pc:docMk/>
          <pc:sldMk cId="521737689" sldId="592"/>
        </pc:sldMkLst>
      </pc:sldChg>
      <pc:sldChg chg="modTransition">
        <pc:chgData name="Rudolf Müller-Goldhorn" userId="28661f65efbc3052" providerId="LiveId" clId="{F41B88FA-5D06-47AE-A2A7-30187207BBFB}" dt="2019-04-18T16:09:41.392" v="37"/>
        <pc:sldMkLst>
          <pc:docMk/>
          <pc:sldMk cId="991135827" sldId="593"/>
        </pc:sldMkLst>
      </pc:sldChg>
      <pc:sldChg chg="modTransition">
        <pc:chgData name="Rudolf Müller-Goldhorn" userId="28661f65efbc3052" providerId="LiveId" clId="{F41B88FA-5D06-47AE-A2A7-30187207BBFB}" dt="2019-04-18T16:09:41.392" v="37"/>
        <pc:sldMkLst>
          <pc:docMk/>
          <pc:sldMk cId="2278981556" sldId="596"/>
        </pc:sldMkLst>
      </pc:sldChg>
      <pc:sldChg chg="modTransition">
        <pc:chgData name="Rudolf Müller-Goldhorn" userId="28661f65efbc3052" providerId="LiveId" clId="{F41B88FA-5D06-47AE-A2A7-30187207BBFB}" dt="2019-04-18T16:09:41.392" v="37"/>
        <pc:sldMkLst>
          <pc:docMk/>
          <pc:sldMk cId="1409021730" sldId="597"/>
        </pc:sldMkLst>
      </pc:sldChg>
      <pc:sldChg chg="modTransition">
        <pc:chgData name="Rudolf Müller-Goldhorn" userId="28661f65efbc3052" providerId="LiveId" clId="{F41B88FA-5D06-47AE-A2A7-30187207BBFB}" dt="2019-04-18T16:09:41.392" v="37"/>
        <pc:sldMkLst>
          <pc:docMk/>
          <pc:sldMk cId="3541670384" sldId="599"/>
        </pc:sldMkLst>
      </pc:sldChg>
      <pc:sldChg chg="modTransition">
        <pc:chgData name="Rudolf Müller-Goldhorn" userId="28661f65efbc3052" providerId="LiveId" clId="{F41B88FA-5D06-47AE-A2A7-30187207BBFB}" dt="2019-04-18T16:09:41.392" v="37"/>
        <pc:sldMkLst>
          <pc:docMk/>
          <pc:sldMk cId="1579564302" sldId="600"/>
        </pc:sldMkLst>
      </pc:sldChg>
      <pc:sldChg chg="modTransition">
        <pc:chgData name="Rudolf Müller-Goldhorn" userId="28661f65efbc3052" providerId="LiveId" clId="{F41B88FA-5D06-47AE-A2A7-30187207BBFB}" dt="2019-04-18T16:09:41.392" v="37"/>
        <pc:sldMkLst>
          <pc:docMk/>
          <pc:sldMk cId="2004612103" sldId="601"/>
        </pc:sldMkLst>
      </pc:sldChg>
      <pc:sldChg chg="modTransition">
        <pc:chgData name="Rudolf Müller-Goldhorn" userId="28661f65efbc3052" providerId="LiveId" clId="{F41B88FA-5D06-47AE-A2A7-30187207BBFB}" dt="2019-04-18T16:09:41.392" v="37"/>
        <pc:sldMkLst>
          <pc:docMk/>
          <pc:sldMk cId="3850509873" sldId="602"/>
        </pc:sldMkLst>
      </pc:sldChg>
      <pc:sldChg chg="modTransition">
        <pc:chgData name="Rudolf Müller-Goldhorn" userId="28661f65efbc3052" providerId="LiveId" clId="{F41B88FA-5D06-47AE-A2A7-30187207BBFB}" dt="2019-04-18T16:09:41.392" v="37"/>
        <pc:sldMkLst>
          <pc:docMk/>
          <pc:sldMk cId="1345915760" sldId="603"/>
        </pc:sldMkLst>
      </pc:sldChg>
      <pc:sldChg chg="modTransition">
        <pc:chgData name="Rudolf Müller-Goldhorn" userId="28661f65efbc3052" providerId="LiveId" clId="{F41B88FA-5D06-47AE-A2A7-30187207BBFB}" dt="2019-04-18T16:09:41.392" v="37"/>
        <pc:sldMkLst>
          <pc:docMk/>
          <pc:sldMk cId="1939439909" sldId="604"/>
        </pc:sldMkLst>
      </pc:sldChg>
      <pc:sldChg chg="modTransition">
        <pc:chgData name="Rudolf Müller-Goldhorn" userId="28661f65efbc3052" providerId="LiveId" clId="{F41B88FA-5D06-47AE-A2A7-30187207BBFB}" dt="2019-04-18T16:09:41.392" v="37"/>
        <pc:sldMkLst>
          <pc:docMk/>
          <pc:sldMk cId="1987150652" sldId="608"/>
        </pc:sldMkLst>
      </pc:sldChg>
      <pc:sldChg chg="modTransition">
        <pc:chgData name="Rudolf Müller-Goldhorn" userId="28661f65efbc3052" providerId="LiveId" clId="{F41B88FA-5D06-47AE-A2A7-30187207BBFB}" dt="2019-04-18T16:09:41.392" v="37"/>
        <pc:sldMkLst>
          <pc:docMk/>
          <pc:sldMk cId="812177030" sldId="611"/>
        </pc:sldMkLst>
      </pc:sldChg>
      <pc:sldChg chg="modTransition">
        <pc:chgData name="Rudolf Müller-Goldhorn" userId="28661f65efbc3052" providerId="LiveId" clId="{F41B88FA-5D06-47AE-A2A7-30187207BBFB}" dt="2019-04-18T16:09:41.392" v="37"/>
        <pc:sldMkLst>
          <pc:docMk/>
          <pc:sldMk cId="3475238524" sldId="612"/>
        </pc:sldMkLst>
      </pc:sldChg>
      <pc:sldChg chg="modTransition">
        <pc:chgData name="Rudolf Müller-Goldhorn" userId="28661f65efbc3052" providerId="LiveId" clId="{F41B88FA-5D06-47AE-A2A7-30187207BBFB}" dt="2019-04-18T16:09:41.392" v="37"/>
        <pc:sldMkLst>
          <pc:docMk/>
          <pc:sldMk cId="2596403067" sldId="613"/>
        </pc:sldMkLst>
      </pc:sldChg>
      <pc:sldChg chg="modTransition">
        <pc:chgData name="Rudolf Müller-Goldhorn" userId="28661f65efbc3052" providerId="LiveId" clId="{F41B88FA-5D06-47AE-A2A7-30187207BBFB}" dt="2019-04-18T16:09:41.392" v="37"/>
        <pc:sldMkLst>
          <pc:docMk/>
          <pc:sldMk cId="1441288896" sldId="614"/>
        </pc:sldMkLst>
      </pc:sldChg>
      <pc:sldChg chg="modTransition">
        <pc:chgData name="Rudolf Müller-Goldhorn" userId="28661f65efbc3052" providerId="LiveId" clId="{F41B88FA-5D06-47AE-A2A7-30187207BBFB}" dt="2019-04-18T16:09:41.392" v="37"/>
        <pc:sldMkLst>
          <pc:docMk/>
          <pc:sldMk cId="1253108697" sldId="615"/>
        </pc:sldMkLst>
      </pc:sldChg>
      <pc:sldChg chg="modTransition">
        <pc:chgData name="Rudolf Müller-Goldhorn" userId="28661f65efbc3052" providerId="LiveId" clId="{F41B88FA-5D06-47AE-A2A7-30187207BBFB}" dt="2019-04-18T16:09:41.392" v="37"/>
        <pc:sldMkLst>
          <pc:docMk/>
          <pc:sldMk cId="981375949" sldId="616"/>
        </pc:sldMkLst>
      </pc:sldChg>
      <pc:sldChg chg="modTransition">
        <pc:chgData name="Rudolf Müller-Goldhorn" userId="28661f65efbc3052" providerId="LiveId" clId="{F41B88FA-5D06-47AE-A2A7-30187207BBFB}" dt="2019-04-18T16:09:41.392" v="37"/>
        <pc:sldMkLst>
          <pc:docMk/>
          <pc:sldMk cId="1433411687" sldId="617"/>
        </pc:sldMkLst>
      </pc:sldChg>
      <pc:sldChg chg="modTransition">
        <pc:chgData name="Rudolf Müller-Goldhorn" userId="28661f65efbc3052" providerId="LiveId" clId="{F41B88FA-5D06-47AE-A2A7-30187207BBFB}" dt="2019-04-18T16:09:41.392" v="37"/>
        <pc:sldMkLst>
          <pc:docMk/>
          <pc:sldMk cId="1634382134" sldId="618"/>
        </pc:sldMkLst>
      </pc:sldChg>
      <pc:sldChg chg="modTransition">
        <pc:chgData name="Rudolf Müller-Goldhorn" userId="28661f65efbc3052" providerId="LiveId" clId="{F41B88FA-5D06-47AE-A2A7-30187207BBFB}" dt="2019-04-18T16:09:41.392" v="37"/>
        <pc:sldMkLst>
          <pc:docMk/>
          <pc:sldMk cId="950577160" sldId="619"/>
        </pc:sldMkLst>
      </pc:sldChg>
      <pc:sldChg chg="modTransition">
        <pc:chgData name="Rudolf Müller-Goldhorn" userId="28661f65efbc3052" providerId="LiveId" clId="{F41B88FA-5D06-47AE-A2A7-30187207BBFB}" dt="2019-04-18T16:09:41.392" v="37"/>
        <pc:sldMkLst>
          <pc:docMk/>
          <pc:sldMk cId="600752210" sldId="620"/>
        </pc:sldMkLst>
      </pc:sldChg>
      <pc:sldChg chg="modTransition">
        <pc:chgData name="Rudolf Müller-Goldhorn" userId="28661f65efbc3052" providerId="LiveId" clId="{F41B88FA-5D06-47AE-A2A7-30187207BBFB}" dt="2019-04-18T16:09:41.392" v="37"/>
        <pc:sldMkLst>
          <pc:docMk/>
          <pc:sldMk cId="156906289" sldId="621"/>
        </pc:sldMkLst>
      </pc:sldChg>
      <pc:sldChg chg="modTransition">
        <pc:chgData name="Rudolf Müller-Goldhorn" userId="28661f65efbc3052" providerId="LiveId" clId="{F41B88FA-5D06-47AE-A2A7-30187207BBFB}" dt="2019-04-18T16:09:41.392" v="37"/>
        <pc:sldMkLst>
          <pc:docMk/>
          <pc:sldMk cId="725516648" sldId="622"/>
        </pc:sldMkLst>
      </pc:sldChg>
      <pc:sldChg chg="modTransition">
        <pc:chgData name="Rudolf Müller-Goldhorn" userId="28661f65efbc3052" providerId="LiveId" clId="{F41B88FA-5D06-47AE-A2A7-30187207BBFB}" dt="2019-04-18T16:09:41.392" v="37"/>
        <pc:sldMkLst>
          <pc:docMk/>
          <pc:sldMk cId="3319297425" sldId="623"/>
        </pc:sldMkLst>
      </pc:sldChg>
      <pc:sldChg chg="modTransition">
        <pc:chgData name="Rudolf Müller-Goldhorn" userId="28661f65efbc3052" providerId="LiveId" clId="{F41B88FA-5D06-47AE-A2A7-30187207BBFB}" dt="2019-04-18T16:09:41.392" v="37"/>
        <pc:sldMkLst>
          <pc:docMk/>
          <pc:sldMk cId="3745666595" sldId="624"/>
        </pc:sldMkLst>
      </pc:sldChg>
      <pc:sldChg chg="modTransition">
        <pc:chgData name="Rudolf Müller-Goldhorn" userId="28661f65efbc3052" providerId="LiveId" clId="{F41B88FA-5D06-47AE-A2A7-30187207BBFB}" dt="2019-04-18T16:09:41.392" v="37"/>
        <pc:sldMkLst>
          <pc:docMk/>
          <pc:sldMk cId="4071190556" sldId="625"/>
        </pc:sldMkLst>
      </pc:sldChg>
      <pc:sldChg chg="modTransition">
        <pc:chgData name="Rudolf Müller-Goldhorn" userId="28661f65efbc3052" providerId="LiveId" clId="{F41B88FA-5D06-47AE-A2A7-30187207BBFB}" dt="2019-04-18T16:09:41.392" v="37"/>
        <pc:sldMkLst>
          <pc:docMk/>
          <pc:sldMk cId="1172620345" sldId="626"/>
        </pc:sldMkLst>
      </pc:sldChg>
      <pc:sldChg chg="modTransition">
        <pc:chgData name="Rudolf Müller-Goldhorn" userId="28661f65efbc3052" providerId="LiveId" clId="{F41B88FA-5D06-47AE-A2A7-30187207BBFB}" dt="2019-04-18T16:09:41.392" v="37"/>
        <pc:sldMkLst>
          <pc:docMk/>
          <pc:sldMk cId="3939563814" sldId="627"/>
        </pc:sldMkLst>
      </pc:sldChg>
      <pc:sldChg chg="modTransition">
        <pc:chgData name="Rudolf Müller-Goldhorn" userId="28661f65efbc3052" providerId="LiveId" clId="{F41B88FA-5D06-47AE-A2A7-30187207BBFB}" dt="2019-04-18T16:09:41.392" v="37"/>
        <pc:sldMkLst>
          <pc:docMk/>
          <pc:sldMk cId="2772103031" sldId="628"/>
        </pc:sldMkLst>
      </pc:sldChg>
      <pc:sldChg chg="modTransition">
        <pc:chgData name="Rudolf Müller-Goldhorn" userId="28661f65efbc3052" providerId="LiveId" clId="{F41B88FA-5D06-47AE-A2A7-30187207BBFB}" dt="2019-04-18T16:09:41.392" v="37"/>
        <pc:sldMkLst>
          <pc:docMk/>
          <pc:sldMk cId="2822301831" sldId="629"/>
        </pc:sldMkLst>
      </pc:sldChg>
      <pc:sldChg chg="modTransition">
        <pc:chgData name="Rudolf Müller-Goldhorn" userId="28661f65efbc3052" providerId="LiveId" clId="{F41B88FA-5D06-47AE-A2A7-30187207BBFB}" dt="2019-04-18T16:09:41.392" v="37"/>
        <pc:sldMkLst>
          <pc:docMk/>
          <pc:sldMk cId="2176428232" sldId="630"/>
        </pc:sldMkLst>
      </pc:sldChg>
      <pc:sldChg chg="modTransition">
        <pc:chgData name="Rudolf Müller-Goldhorn" userId="28661f65efbc3052" providerId="LiveId" clId="{F41B88FA-5D06-47AE-A2A7-30187207BBFB}" dt="2019-04-18T16:09:41.392" v="37"/>
        <pc:sldMkLst>
          <pc:docMk/>
          <pc:sldMk cId="1420998688" sldId="632"/>
        </pc:sldMkLst>
      </pc:sldChg>
      <pc:sldChg chg="modTransition">
        <pc:chgData name="Rudolf Müller-Goldhorn" userId="28661f65efbc3052" providerId="LiveId" clId="{F41B88FA-5D06-47AE-A2A7-30187207BBFB}" dt="2019-04-18T16:09:41.392" v="37"/>
        <pc:sldMkLst>
          <pc:docMk/>
          <pc:sldMk cId="3831301677" sldId="633"/>
        </pc:sldMkLst>
      </pc:sldChg>
      <pc:sldChg chg="modTransition">
        <pc:chgData name="Rudolf Müller-Goldhorn" userId="28661f65efbc3052" providerId="LiveId" clId="{F41B88FA-5D06-47AE-A2A7-30187207BBFB}" dt="2019-04-18T16:09:41.392" v="37"/>
        <pc:sldMkLst>
          <pc:docMk/>
          <pc:sldMk cId="4278792794" sldId="635"/>
        </pc:sldMkLst>
      </pc:sldChg>
      <pc:sldChg chg="modTransition">
        <pc:chgData name="Rudolf Müller-Goldhorn" userId="28661f65efbc3052" providerId="LiveId" clId="{F41B88FA-5D06-47AE-A2A7-30187207BBFB}" dt="2019-04-18T16:09:41.392" v="37"/>
        <pc:sldMkLst>
          <pc:docMk/>
          <pc:sldMk cId="41016980" sldId="636"/>
        </pc:sldMkLst>
      </pc:sldChg>
      <pc:sldChg chg="modTransition">
        <pc:chgData name="Rudolf Müller-Goldhorn" userId="28661f65efbc3052" providerId="LiveId" clId="{F41B88FA-5D06-47AE-A2A7-30187207BBFB}" dt="2019-04-18T16:09:41.392" v="37"/>
        <pc:sldMkLst>
          <pc:docMk/>
          <pc:sldMk cId="3100072830" sldId="637"/>
        </pc:sldMkLst>
      </pc:sldChg>
      <pc:sldChg chg="modTransition">
        <pc:chgData name="Rudolf Müller-Goldhorn" userId="28661f65efbc3052" providerId="LiveId" clId="{F41B88FA-5D06-47AE-A2A7-30187207BBFB}" dt="2019-04-18T16:09:41.392" v="37"/>
        <pc:sldMkLst>
          <pc:docMk/>
          <pc:sldMk cId="4221718944" sldId="638"/>
        </pc:sldMkLst>
      </pc:sldChg>
      <pc:sldChg chg="modTransition">
        <pc:chgData name="Rudolf Müller-Goldhorn" userId="28661f65efbc3052" providerId="LiveId" clId="{F41B88FA-5D06-47AE-A2A7-30187207BBFB}" dt="2019-04-18T16:09:41.392" v="37"/>
        <pc:sldMkLst>
          <pc:docMk/>
          <pc:sldMk cId="2212875135" sldId="639"/>
        </pc:sldMkLst>
      </pc:sldChg>
      <pc:sldChg chg="modTransition">
        <pc:chgData name="Rudolf Müller-Goldhorn" userId="28661f65efbc3052" providerId="LiveId" clId="{F41B88FA-5D06-47AE-A2A7-30187207BBFB}" dt="2019-04-18T16:09:41.392" v="37"/>
        <pc:sldMkLst>
          <pc:docMk/>
          <pc:sldMk cId="2783763644" sldId="640"/>
        </pc:sldMkLst>
      </pc:sldChg>
      <pc:sldChg chg="modTransition">
        <pc:chgData name="Rudolf Müller-Goldhorn" userId="28661f65efbc3052" providerId="LiveId" clId="{F41B88FA-5D06-47AE-A2A7-30187207BBFB}" dt="2019-04-18T16:09:41.392" v="37"/>
        <pc:sldMkLst>
          <pc:docMk/>
          <pc:sldMk cId="1054864545" sldId="641"/>
        </pc:sldMkLst>
      </pc:sldChg>
      <pc:sldChg chg="modTransition">
        <pc:chgData name="Rudolf Müller-Goldhorn" userId="28661f65efbc3052" providerId="LiveId" clId="{F41B88FA-5D06-47AE-A2A7-30187207BBFB}" dt="2019-04-18T16:09:41.392" v="37"/>
        <pc:sldMkLst>
          <pc:docMk/>
          <pc:sldMk cId="3282377885" sldId="642"/>
        </pc:sldMkLst>
      </pc:sldChg>
      <pc:sldChg chg="modTransition">
        <pc:chgData name="Rudolf Müller-Goldhorn" userId="28661f65efbc3052" providerId="LiveId" clId="{F41B88FA-5D06-47AE-A2A7-30187207BBFB}" dt="2019-04-18T16:09:41.392" v="37"/>
        <pc:sldMkLst>
          <pc:docMk/>
          <pc:sldMk cId="1804878530" sldId="643"/>
        </pc:sldMkLst>
      </pc:sldChg>
      <pc:sldChg chg="modTransition">
        <pc:chgData name="Rudolf Müller-Goldhorn" userId="28661f65efbc3052" providerId="LiveId" clId="{F41B88FA-5D06-47AE-A2A7-30187207BBFB}" dt="2019-04-18T16:09:41.392" v="37"/>
        <pc:sldMkLst>
          <pc:docMk/>
          <pc:sldMk cId="1971363486" sldId="644"/>
        </pc:sldMkLst>
      </pc:sldChg>
      <pc:sldChg chg="modTransition">
        <pc:chgData name="Rudolf Müller-Goldhorn" userId="28661f65efbc3052" providerId="LiveId" clId="{F41B88FA-5D06-47AE-A2A7-30187207BBFB}" dt="2019-04-18T16:09:41.392" v="37"/>
        <pc:sldMkLst>
          <pc:docMk/>
          <pc:sldMk cId="1372481513" sldId="645"/>
        </pc:sldMkLst>
      </pc:sldChg>
      <pc:sldChg chg="modTransition">
        <pc:chgData name="Rudolf Müller-Goldhorn" userId="28661f65efbc3052" providerId="LiveId" clId="{F41B88FA-5D06-47AE-A2A7-30187207BBFB}" dt="2019-04-18T16:09:41.392" v="37"/>
        <pc:sldMkLst>
          <pc:docMk/>
          <pc:sldMk cId="4172150534" sldId="653"/>
        </pc:sldMkLst>
      </pc:sldChg>
      <pc:sldChg chg="modTransition">
        <pc:chgData name="Rudolf Müller-Goldhorn" userId="28661f65efbc3052" providerId="LiveId" clId="{F41B88FA-5D06-47AE-A2A7-30187207BBFB}" dt="2019-04-18T16:09:41.392" v="37"/>
        <pc:sldMkLst>
          <pc:docMk/>
          <pc:sldMk cId="2818718436" sldId="654"/>
        </pc:sldMkLst>
      </pc:sldChg>
      <pc:sldChg chg="modTransition">
        <pc:chgData name="Rudolf Müller-Goldhorn" userId="28661f65efbc3052" providerId="LiveId" clId="{F41B88FA-5D06-47AE-A2A7-30187207BBFB}" dt="2019-04-18T16:09:41.392" v="37"/>
        <pc:sldMkLst>
          <pc:docMk/>
          <pc:sldMk cId="3160270658" sldId="655"/>
        </pc:sldMkLst>
      </pc:sldChg>
      <pc:sldChg chg="modTransition">
        <pc:chgData name="Rudolf Müller-Goldhorn" userId="28661f65efbc3052" providerId="LiveId" clId="{F41B88FA-5D06-47AE-A2A7-30187207BBFB}" dt="2019-04-18T16:09:41.392" v="37"/>
        <pc:sldMkLst>
          <pc:docMk/>
          <pc:sldMk cId="3210597677" sldId="656"/>
        </pc:sldMkLst>
      </pc:sldChg>
      <pc:sldChg chg="modTransition">
        <pc:chgData name="Rudolf Müller-Goldhorn" userId="28661f65efbc3052" providerId="LiveId" clId="{F41B88FA-5D06-47AE-A2A7-30187207BBFB}" dt="2019-04-18T16:09:41.392" v="37"/>
        <pc:sldMkLst>
          <pc:docMk/>
          <pc:sldMk cId="2908917432" sldId="657"/>
        </pc:sldMkLst>
      </pc:sldChg>
      <pc:sldChg chg="modTransition">
        <pc:chgData name="Rudolf Müller-Goldhorn" userId="28661f65efbc3052" providerId="LiveId" clId="{F41B88FA-5D06-47AE-A2A7-30187207BBFB}" dt="2019-04-18T16:09:41.392" v="37"/>
        <pc:sldMkLst>
          <pc:docMk/>
          <pc:sldMk cId="1797182077" sldId="658"/>
        </pc:sldMkLst>
      </pc:sldChg>
      <pc:sldChg chg="modTransition">
        <pc:chgData name="Rudolf Müller-Goldhorn" userId="28661f65efbc3052" providerId="LiveId" clId="{F41B88FA-5D06-47AE-A2A7-30187207BBFB}" dt="2019-04-18T16:09:41.392" v="37"/>
        <pc:sldMkLst>
          <pc:docMk/>
          <pc:sldMk cId="243841546" sldId="659"/>
        </pc:sldMkLst>
      </pc:sldChg>
      <pc:sldChg chg="modTransition">
        <pc:chgData name="Rudolf Müller-Goldhorn" userId="28661f65efbc3052" providerId="LiveId" clId="{F41B88FA-5D06-47AE-A2A7-30187207BBFB}" dt="2019-04-18T16:09:41.392" v="37"/>
        <pc:sldMkLst>
          <pc:docMk/>
          <pc:sldMk cId="1514107542" sldId="660"/>
        </pc:sldMkLst>
      </pc:sldChg>
      <pc:sldChg chg="modTransition">
        <pc:chgData name="Rudolf Müller-Goldhorn" userId="28661f65efbc3052" providerId="LiveId" clId="{F41B88FA-5D06-47AE-A2A7-30187207BBFB}" dt="2019-04-18T16:09:41.392" v="37"/>
        <pc:sldMkLst>
          <pc:docMk/>
          <pc:sldMk cId="2969542762" sldId="661"/>
        </pc:sldMkLst>
      </pc:sldChg>
      <pc:sldChg chg="modTransition">
        <pc:chgData name="Rudolf Müller-Goldhorn" userId="28661f65efbc3052" providerId="LiveId" clId="{F41B88FA-5D06-47AE-A2A7-30187207BBFB}" dt="2019-04-18T16:09:41.392" v="37"/>
        <pc:sldMkLst>
          <pc:docMk/>
          <pc:sldMk cId="922590853" sldId="695"/>
        </pc:sldMkLst>
      </pc:sldChg>
      <pc:sldChg chg="modTransition">
        <pc:chgData name="Rudolf Müller-Goldhorn" userId="28661f65efbc3052" providerId="LiveId" clId="{F41B88FA-5D06-47AE-A2A7-30187207BBFB}" dt="2019-04-18T16:09:41.392" v="37"/>
        <pc:sldMkLst>
          <pc:docMk/>
          <pc:sldMk cId="395906050" sldId="700"/>
        </pc:sldMkLst>
      </pc:sldChg>
      <pc:sldChg chg="modTransition">
        <pc:chgData name="Rudolf Müller-Goldhorn" userId="28661f65efbc3052" providerId="LiveId" clId="{F41B88FA-5D06-47AE-A2A7-30187207BBFB}" dt="2019-04-18T16:09:41.392" v="37"/>
        <pc:sldMkLst>
          <pc:docMk/>
          <pc:sldMk cId="3686825141" sldId="701"/>
        </pc:sldMkLst>
      </pc:sldChg>
      <pc:sldChg chg="modTransition">
        <pc:chgData name="Rudolf Müller-Goldhorn" userId="28661f65efbc3052" providerId="LiveId" clId="{F41B88FA-5D06-47AE-A2A7-30187207BBFB}" dt="2019-04-18T16:09:41.392" v="37"/>
        <pc:sldMkLst>
          <pc:docMk/>
          <pc:sldMk cId="1263764112" sldId="702"/>
        </pc:sldMkLst>
      </pc:sldChg>
      <pc:sldChg chg="addSp delSp modSp add modTransition modAnim">
        <pc:chgData name="Rudolf Müller-Goldhorn" userId="28661f65efbc3052" providerId="LiveId" clId="{F41B88FA-5D06-47AE-A2A7-30187207BBFB}" dt="2019-04-18T16:10:25.834" v="38"/>
        <pc:sldMkLst>
          <pc:docMk/>
          <pc:sldMk cId="373634781" sldId="729"/>
        </pc:sldMkLst>
        <pc:spChg chg="del">
          <ac:chgData name="Rudolf Müller-Goldhorn" userId="28661f65efbc3052" providerId="LiveId" clId="{F41B88FA-5D06-47AE-A2A7-30187207BBFB}" dt="2019-04-18T15:58:57.940" v="4" actId="478"/>
          <ac:spMkLst>
            <pc:docMk/>
            <pc:sldMk cId="373634781" sldId="729"/>
            <ac:spMk id="3" creationId="{0C62CA43-9533-43DC-9C0F-ED45FBAB425E}"/>
          </ac:spMkLst>
        </pc:spChg>
        <pc:spChg chg="del">
          <ac:chgData name="Rudolf Müller-Goldhorn" userId="28661f65efbc3052" providerId="LiveId" clId="{F41B88FA-5D06-47AE-A2A7-30187207BBFB}" dt="2019-04-18T15:58:52.567" v="2" actId="478"/>
          <ac:spMkLst>
            <pc:docMk/>
            <pc:sldMk cId="373634781" sldId="729"/>
            <ac:spMk id="6" creationId="{22BC19FC-1E22-4765-A3BD-84A704998CCE}"/>
          </ac:spMkLst>
        </pc:spChg>
        <pc:spChg chg="del">
          <ac:chgData name="Rudolf Müller-Goldhorn" userId="28661f65efbc3052" providerId="LiveId" clId="{F41B88FA-5D06-47AE-A2A7-30187207BBFB}" dt="2019-04-18T15:58:56.710" v="3" actId="478"/>
          <ac:spMkLst>
            <pc:docMk/>
            <pc:sldMk cId="373634781" sldId="729"/>
            <ac:spMk id="8" creationId="{6D1A4A00-8199-49AE-8842-013D4814ABF5}"/>
          </ac:spMkLst>
        </pc:spChg>
        <pc:spChg chg="mod">
          <ac:chgData name="Rudolf Müller-Goldhorn" userId="28661f65efbc3052" providerId="LiveId" clId="{F41B88FA-5D06-47AE-A2A7-30187207BBFB}" dt="2019-04-18T16:00:40.231" v="29" actId="404"/>
          <ac:spMkLst>
            <pc:docMk/>
            <pc:sldMk cId="373634781" sldId="729"/>
            <ac:spMk id="9" creationId="{BC488C76-6337-46A3-ACEE-1158B7AFD01E}"/>
          </ac:spMkLst>
        </pc:spChg>
        <pc:spChg chg="mod">
          <ac:chgData name="Rudolf Müller-Goldhorn" userId="28661f65efbc3052" providerId="LiveId" clId="{F41B88FA-5D06-47AE-A2A7-30187207BBFB}" dt="2019-04-18T16:00:02.199" v="23" actId="404"/>
          <ac:spMkLst>
            <pc:docMk/>
            <pc:sldMk cId="373634781" sldId="729"/>
            <ac:spMk id="26" creationId="{089DE599-854C-4A8F-AA5A-EB04F695B4DA}"/>
          </ac:spMkLst>
        </pc:spChg>
        <pc:picChg chg="add del mod">
          <ac:chgData name="Rudolf Müller-Goldhorn" userId="28661f65efbc3052" providerId="LiveId" clId="{F41B88FA-5D06-47AE-A2A7-30187207BBFB}" dt="2019-04-18T16:07:12.946" v="33"/>
          <ac:picMkLst>
            <pc:docMk/>
            <pc:sldMk cId="373634781" sldId="729"/>
            <ac:picMk id="7" creationId="{A1B59945-8C19-4C26-A8B0-76C4657A77CC}"/>
          </ac:picMkLst>
        </pc:picChg>
        <pc:picChg chg="mod">
          <ac:chgData name="Rudolf Müller-Goldhorn" userId="28661f65efbc3052" providerId="LiveId" clId="{F41B88FA-5D06-47AE-A2A7-30187207BBFB}" dt="2019-04-18T16:00:28.424" v="28" actId="1076"/>
          <ac:picMkLst>
            <pc:docMk/>
            <pc:sldMk cId="373634781" sldId="729"/>
            <ac:picMk id="10" creationId="{5841E1C4-1FB1-43ED-A559-98EAD8F2BB97}"/>
          </ac:picMkLst>
        </pc:picChg>
        <pc:picChg chg="mod">
          <ac:chgData name="Rudolf Müller-Goldhorn" userId="28661f65efbc3052" providerId="LiveId" clId="{F41B88FA-5D06-47AE-A2A7-30187207BBFB}" dt="2019-04-18T16:00:24.688" v="27" actId="1076"/>
          <ac:picMkLst>
            <pc:docMk/>
            <pc:sldMk cId="373634781" sldId="729"/>
            <ac:picMk id="12" creationId="{9122DE22-B1F1-4C3E-B224-1D4F668983A5}"/>
          </ac:picMkLst>
        </pc:picChg>
        <pc:picChg chg="add mod">
          <ac:chgData name="Rudolf Müller-Goldhorn" userId="28661f65efbc3052" providerId="LiveId" clId="{F41B88FA-5D06-47AE-A2A7-30187207BBFB}" dt="2019-04-18T16:10:25.834" v="38"/>
          <ac:picMkLst>
            <pc:docMk/>
            <pc:sldMk cId="373634781" sldId="729"/>
            <ac:picMk id="13" creationId="{8D8ED659-3840-4C1A-AE7B-BD509746C1C1}"/>
          </ac:picMkLst>
        </pc:picChg>
        <pc:picChg chg="mod">
          <ac:chgData name="Rudolf Müller-Goldhorn" userId="28661f65efbc3052" providerId="LiveId" clId="{F41B88FA-5D06-47AE-A2A7-30187207BBFB}" dt="2019-04-18T16:00:19.785" v="26" actId="1076"/>
          <ac:picMkLst>
            <pc:docMk/>
            <pc:sldMk cId="373634781" sldId="729"/>
            <ac:picMk id="14" creationId="{E66AB299-604F-47FC-A8E4-55716ADD0538}"/>
          </ac:picMkLst>
        </pc:picChg>
        <pc:picChg chg="mod">
          <ac:chgData name="Rudolf Müller-Goldhorn" userId="28661f65efbc3052" providerId="LiveId" clId="{F41B88FA-5D06-47AE-A2A7-30187207BBFB}" dt="2019-04-18T16:00:15.071" v="25" actId="1076"/>
          <ac:picMkLst>
            <pc:docMk/>
            <pc:sldMk cId="373634781" sldId="729"/>
            <ac:picMk id="18" creationId="{E30331AA-6028-455C-9DD7-E1D76E36C351}"/>
          </ac:picMkLst>
        </pc:picChg>
        <pc:picChg chg="mod">
          <ac:chgData name="Rudolf Müller-Goldhorn" userId="28661f65efbc3052" providerId="LiveId" clId="{F41B88FA-5D06-47AE-A2A7-30187207BBFB}" dt="2019-04-18T15:59:28.354" v="12" actId="1076"/>
          <ac:picMkLst>
            <pc:docMk/>
            <pc:sldMk cId="373634781" sldId="729"/>
            <ac:picMk id="21" creationId="{2BAA9944-2EF7-4CFB-ADDB-FCAD9E3DBDE0}"/>
          </ac:picMkLst>
        </pc:picChg>
        <pc:picChg chg="mod">
          <ac:chgData name="Rudolf Müller-Goldhorn" userId="28661f65efbc3052" providerId="LiveId" clId="{F41B88FA-5D06-47AE-A2A7-30187207BBFB}" dt="2019-04-18T15:59:53.915" v="20" actId="1076"/>
          <ac:picMkLst>
            <pc:docMk/>
            <pc:sldMk cId="373634781" sldId="729"/>
            <ac:picMk id="22" creationId="{CDCD801B-B68B-4BA7-9F04-43A1DB78BCFC}"/>
          </ac:picMkLst>
        </pc:picChg>
        <pc:picChg chg="mod">
          <ac:chgData name="Rudolf Müller-Goldhorn" userId="28661f65efbc3052" providerId="LiveId" clId="{F41B88FA-5D06-47AE-A2A7-30187207BBFB}" dt="2019-04-18T16:00:09.576" v="24" actId="1076"/>
          <ac:picMkLst>
            <pc:docMk/>
            <pc:sldMk cId="373634781" sldId="729"/>
            <ac:picMk id="25" creationId="{B0094226-086F-43E9-BAE2-E64567701F1B}"/>
          </ac:picMkLst>
        </pc:picChg>
        <pc:inkChg chg="add del">
          <ac:chgData name="Rudolf Müller-Goldhorn" userId="28661f65efbc3052" providerId="LiveId" clId="{F41B88FA-5D06-47AE-A2A7-30187207BBFB}" dt="2019-04-18T16:07:12.946" v="33"/>
          <ac:inkMkLst>
            <pc:docMk/>
            <pc:sldMk cId="373634781" sldId="729"/>
            <ac:inkMk id="5" creationId="{C138B4F2-E671-49AF-A94F-4DA90DB853E1}"/>
          </ac:inkMkLst>
        </pc:inkChg>
        <pc:inkChg chg="add">
          <ac:chgData name="Rudolf Müller-Goldhorn" userId="28661f65efbc3052" providerId="LiveId" clId="{F41B88FA-5D06-47AE-A2A7-30187207BBFB}" dt="2019-04-18T16:10:25.834" v="38"/>
          <ac:inkMkLst>
            <pc:docMk/>
            <pc:sldMk cId="373634781" sldId="729"/>
            <ac:inkMk id="11" creationId="{8E08DED9-0086-4700-9565-AE429E020DAF}"/>
          </ac:inkMkLst>
        </pc:inkChg>
      </pc:sldChg>
      <pc:sldChg chg="modTransition">
        <pc:chgData name="Rudolf Müller-Goldhorn" userId="28661f65efbc3052" providerId="LiveId" clId="{F41B88FA-5D06-47AE-A2A7-30187207BBFB}" dt="2019-04-18T16:09:41.392" v="37"/>
        <pc:sldMkLst>
          <pc:docMk/>
          <pc:sldMk cId="1061109838" sldId="738"/>
        </pc:sldMkLst>
      </pc:sldChg>
      <pc:sldChg chg="modTransition">
        <pc:chgData name="Rudolf Müller-Goldhorn" userId="28661f65efbc3052" providerId="LiveId" clId="{F41B88FA-5D06-47AE-A2A7-30187207BBFB}" dt="2019-04-18T16:09:41.392" v="37"/>
        <pc:sldMkLst>
          <pc:docMk/>
          <pc:sldMk cId="3467502112" sldId="739"/>
        </pc:sldMkLst>
      </pc:sldChg>
      <pc:sldChg chg="modTransition">
        <pc:chgData name="Rudolf Müller-Goldhorn" userId="28661f65efbc3052" providerId="LiveId" clId="{F41B88FA-5D06-47AE-A2A7-30187207BBFB}" dt="2019-04-18T16:09:41.392" v="37"/>
        <pc:sldMkLst>
          <pc:docMk/>
          <pc:sldMk cId="254954468" sldId="740"/>
        </pc:sldMkLst>
      </pc:sldChg>
      <pc:sldChg chg="modTransition">
        <pc:chgData name="Rudolf Müller-Goldhorn" userId="28661f65efbc3052" providerId="LiveId" clId="{F41B88FA-5D06-47AE-A2A7-30187207BBFB}" dt="2019-04-18T16:09:41.392" v="37"/>
        <pc:sldMkLst>
          <pc:docMk/>
          <pc:sldMk cId="3418166319" sldId="741"/>
        </pc:sldMkLst>
      </pc:sldChg>
      <pc:sldChg chg="modTransition">
        <pc:chgData name="Rudolf Müller-Goldhorn" userId="28661f65efbc3052" providerId="LiveId" clId="{F41B88FA-5D06-47AE-A2A7-30187207BBFB}" dt="2019-04-18T16:09:41.392" v="37"/>
        <pc:sldMkLst>
          <pc:docMk/>
          <pc:sldMk cId="786502889" sldId="742"/>
        </pc:sldMkLst>
      </pc:sldChg>
      <pc:sldChg chg="modTransition">
        <pc:chgData name="Rudolf Müller-Goldhorn" userId="28661f65efbc3052" providerId="LiveId" clId="{F41B88FA-5D06-47AE-A2A7-30187207BBFB}" dt="2019-04-18T16:09:41.392" v="37"/>
        <pc:sldMkLst>
          <pc:docMk/>
          <pc:sldMk cId="2773280376" sldId="743"/>
        </pc:sldMkLst>
      </pc:sldChg>
      <pc:sldChg chg="modTransition">
        <pc:chgData name="Rudolf Müller-Goldhorn" userId="28661f65efbc3052" providerId="LiveId" clId="{F41B88FA-5D06-47AE-A2A7-30187207BBFB}" dt="2019-04-18T16:09:41.392" v="37"/>
        <pc:sldMkLst>
          <pc:docMk/>
          <pc:sldMk cId="1165259833" sldId="744"/>
        </pc:sldMkLst>
      </pc:sldChg>
      <pc:sldChg chg="modTransition">
        <pc:chgData name="Rudolf Müller-Goldhorn" userId="28661f65efbc3052" providerId="LiveId" clId="{F41B88FA-5D06-47AE-A2A7-30187207BBFB}" dt="2019-04-18T16:09:41.392" v="37"/>
        <pc:sldMkLst>
          <pc:docMk/>
          <pc:sldMk cId="4192550705" sldId="745"/>
        </pc:sldMkLst>
      </pc:sldChg>
      <pc:sldChg chg="modTransition">
        <pc:chgData name="Rudolf Müller-Goldhorn" userId="28661f65efbc3052" providerId="LiveId" clId="{F41B88FA-5D06-47AE-A2A7-30187207BBFB}" dt="2019-04-18T16:09:41.392" v="37"/>
        <pc:sldMkLst>
          <pc:docMk/>
          <pc:sldMk cId="605829240" sldId="746"/>
        </pc:sldMkLst>
      </pc:sldChg>
      <pc:sldChg chg="modTransition">
        <pc:chgData name="Rudolf Müller-Goldhorn" userId="28661f65efbc3052" providerId="LiveId" clId="{F41B88FA-5D06-47AE-A2A7-30187207BBFB}" dt="2019-04-18T16:09:41.392" v="37"/>
        <pc:sldMkLst>
          <pc:docMk/>
          <pc:sldMk cId="1154573988" sldId="747"/>
        </pc:sldMkLst>
      </pc:sldChg>
      <pc:sldChg chg="modTransition">
        <pc:chgData name="Rudolf Müller-Goldhorn" userId="28661f65efbc3052" providerId="LiveId" clId="{F41B88FA-5D06-47AE-A2A7-30187207BBFB}" dt="2019-04-18T16:09:41.392" v="37"/>
        <pc:sldMkLst>
          <pc:docMk/>
          <pc:sldMk cId="2488530242" sldId="748"/>
        </pc:sldMkLst>
      </pc:sldChg>
      <pc:sldChg chg="modTransition">
        <pc:chgData name="Rudolf Müller-Goldhorn" userId="28661f65efbc3052" providerId="LiveId" clId="{F41B88FA-5D06-47AE-A2A7-30187207BBFB}" dt="2019-04-18T16:09:41.392" v="37"/>
        <pc:sldMkLst>
          <pc:docMk/>
          <pc:sldMk cId="1714236878" sldId="749"/>
        </pc:sldMkLst>
      </pc:sldChg>
      <pc:sldChg chg="modTransition">
        <pc:chgData name="Rudolf Müller-Goldhorn" userId="28661f65efbc3052" providerId="LiveId" clId="{F41B88FA-5D06-47AE-A2A7-30187207BBFB}" dt="2019-04-18T16:09:41.392" v="37"/>
        <pc:sldMkLst>
          <pc:docMk/>
          <pc:sldMk cId="157711088" sldId="750"/>
        </pc:sldMkLst>
      </pc:sldChg>
      <pc:sldChg chg="modTransition">
        <pc:chgData name="Rudolf Müller-Goldhorn" userId="28661f65efbc3052" providerId="LiveId" clId="{F41B88FA-5D06-47AE-A2A7-30187207BBFB}" dt="2019-04-18T16:09:41.392" v="37"/>
        <pc:sldMkLst>
          <pc:docMk/>
          <pc:sldMk cId="423717678" sldId="751"/>
        </pc:sldMkLst>
      </pc:sldChg>
      <pc:sldChg chg="modTransition">
        <pc:chgData name="Rudolf Müller-Goldhorn" userId="28661f65efbc3052" providerId="LiveId" clId="{F41B88FA-5D06-47AE-A2A7-30187207BBFB}" dt="2019-04-18T16:09:41.392" v="37"/>
        <pc:sldMkLst>
          <pc:docMk/>
          <pc:sldMk cId="339637040" sldId="752"/>
        </pc:sldMkLst>
      </pc:sldChg>
      <pc:sldChg chg="modTransition">
        <pc:chgData name="Rudolf Müller-Goldhorn" userId="28661f65efbc3052" providerId="LiveId" clId="{F41B88FA-5D06-47AE-A2A7-30187207BBFB}" dt="2019-04-18T16:09:41.392" v="37"/>
        <pc:sldMkLst>
          <pc:docMk/>
          <pc:sldMk cId="3621617341" sldId="753"/>
        </pc:sldMkLst>
      </pc:sldChg>
      <pc:sldChg chg="modTransition">
        <pc:chgData name="Rudolf Müller-Goldhorn" userId="28661f65efbc3052" providerId="LiveId" clId="{F41B88FA-5D06-47AE-A2A7-30187207BBFB}" dt="2019-04-18T16:09:41.392" v="37"/>
        <pc:sldMkLst>
          <pc:docMk/>
          <pc:sldMk cId="1817212717" sldId="754"/>
        </pc:sldMkLst>
      </pc:sldChg>
      <pc:sldChg chg="modTransition">
        <pc:chgData name="Rudolf Müller-Goldhorn" userId="28661f65efbc3052" providerId="LiveId" clId="{F41B88FA-5D06-47AE-A2A7-30187207BBFB}" dt="2019-04-18T16:09:41.392" v="37"/>
        <pc:sldMkLst>
          <pc:docMk/>
          <pc:sldMk cId="449848234" sldId="755"/>
        </pc:sldMkLst>
      </pc:sldChg>
      <pc:sldChg chg="modTransition">
        <pc:chgData name="Rudolf Müller-Goldhorn" userId="28661f65efbc3052" providerId="LiveId" clId="{F41B88FA-5D06-47AE-A2A7-30187207BBFB}" dt="2019-04-18T16:09:41.392" v="37"/>
        <pc:sldMkLst>
          <pc:docMk/>
          <pc:sldMk cId="373293002" sldId="756"/>
        </pc:sldMkLst>
      </pc:sldChg>
      <pc:sldChg chg="modTransition">
        <pc:chgData name="Rudolf Müller-Goldhorn" userId="28661f65efbc3052" providerId="LiveId" clId="{F41B88FA-5D06-47AE-A2A7-30187207BBFB}" dt="2019-04-18T16:09:41.392" v="37"/>
        <pc:sldMkLst>
          <pc:docMk/>
          <pc:sldMk cId="1552633360" sldId="757"/>
        </pc:sldMkLst>
      </pc:sldChg>
      <pc:sldChg chg="modTransition">
        <pc:chgData name="Rudolf Müller-Goldhorn" userId="28661f65efbc3052" providerId="LiveId" clId="{F41B88FA-5D06-47AE-A2A7-30187207BBFB}" dt="2019-04-18T16:09:41.392" v="37"/>
        <pc:sldMkLst>
          <pc:docMk/>
          <pc:sldMk cId="3044685449" sldId="758"/>
        </pc:sldMkLst>
      </pc:sldChg>
      <pc:sldChg chg="modTransition">
        <pc:chgData name="Rudolf Müller-Goldhorn" userId="28661f65efbc3052" providerId="LiveId" clId="{F41B88FA-5D06-47AE-A2A7-30187207BBFB}" dt="2019-04-18T16:09:41.392" v="37"/>
        <pc:sldMkLst>
          <pc:docMk/>
          <pc:sldMk cId="2233091865" sldId="765"/>
        </pc:sldMkLst>
      </pc:sldChg>
      <pc:sldChg chg="modTransition">
        <pc:chgData name="Rudolf Müller-Goldhorn" userId="28661f65efbc3052" providerId="LiveId" clId="{F41B88FA-5D06-47AE-A2A7-30187207BBFB}" dt="2019-04-18T16:09:41.392" v="37"/>
        <pc:sldMkLst>
          <pc:docMk/>
          <pc:sldMk cId="929776737" sldId="766"/>
        </pc:sldMkLst>
      </pc:sldChg>
      <pc:sldChg chg="modTransition">
        <pc:chgData name="Rudolf Müller-Goldhorn" userId="28661f65efbc3052" providerId="LiveId" clId="{F41B88FA-5D06-47AE-A2A7-30187207BBFB}" dt="2019-04-18T16:09:41.392" v="37"/>
        <pc:sldMkLst>
          <pc:docMk/>
          <pc:sldMk cId="2066775132" sldId="767"/>
        </pc:sldMkLst>
      </pc:sldChg>
      <pc:sldChg chg="modTransition">
        <pc:chgData name="Rudolf Müller-Goldhorn" userId="28661f65efbc3052" providerId="LiveId" clId="{F41B88FA-5D06-47AE-A2A7-30187207BBFB}" dt="2019-04-18T16:09:41.392" v="37"/>
        <pc:sldMkLst>
          <pc:docMk/>
          <pc:sldMk cId="1805950893" sldId="768"/>
        </pc:sldMkLst>
      </pc:sldChg>
      <pc:sldChg chg="modTransition">
        <pc:chgData name="Rudolf Müller-Goldhorn" userId="28661f65efbc3052" providerId="LiveId" clId="{F41B88FA-5D06-47AE-A2A7-30187207BBFB}" dt="2019-04-18T16:09:41.392" v="37"/>
        <pc:sldMkLst>
          <pc:docMk/>
          <pc:sldMk cId="350013802" sldId="769"/>
        </pc:sldMkLst>
      </pc:sldChg>
      <pc:sldChg chg="modTransition">
        <pc:chgData name="Rudolf Müller-Goldhorn" userId="28661f65efbc3052" providerId="LiveId" clId="{F41B88FA-5D06-47AE-A2A7-30187207BBFB}" dt="2019-04-18T16:09:41.392" v="37"/>
        <pc:sldMkLst>
          <pc:docMk/>
          <pc:sldMk cId="1076021055" sldId="770"/>
        </pc:sldMkLst>
      </pc:sldChg>
      <pc:sldChg chg="modTransition">
        <pc:chgData name="Rudolf Müller-Goldhorn" userId="28661f65efbc3052" providerId="LiveId" clId="{F41B88FA-5D06-47AE-A2A7-30187207BBFB}" dt="2019-04-18T16:09:41.392" v="37"/>
        <pc:sldMkLst>
          <pc:docMk/>
          <pc:sldMk cId="2752899649" sldId="771"/>
        </pc:sldMkLst>
      </pc:sldChg>
      <pc:sldChg chg="modTransition">
        <pc:chgData name="Rudolf Müller-Goldhorn" userId="28661f65efbc3052" providerId="LiveId" clId="{F41B88FA-5D06-47AE-A2A7-30187207BBFB}" dt="2019-04-18T16:09:41.392" v="37"/>
        <pc:sldMkLst>
          <pc:docMk/>
          <pc:sldMk cId="2376337395" sldId="772"/>
        </pc:sldMkLst>
      </pc:sldChg>
      <pc:sldChg chg="modTransition">
        <pc:chgData name="Rudolf Müller-Goldhorn" userId="28661f65efbc3052" providerId="LiveId" clId="{F41B88FA-5D06-47AE-A2A7-30187207BBFB}" dt="2019-04-18T16:09:41.392" v="37"/>
        <pc:sldMkLst>
          <pc:docMk/>
          <pc:sldMk cId="1923871033" sldId="773"/>
        </pc:sldMkLst>
      </pc:sldChg>
      <pc:sldChg chg="modTransition">
        <pc:chgData name="Rudolf Müller-Goldhorn" userId="28661f65efbc3052" providerId="LiveId" clId="{F41B88FA-5D06-47AE-A2A7-30187207BBFB}" dt="2019-04-18T16:09:41.392" v="37"/>
        <pc:sldMkLst>
          <pc:docMk/>
          <pc:sldMk cId="1473082144" sldId="774"/>
        </pc:sldMkLst>
      </pc:sldChg>
      <pc:sldChg chg="modTransition">
        <pc:chgData name="Rudolf Müller-Goldhorn" userId="28661f65efbc3052" providerId="LiveId" clId="{F41B88FA-5D06-47AE-A2A7-30187207BBFB}" dt="2019-04-18T16:09:41.392" v="37"/>
        <pc:sldMkLst>
          <pc:docMk/>
          <pc:sldMk cId="3884881958" sldId="775"/>
        </pc:sldMkLst>
      </pc:sldChg>
      <pc:sldChg chg="modTransition">
        <pc:chgData name="Rudolf Müller-Goldhorn" userId="28661f65efbc3052" providerId="LiveId" clId="{F41B88FA-5D06-47AE-A2A7-30187207BBFB}" dt="2019-04-18T16:09:41.392" v="37"/>
        <pc:sldMkLst>
          <pc:docMk/>
          <pc:sldMk cId="1620247485" sldId="776"/>
        </pc:sldMkLst>
      </pc:sldChg>
      <pc:sldChg chg="modTransition">
        <pc:chgData name="Rudolf Müller-Goldhorn" userId="28661f65efbc3052" providerId="LiveId" clId="{F41B88FA-5D06-47AE-A2A7-30187207BBFB}" dt="2019-04-18T16:09:41.392" v="37"/>
        <pc:sldMkLst>
          <pc:docMk/>
          <pc:sldMk cId="3316184014" sldId="778"/>
        </pc:sldMkLst>
      </pc:sldChg>
      <pc:sldChg chg="modTransition">
        <pc:chgData name="Rudolf Müller-Goldhorn" userId="28661f65efbc3052" providerId="LiveId" clId="{F41B88FA-5D06-47AE-A2A7-30187207BBFB}" dt="2019-04-18T16:09:41.392" v="37"/>
        <pc:sldMkLst>
          <pc:docMk/>
          <pc:sldMk cId="3019971477" sldId="780"/>
        </pc:sldMkLst>
      </pc:sldChg>
      <pc:sldChg chg="modTransition">
        <pc:chgData name="Rudolf Müller-Goldhorn" userId="28661f65efbc3052" providerId="LiveId" clId="{F41B88FA-5D06-47AE-A2A7-30187207BBFB}" dt="2019-04-18T16:09:41.392" v="37"/>
        <pc:sldMkLst>
          <pc:docMk/>
          <pc:sldMk cId="3606527838" sldId="781"/>
        </pc:sldMkLst>
      </pc:sldChg>
      <pc:sldChg chg="modTransition">
        <pc:chgData name="Rudolf Müller-Goldhorn" userId="28661f65efbc3052" providerId="LiveId" clId="{F41B88FA-5D06-47AE-A2A7-30187207BBFB}" dt="2019-04-18T16:09:41.392" v="37"/>
        <pc:sldMkLst>
          <pc:docMk/>
          <pc:sldMk cId="3404088537" sldId="782"/>
        </pc:sldMkLst>
      </pc:sldChg>
      <pc:sldChg chg="modTransition">
        <pc:chgData name="Rudolf Müller-Goldhorn" userId="28661f65efbc3052" providerId="LiveId" clId="{F41B88FA-5D06-47AE-A2A7-30187207BBFB}" dt="2019-04-18T16:09:41.392" v="37"/>
        <pc:sldMkLst>
          <pc:docMk/>
          <pc:sldMk cId="2729091954" sldId="783"/>
        </pc:sldMkLst>
      </pc:sldChg>
      <pc:sldChg chg="modTransition">
        <pc:chgData name="Rudolf Müller-Goldhorn" userId="28661f65efbc3052" providerId="LiveId" clId="{F41B88FA-5D06-47AE-A2A7-30187207BBFB}" dt="2019-04-18T16:09:41.392" v="37"/>
        <pc:sldMkLst>
          <pc:docMk/>
          <pc:sldMk cId="3593176448" sldId="784"/>
        </pc:sldMkLst>
      </pc:sldChg>
      <pc:sldChg chg="modTransition">
        <pc:chgData name="Rudolf Müller-Goldhorn" userId="28661f65efbc3052" providerId="LiveId" clId="{F41B88FA-5D06-47AE-A2A7-30187207BBFB}" dt="2019-04-18T16:09:41.392" v="37"/>
        <pc:sldMkLst>
          <pc:docMk/>
          <pc:sldMk cId="3206392496" sldId="785"/>
        </pc:sldMkLst>
      </pc:sldChg>
      <pc:sldChg chg="modTransition">
        <pc:chgData name="Rudolf Müller-Goldhorn" userId="28661f65efbc3052" providerId="LiveId" clId="{F41B88FA-5D06-47AE-A2A7-30187207BBFB}" dt="2019-04-18T16:09:41.392" v="37"/>
        <pc:sldMkLst>
          <pc:docMk/>
          <pc:sldMk cId="2961616321" sldId="786"/>
        </pc:sldMkLst>
      </pc:sldChg>
      <pc:sldChg chg="modTransition">
        <pc:chgData name="Rudolf Müller-Goldhorn" userId="28661f65efbc3052" providerId="LiveId" clId="{F41B88FA-5D06-47AE-A2A7-30187207BBFB}" dt="2019-04-18T16:09:41.392" v="37"/>
        <pc:sldMkLst>
          <pc:docMk/>
          <pc:sldMk cId="131084881" sldId="787"/>
        </pc:sldMkLst>
      </pc:sldChg>
      <pc:sldChg chg="modTransition">
        <pc:chgData name="Rudolf Müller-Goldhorn" userId="28661f65efbc3052" providerId="LiveId" clId="{F41B88FA-5D06-47AE-A2A7-30187207BBFB}" dt="2019-04-18T16:09:41.392" v="37"/>
        <pc:sldMkLst>
          <pc:docMk/>
          <pc:sldMk cId="1335433628" sldId="788"/>
        </pc:sldMkLst>
      </pc:sldChg>
      <pc:sldChg chg="modTransition">
        <pc:chgData name="Rudolf Müller-Goldhorn" userId="28661f65efbc3052" providerId="LiveId" clId="{F41B88FA-5D06-47AE-A2A7-30187207BBFB}" dt="2019-04-18T16:09:41.392" v="37"/>
        <pc:sldMkLst>
          <pc:docMk/>
          <pc:sldMk cId="3565007183" sldId="789"/>
        </pc:sldMkLst>
      </pc:sldChg>
      <pc:sldChg chg="modTransition">
        <pc:chgData name="Rudolf Müller-Goldhorn" userId="28661f65efbc3052" providerId="LiveId" clId="{F41B88FA-5D06-47AE-A2A7-30187207BBFB}" dt="2019-04-18T16:09:41.392" v="37"/>
        <pc:sldMkLst>
          <pc:docMk/>
          <pc:sldMk cId="813252156" sldId="790"/>
        </pc:sldMkLst>
      </pc:sldChg>
      <pc:sldChg chg="modTransition">
        <pc:chgData name="Rudolf Müller-Goldhorn" userId="28661f65efbc3052" providerId="LiveId" clId="{F41B88FA-5D06-47AE-A2A7-30187207BBFB}" dt="2019-04-18T16:09:41.392" v="37"/>
        <pc:sldMkLst>
          <pc:docMk/>
          <pc:sldMk cId="3885079906" sldId="791"/>
        </pc:sldMkLst>
      </pc:sldChg>
      <pc:sldChg chg="modTransition">
        <pc:chgData name="Rudolf Müller-Goldhorn" userId="28661f65efbc3052" providerId="LiveId" clId="{F41B88FA-5D06-47AE-A2A7-30187207BBFB}" dt="2019-04-18T16:09:41.392" v="37"/>
        <pc:sldMkLst>
          <pc:docMk/>
          <pc:sldMk cId="1207705616" sldId="792"/>
        </pc:sldMkLst>
      </pc:sldChg>
      <pc:sldChg chg="modTransition">
        <pc:chgData name="Rudolf Müller-Goldhorn" userId="28661f65efbc3052" providerId="LiveId" clId="{F41B88FA-5D06-47AE-A2A7-30187207BBFB}" dt="2019-04-18T16:09:41.392" v="37"/>
        <pc:sldMkLst>
          <pc:docMk/>
          <pc:sldMk cId="694525283" sldId="793"/>
        </pc:sldMkLst>
      </pc:sldChg>
      <pc:sldChg chg="modTransition">
        <pc:chgData name="Rudolf Müller-Goldhorn" userId="28661f65efbc3052" providerId="LiveId" clId="{F41B88FA-5D06-47AE-A2A7-30187207BBFB}" dt="2019-04-18T16:09:41.392" v="37"/>
        <pc:sldMkLst>
          <pc:docMk/>
          <pc:sldMk cId="1707594174" sldId="794"/>
        </pc:sldMkLst>
      </pc:sldChg>
      <pc:sldChg chg="modTransition">
        <pc:chgData name="Rudolf Müller-Goldhorn" userId="28661f65efbc3052" providerId="LiveId" clId="{F41B88FA-5D06-47AE-A2A7-30187207BBFB}" dt="2019-04-18T16:09:41.392" v="37"/>
        <pc:sldMkLst>
          <pc:docMk/>
          <pc:sldMk cId="3047331470" sldId="795"/>
        </pc:sldMkLst>
      </pc:sldChg>
      <pc:sldChg chg="modTransition">
        <pc:chgData name="Rudolf Müller-Goldhorn" userId="28661f65efbc3052" providerId="LiveId" clId="{F41B88FA-5D06-47AE-A2A7-30187207BBFB}" dt="2019-04-18T16:09:41.392" v="37"/>
        <pc:sldMkLst>
          <pc:docMk/>
          <pc:sldMk cId="2882650431" sldId="796"/>
        </pc:sldMkLst>
      </pc:sldChg>
      <pc:sldChg chg="modTransition">
        <pc:chgData name="Rudolf Müller-Goldhorn" userId="28661f65efbc3052" providerId="LiveId" clId="{F41B88FA-5D06-47AE-A2A7-30187207BBFB}" dt="2019-04-18T16:09:41.392" v="37"/>
        <pc:sldMkLst>
          <pc:docMk/>
          <pc:sldMk cId="4238306947" sldId="797"/>
        </pc:sldMkLst>
      </pc:sldChg>
      <pc:sldChg chg="modTransition">
        <pc:chgData name="Rudolf Müller-Goldhorn" userId="28661f65efbc3052" providerId="LiveId" clId="{F41B88FA-5D06-47AE-A2A7-30187207BBFB}" dt="2019-04-18T16:09:41.392" v="37"/>
        <pc:sldMkLst>
          <pc:docMk/>
          <pc:sldMk cId="2853826638" sldId="798"/>
        </pc:sldMkLst>
      </pc:sldChg>
      <pc:sldChg chg="modTransition">
        <pc:chgData name="Rudolf Müller-Goldhorn" userId="28661f65efbc3052" providerId="LiveId" clId="{F41B88FA-5D06-47AE-A2A7-30187207BBFB}" dt="2019-04-18T16:09:41.392" v="37"/>
        <pc:sldMkLst>
          <pc:docMk/>
          <pc:sldMk cId="2835840775" sldId="800"/>
        </pc:sldMkLst>
      </pc:sldChg>
      <pc:sldChg chg="modTransition">
        <pc:chgData name="Rudolf Müller-Goldhorn" userId="28661f65efbc3052" providerId="LiveId" clId="{F41B88FA-5D06-47AE-A2A7-30187207BBFB}" dt="2019-04-18T16:09:41.392" v="37"/>
        <pc:sldMkLst>
          <pc:docMk/>
          <pc:sldMk cId="3772373317" sldId="801"/>
        </pc:sldMkLst>
      </pc:sldChg>
      <pc:sldChg chg="modTransition">
        <pc:chgData name="Rudolf Müller-Goldhorn" userId="28661f65efbc3052" providerId="LiveId" clId="{F41B88FA-5D06-47AE-A2A7-30187207BBFB}" dt="2019-04-18T16:09:41.392" v="37"/>
        <pc:sldMkLst>
          <pc:docMk/>
          <pc:sldMk cId="267125519" sldId="802"/>
        </pc:sldMkLst>
      </pc:sldChg>
      <pc:sldChg chg="modTransition">
        <pc:chgData name="Rudolf Müller-Goldhorn" userId="28661f65efbc3052" providerId="LiveId" clId="{F41B88FA-5D06-47AE-A2A7-30187207BBFB}" dt="2019-04-18T16:09:41.392" v="37"/>
        <pc:sldMkLst>
          <pc:docMk/>
          <pc:sldMk cId="3259815422" sldId="803"/>
        </pc:sldMkLst>
      </pc:sldChg>
      <pc:sldChg chg="modTransition">
        <pc:chgData name="Rudolf Müller-Goldhorn" userId="28661f65efbc3052" providerId="LiveId" clId="{F41B88FA-5D06-47AE-A2A7-30187207BBFB}" dt="2019-04-18T16:09:41.392" v="37"/>
        <pc:sldMkLst>
          <pc:docMk/>
          <pc:sldMk cId="1039543056" sldId="804"/>
        </pc:sldMkLst>
      </pc:sldChg>
      <pc:sldChg chg="modTransition">
        <pc:chgData name="Rudolf Müller-Goldhorn" userId="28661f65efbc3052" providerId="LiveId" clId="{F41B88FA-5D06-47AE-A2A7-30187207BBFB}" dt="2019-04-18T16:09:41.392" v="37"/>
        <pc:sldMkLst>
          <pc:docMk/>
          <pc:sldMk cId="2008862130" sldId="805"/>
        </pc:sldMkLst>
      </pc:sldChg>
      <pc:sldChg chg="modTransition">
        <pc:chgData name="Rudolf Müller-Goldhorn" userId="28661f65efbc3052" providerId="LiveId" clId="{F41B88FA-5D06-47AE-A2A7-30187207BBFB}" dt="2019-04-18T16:09:41.392" v="37"/>
        <pc:sldMkLst>
          <pc:docMk/>
          <pc:sldMk cId="3881920920" sldId="806"/>
        </pc:sldMkLst>
      </pc:sldChg>
      <pc:sldChg chg="modTransition">
        <pc:chgData name="Rudolf Müller-Goldhorn" userId="28661f65efbc3052" providerId="LiveId" clId="{F41B88FA-5D06-47AE-A2A7-30187207BBFB}" dt="2019-04-18T16:09:41.392" v="37"/>
        <pc:sldMkLst>
          <pc:docMk/>
          <pc:sldMk cId="2374688596" sldId="807"/>
        </pc:sldMkLst>
      </pc:sldChg>
      <pc:sldChg chg="modTransition">
        <pc:chgData name="Rudolf Müller-Goldhorn" userId="28661f65efbc3052" providerId="LiveId" clId="{F41B88FA-5D06-47AE-A2A7-30187207BBFB}" dt="2019-04-18T16:09:41.392" v="37"/>
        <pc:sldMkLst>
          <pc:docMk/>
          <pc:sldMk cId="220699440" sldId="808"/>
        </pc:sldMkLst>
      </pc:sldChg>
      <pc:sldChg chg="modTransition">
        <pc:chgData name="Rudolf Müller-Goldhorn" userId="28661f65efbc3052" providerId="LiveId" clId="{F41B88FA-5D06-47AE-A2A7-30187207BBFB}" dt="2019-04-18T16:09:41.392" v="37"/>
        <pc:sldMkLst>
          <pc:docMk/>
          <pc:sldMk cId="885182859" sldId="809"/>
        </pc:sldMkLst>
      </pc:sldChg>
      <pc:sldChg chg="modTransition">
        <pc:chgData name="Rudolf Müller-Goldhorn" userId="28661f65efbc3052" providerId="LiveId" clId="{F41B88FA-5D06-47AE-A2A7-30187207BBFB}" dt="2019-04-18T16:09:41.392" v="37"/>
        <pc:sldMkLst>
          <pc:docMk/>
          <pc:sldMk cId="2868423271" sldId="810"/>
        </pc:sldMkLst>
      </pc:sldChg>
      <pc:sldChg chg="modTransition">
        <pc:chgData name="Rudolf Müller-Goldhorn" userId="28661f65efbc3052" providerId="LiveId" clId="{F41B88FA-5D06-47AE-A2A7-30187207BBFB}" dt="2019-04-18T16:09:41.392" v="37"/>
        <pc:sldMkLst>
          <pc:docMk/>
          <pc:sldMk cId="3857287751" sldId="811"/>
        </pc:sldMkLst>
      </pc:sldChg>
      <pc:sldChg chg="modTransition">
        <pc:chgData name="Rudolf Müller-Goldhorn" userId="28661f65efbc3052" providerId="LiveId" clId="{F41B88FA-5D06-47AE-A2A7-30187207BBFB}" dt="2019-04-18T16:09:41.392" v="37"/>
        <pc:sldMkLst>
          <pc:docMk/>
          <pc:sldMk cId="3440996686" sldId="812"/>
        </pc:sldMkLst>
      </pc:sldChg>
      <pc:sldChg chg="modTransition">
        <pc:chgData name="Rudolf Müller-Goldhorn" userId="28661f65efbc3052" providerId="LiveId" clId="{F41B88FA-5D06-47AE-A2A7-30187207BBFB}" dt="2019-04-18T16:09:41.392" v="37"/>
        <pc:sldMkLst>
          <pc:docMk/>
          <pc:sldMk cId="2137657394" sldId="814"/>
        </pc:sldMkLst>
      </pc:sldChg>
      <pc:sldChg chg="modTransition">
        <pc:chgData name="Rudolf Müller-Goldhorn" userId="28661f65efbc3052" providerId="LiveId" clId="{F41B88FA-5D06-47AE-A2A7-30187207BBFB}" dt="2019-04-18T16:09:41.392" v="37"/>
        <pc:sldMkLst>
          <pc:docMk/>
          <pc:sldMk cId="2143414691" sldId="815"/>
        </pc:sldMkLst>
      </pc:sldChg>
      <pc:sldChg chg="modTransition">
        <pc:chgData name="Rudolf Müller-Goldhorn" userId="28661f65efbc3052" providerId="LiveId" clId="{F41B88FA-5D06-47AE-A2A7-30187207BBFB}" dt="2019-04-18T16:09:41.392" v="37"/>
        <pc:sldMkLst>
          <pc:docMk/>
          <pc:sldMk cId="2273646771" sldId="816"/>
        </pc:sldMkLst>
      </pc:sldChg>
      <pc:sldChg chg="modTransition">
        <pc:chgData name="Rudolf Müller-Goldhorn" userId="28661f65efbc3052" providerId="LiveId" clId="{F41B88FA-5D06-47AE-A2A7-30187207BBFB}" dt="2019-04-18T16:09:41.392" v="37"/>
        <pc:sldMkLst>
          <pc:docMk/>
          <pc:sldMk cId="2809223168" sldId="817"/>
        </pc:sldMkLst>
      </pc:sldChg>
      <pc:sldChg chg="modTransition">
        <pc:chgData name="Rudolf Müller-Goldhorn" userId="28661f65efbc3052" providerId="LiveId" clId="{F41B88FA-5D06-47AE-A2A7-30187207BBFB}" dt="2019-04-18T16:09:41.392" v="37"/>
        <pc:sldMkLst>
          <pc:docMk/>
          <pc:sldMk cId="754696719" sldId="819"/>
        </pc:sldMkLst>
      </pc:sldChg>
      <pc:sldChg chg="modTransition">
        <pc:chgData name="Rudolf Müller-Goldhorn" userId="28661f65efbc3052" providerId="LiveId" clId="{F41B88FA-5D06-47AE-A2A7-30187207BBFB}" dt="2019-04-18T16:09:41.392" v="37"/>
        <pc:sldMkLst>
          <pc:docMk/>
          <pc:sldMk cId="4066831845" sldId="820"/>
        </pc:sldMkLst>
      </pc:sldChg>
      <pc:sldChg chg="modTransition">
        <pc:chgData name="Rudolf Müller-Goldhorn" userId="28661f65efbc3052" providerId="LiveId" clId="{F41B88FA-5D06-47AE-A2A7-30187207BBFB}" dt="2019-04-18T16:09:41.392" v="37"/>
        <pc:sldMkLst>
          <pc:docMk/>
          <pc:sldMk cId="807960871" sldId="821"/>
        </pc:sldMkLst>
      </pc:sldChg>
      <pc:sldChg chg="modTransition">
        <pc:chgData name="Rudolf Müller-Goldhorn" userId="28661f65efbc3052" providerId="LiveId" clId="{F41B88FA-5D06-47AE-A2A7-30187207BBFB}" dt="2019-04-18T16:09:41.392" v="37"/>
        <pc:sldMkLst>
          <pc:docMk/>
          <pc:sldMk cId="144007638" sldId="822"/>
        </pc:sldMkLst>
      </pc:sldChg>
      <pc:sldChg chg="modTransition">
        <pc:chgData name="Rudolf Müller-Goldhorn" userId="28661f65efbc3052" providerId="LiveId" clId="{F41B88FA-5D06-47AE-A2A7-30187207BBFB}" dt="2019-04-18T16:09:41.392" v="37"/>
        <pc:sldMkLst>
          <pc:docMk/>
          <pc:sldMk cId="1058654446" sldId="823"/>
        </pc:sldMkLst>
      </pc:sldChg>
      <pc:sldChg chg="modTransition">
        <pc:chgData name="Rudolf Müller-Goldhorn" userId="28661f65efbc3052" providerId="LiveId" clId="{F41B88FA-5D06-47AE-A2A7-30187207BBFB}" dt="2019-04-18T16:09:41.392" v="37"/>
        <pc:sldMkLst>
          <pc:docMk/>
          <pc:sldMk cId="1483367127" sldId="824"/>
        </pc:sldMkLst>
      </pc:sldChg>
      <pc:sldChg chg="modTransition">
        <pc:chgData name="Rudolf Müller-Goldhorn" userId="28661f65efbc3052" providerId="LiveId" clId="{F41B88FA-5D06-47AE-A2A7-30187207BBFB}" dt="2019-04-18T16:09:41.392" v="37"/>
        <pc:sldMkLst>
          <pc:docMk/>
          <pc:sldMk cId="2773398279" sldId="825"/>
        </pc:sldMkLst>
      </pc:sldChg>
      <pc:sldChg chg="modTransition">
        <pc:chgData name="Rudolf Müller-Goldhorn" userId="28661f65efbc3052" providerId="LiveId" clId="{F41B88FA-5D06-47AE-A2A7-30187207BBFB}" dt="2019-04-18T16:09:41.392" v="37"/>
        <pc:sldMkLst>
          <pc:docMk/>
          <pc:sldMk cId="4170874529" sldId="826"/>
        </pc:sldMkLst>
      </pc:sldChg>
      <pc:sldChg chg="modTransition">
        <pc:chgData name="Rudolf Müller-Goldhorn" userId="28661f65efbc3052" providerId="LiveId" clId="{F41B88FA-5D06-47AE-A2A7-30187207BBFB}" dt="2019-04-18T16:09:41.392" v="37"/>
        <pc:sldMkLst>
          <pc:docMk/>
          <pc:sldMk cId="1007538339" sldId="829"/>
        </pc:sldMkLst>
      </pc:sldChg>
      <pc:sldChg chg="modTransition">
        <pc:chgData name="Rudolf Müller-Goldhorn" userId="28661f65efbc3052" providerId="LiveId" clId="{F41B88FA-5D06-47AE-A2A7-30187207BBFB}" dt="2019-04-18T16:09:41.392" v="37"/>
        <pc:sldMkLst>
          <pc:docMk/>
          <pc:sldMk cId="2157630431" sldId="830"/>
        </pc:sldMkLst>
      </pc:sldChg>
      <pc:sldChg chg="modTransition">
        <pc:chgData name="Rudolf Müller-Goldhorn" userId="28661f65efbc3052" providerId="LiveId" clId="{F41B88FA-5D06-47AE-A2A7-30187207BBFB}" dt="2019-04-18T16:09:41.392" v="37"/>
        <pc:sldMkLst>
          <pc:docMk/>
          <pc:sldMk cId="1382699756" sldId="831"/>
        </pc:sldMkLst>
      </pc:sldChg>
      <pc:sldChg chg="modTransition">
        <pc:chgData name="Rudolf Müller-Goldhorn" userId="28661f65efbc3052" providerId="LiveId" clId="{F41B88FA-5D06-47AE-A2A7-30187207BBFB}" dt="2019-04-18T16:09:41.392" v="37"/>
        <pc:sldMkLst>
          <pc:docMk/>
          <pc:sldMk cId="2684652430" sldId="832"/>
        </pc:sldMkLst>
      </pc:sldChg>
      <pc:sldChg chg="modTransition">
        <pc:chgData name="Rudolf Müller-Goldhorn" userId="28661f65efbc3052" providerId="LiveId" clId="{F41B88FA-5D06-47AE-A2A7-30187207BBFB}" dt="2019-04-18T16:09:41.392" v="37"/>
        <pc:sldMkLst>
          <pc:docMk/>
          <pc:sldMk cId="507664990" sldId="833"/>
        </pc:sldMkLst>
      </pc:sldChg>
      <pc:sldChg chg="addSp delSp modSp modTransition modAnim">
        <pc:chgData name="Rudolf Müller-Goldhorn" userId="28661f65efbc3052" providerId="LiveId" clId="{F41B88FA-5D06-47AE-A2A7-30187207BBFB}" dt="2019-04-18T16:10:25.834" v="38"/>
        <pc:sldMkLst>
          <pc:docMk/>
          <pc:sldMk cId="1022520079" sldId="834"/>
        </pc:sldMkLst>
        <pc:picChg chg="add del mod">
          <ac:chgData name="Rudolf Müller-Goldhorn" userId="28661f65efbc3052" providerId="LiveId" clId="{F41B88FA-5D06-47AE-A2A7-30187207BBFB}" dt="2019-04-18T16:07:12.946" v="33"/>
          <ac:picMkLst>
            <pc:docMk/>
            <pc:sldMk cId="1022520079" sldId="834"/>
            <ac:picMk id="5" creationId="{8D83C436-9252-4B21-97EE-9C224D05146F}"/>
          </ac:picMkLst>
        </pc:picChg>
        <pc:picChg chg="add del mod">
          <ac:chgData name="Rudolf Müller-Goldhorn" userId="28661f65efbc3052" providerId="LiveId" clId="{F41B88FA-5D06-47AE-A2A7-30187207BBFB}" dt="2019-04-18T16:08:24.107" v="35"/>
          <ac:picMkLst>
            <pc:docMk/>
            <pc:sldMk cId="1022520079" sldId="834"/>
            <ac:picMk id="7" creationId="{783F2DD2-92F0-45CB-AD3A-9BAF1C6232DF}"/>
          </ac:picMkLst>
        </pc:picChg>
        <pc:picChg chg="add del mod">
          <ac:chgData name="Rudolf Müller-Goldhorn" userId="28661f65efbc3052" providerId="LiveId" clId="{F41B88FA-5D06-47AE-A2A7-30187207BBFB}" dt="2019-04-18T16:09:41.392" v="37"/>
          <ac:picMkLst>
            <pc:docMk/>
            <pc:sldMk cId="1022520079" sldId="834"/>
            <ac:picMk id="9" creationId="{4CCDAB95-DDB9-4D33-850E-92B8703C5BAA}"/>
          </ac:picMkLst>
        </pc:picChg>
        <pc:picChg chg="add mod">
          <ac:chgData name="Rudolf Müller-Goldhorn" userId="28661f65efbc3052" providerId="LiveId" clId="{F41B88FA-5D06-47AE-A2A7-30187207BBFB}" dt="2019-04-18T16:10:25.834" v="38"/>
          <ac:picMkLst>
            <pc:docMk/>
            <pc:sldMk cId="1022520079" sldId="834"/>
            <ac:picMk id="10" creationId="{5DD47218-4A75-40F0-8435-39E2CFF4763E}"/>
          </ac:picMkLst>
        </pc:picChg>
        <pc:inkChg chg="add del">
          <ac:chgData name="Rudolf Müller-Goldhorn" userId="28661f65efbc3052" providerId="LiveId" clId="{F41B88FA-5D06-47AE-A2A7-30187207BBFB}" dt="2019-04-18T16:07:12.946" v="33"/>
          <ac:inkMkLst>
            <pc:docMk/>
            <pc:sldMk cId="1022520079" sldId="834"/>
            <ac:inkMk id="2" creationId="{4C1B597A-2666-4C7D-A2E6-928B64CD2F05}"/>
          </ac:inkMkLst>
        </pc:inkChg>
        <pc:inkChg chg="add del">
          <ac:chgData name="Rudolf Müller-Goldhorn" userId="28661f65efbc3052" providerId="LiveId" clId="{F41B88FA-5D06-47AE-A2A7-30187207BBFB}" dt="2019-04-18T16:08:24.107" v="35"/>
          <ac:inkMkLst>
            <pc:docMk/>
            <pc:sldMk cId="1022520079" sldId="834"/>
            <ac:inkMk id="6" creationId="{7DBEDD33-B34B-4C48-9E88-7F3C27457085}"/>
          </ac:inkMkLst>
        </pc:inkChg>
        <pc:inkChg chg="add del">
          <ac:chgData name="Rudolf Müller-Goldhorn" userId="28661f65efbc3052" providerId="LiveId" clId="{F41B88FA-5D06-47AE-A2A7-30187207BBFB}" dt="2019-04-18T16:09:41.392" v="37"/>
          <ac:inkMkLst>
            <pc:docMk/>
            <pc:sldMk cId="1022520079" sldId="834"/>
            <ac:inkMk id="8" creationId="{B5AC2474-F6DA-4E3D-9113-AA4E61375D82}"/>
          </ac:inkMkLst>
        </pc:inkChg>
      </pc:sldChg>
      <pc:sldChg chg="addSp delSp modSp modTransition modAnim">
        <pc:chgData name="Rudolf Müller-Goldhorn" userId="28661f65efbc3052" providerId="LiveId" clId="{F41B88FA-5D06-47AE-A2A7-30187207BBFB}" dt="2019-04-18T16:10:25.834" v="38"/>
        <pc:sldMkLst>
          <pc:docMk/>
          <pc:sldMk cId="2380438425" sldId="835"/>
        </pc:sldMkLst>
        <pc:picChg chg="add del mod">
          <ac:chgData name="Rudolf Müller-Goldhorn" userId="28661f65efbc3052" providerId="LiveId" clId="{F41B88FA-5D06-47AE-A2A7-30187207BBFB}" dt="2019-04-18T16:07:12.946" v="33"/>
          <ac:picMkLst>
            <pc:docMk/>
            <pc:sldMk cId="2380438425" sldId="835"/>
            <ac:picMk id="6" creationId="{5FF13358-49E8-4F02-A8B0-52767EF7152D}"/>
          </ac:picMkLst>
        </pc:picChg>
        <pc:picChg chg="add del mod">
          <ac:chgData name="Rudolf Müller-Goldhorn" userId="28661f65efbc3052" providerId="LiveId" clId="{F41B88FA-5D06-47AE-A2A7-30187207BBFB}" dt="2019-04-18T16:09:41.392" v="37"/>
          <ac:picMkLst>
            <pc:docMk/>
            <pc:sldMk cId="2380438425" sldId="835"/>
            <ac:picMk id="8" creationId="{F26CC3D3-693E-4730-B6CF-C67836BE5865}"/>
          </ac:picMkLst>
        </pc:picChg>
        <pc:picChg chg="add mod">
          <ac:chgData name="Rudolf Müller-Goldhorn" userId="28661f65efbc3052" providerId="LiveId" clId="{F41B88FA-5D06-47AE-A2A7-30187207BBFB}" dt="2019-04-18T16:10:25.834" v="38"/>
          <ac:picMkLst>
            <pc:docMk/>
            <pc:sldMk cId="2380438425" sldId="835"/>
            <ac:picMk id="9" creationId="{8151BA22-17EB-4CCB-A58A-ADEA33A39D6D}"/>
          </ac:picMkLst>
        </pc:picChg>
        <pc:inkChg chg="add del">
          <ac:chgData name="Rudolf Müller-Goldhorn" userId="28661f65efbc3052" providerId="LiveId" clId="{F41B88FA-5D06-47AE-A2A7-30187207BBFB}" dt="2019-04-18T16:07:12.946" v="33"/>
          <ac:inkMkLst>
            <pc:docMk/>
            <pc:sldMk cId="2380438425" sldId="835"/>
            <ac:inkMk id="2" creationId="{570E7CD5-D7D2-47FA-8A27-D6788109585E}"/>
          </ac:inkMkLst>
        </pc:inkChg>
        <pc:inkChg chg="add del">
          <ac:chgData name="Rudolf Müller-Goldhorn" userId="28661f65efbc3052" providerId="LiveId" clId="{F41B88FA-5D06-47AE-A2A7-30187207BBFB}" dt="2019-04-18T16:09:41.392" v="37"/>
          <ac:inkMkLst>
            <pc:docMk/>
            <pc:sldMk cId="2380438425" sldId="835"/>
            <ac:inkMk id="7" creationId="{C3AD14F3-62B3-48F6-95D9-FBC7C916C97F}"/>
          </ac:inkMkLst>
        </pc:ink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1A5D91-3029-481B-B284-D308B1A03F7D}"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de-DE"/>
        </a:p>
      </dgm:t>
    </dgm:pt>
    <dgm:pt modelId="{9F75C157-D7D4-4376-9FBF-B8CB834E7BD4}">
      <dgm:prSet phldrT="[Text]" custT="1"/>
      <dgm:spPr/>
      <dgm:t>
        <a:bodyPr/>
        <a:lstStyle/>
        <a:p>
          <a:r>
            <a:rPr lang="de-DE" altLang="de-DE" sz="1800" b="0" dirty="0"/>
            <a:t>Pflicht-Checkbox integrieren </a:t>
          </a:r>
          <a:endParaRPr lang="de-DE" sz="1800" b="0" dirty="0"/>
        </a:p>
      </dgm:t>
    </dgm:pt>
    <dgm:pt modelId="{4E0415EA-0BFA-4FF9-BE91-7F1F50C0DDBB}" type="parTrans" cxnId="{271230E4-E9DA-45DB-9D8C-1C4F317FF4D4}">
      <dgm:prSet/>
      <dgm:spPr/>
      <dgm:t>
        <a:bodyPr/>
        <a:lstStyle/>
        <a:p>
          <a:endParaRPr lang="de-DE" sz="1800" b="0"/>
        </a:p>
      </dgm:t>
    </dgm:pt>
    <dgm:pt modelId="{2212B76A-620D-4F04-8056-30366D95EFF6}" type="sibTrans" cxnId="{271230E4-E9DA-45DB-9D8C-1C4F317FF4D4}">
      <dgm:prSet/>
      <dgm:spPr/>
      <dgm:t>
        <a:bodyPr/>
        <a:lstStyle/>
        <a:p>
          <a:endParaRPr lang="de-DE" sz="1800" b="0"/>
        </a:p>
      </dgm:t>
    </dgm:pt>
    <dgm:pt modelId="{BBC7B5AD-ACED-4398-9260-E34BB05FD01A}">
      <dgm:prSet phldrT="[Text]" custT="1"/>
      <dgm:spPr/>
      <dgm:t>
        <a:bodyPr/>
        <a:lstStyle/>
        <a:p>
          <a:r>
            <a:rPr lang="de-DE" sz="1800" b="0" i="0" dirty="0"/>
            <a:t>Tracking-Checkbox ergänzen</a:t>
          </a:r>
          <a:endParaRPr lang="de-DE" sz="1800" b="0" dirty="0"/>
        </a:p>
      </dgm:t>
    </dgm:pt>
    <dgm:pt modelId="{7238A5F8-C6AD-49B7-9A83-F5780C85625F}" type="parTrans" cxnId="{E410C499-FE04-49AD-824E-C4871BFF2A68}">
      <dgm:prSet/>
      <dgm:spPr/>
      <dgm:t>
        <a:bodyPr/>
        <a:lstStyle/>
        <a:p>
          <a:endParaRPr lang="de-DE" sz="1800" b="0"/>
        </a:p>
      </dgm:t>
    </dgm:pt>
    <dgm:pt modelId="{032FC73A-EBB4-467B-8D03-13841C5B2342}" type="sibTrans" cxnId="{E410C499-FE04-49AD-824E-C4871BFF2A68}">
      <dgm:prSet/>
      <dgm:spPr/>
      <dgm:t>
        <a:bodyPr/>
        <a:lstStyle/>
        <a:p>
          <a:endParaRPr lang="de-DE" sz="1800" b="0"/>
        </a:p>
      </dgm:t>
    </dgm:pt>
    <dgm:pt modelId="{FEE7F440-7152-4B29-A363-CAD0BAD3F3A7}">
      <dgm:prSet phldrT="[Text]" custT="1"/>
      <dgm:spPr/>
      <dgm:t>
        <a:bodyPr/>
        <a:lstStyle/>
        <a:p>
          <a:r>
            <a:rPr lang="de-DE" sz="1800" b="0" i="0" dirty="0"/>
            <a:t>Verbot der Kopplung von Newsletter-Versand und -Tracking</a:t>
          </a:r>
        </a:p>
      </dgm:t>
    </dgm:pt>
    <dgm:pt modelId="{E971659D-5641-4510-9F13-92BA3FA23254}" type="parTrans" cxnId="{EBCDA80E-2AA1-4288-BB41-AE2802E38673}">
      <dgm:prSet/>
      <dgm:spPr/>
      <dgm:t>
        <a:bodyPr/>
        <a:lstStyle/>
        <a:p>
          <a:endParaRPr lang="de-DE" sz="1800" b="0"/>
        </a:p>
      </dgm:t>
    </dgm:pt>
    <dgm:pt modelId="{3EDA62DD-E6D9-44CC-B6B3-70E7700A5B8C}" type="sibTrans" cxnId="{EBCDA80E-2AA1-4288-BB41-AE2802E38673}">
      <dgm:prSet/>
      <dgm:spPr/>
      <dgm:t>
        <a:bodyPr/>
        <a:lstStyle/>
        <a:p>
          <a:endParaRPr lang="de-DE" sz="1800" b="0"/>
        </a:p>
      </dgm:t>
    </dgm:pt>
    <dgm:pt modelId="{38CEF374-0A3B-43BE-A802-0D37C7245AE6}">
      <dgm:prSet phldrT="[Text]" custT="1"/>
      <dgm:spPr/>
      <dgm:t>
        <a:bodyPr/>
        <a:lstStyle/>
        <a:p>
          <a:r>
            <a:rPr lang="de-DE" sz="1800" b="0" i="0" dirty="0"/>
            <a:t>Nur benötigte Daten abfragen</a:t>
          </a:r>
        </a:p>
      </dgm:t>
    </dgm:pt>
    <dgm:pt modelId="{86B4E5D1-C449-48E3-96A4-556385592087}" type="parTrans" cxnId="{C0091FBF-8F35-4727-B63E-1D3866BE0DA0}">
      <dgm:prSet/>
      <dgm:spPr/>
      <dgm:t>
        <a:bodyPr/>
        <a:lstStyle/>
        <a:p>
          <a:endParaRPr lang="de-DE" sz="1800" b="0"/>
        </a:p>
      </dgm:t>
    </dgm:pt>
    <dgm:pt modelId="{ECDA0B44-12E5-4B3D-9017-552620C7312F}" type="sibTrans" cxnId="{C0091FBF-8F35-4727-B63E-1D3866BE0DA0}">
      <dgm:prSet/>
      <dgm:spPr/>
      <dgm:t>
        <a:bodyPr/>
        <a:lstStyle/>
        <a:p>
          <a:endParaRPr lang="de-DE" sz="1800" b="0"/>
        </a:p>
      </dgm:t>
    </dgm:pt>
    <dgm:pt modelId="{DF605D64-B5DF-48BA-8DAD-2700802CC2B2}">
      <dgm:prSet phldrT="[Text]" custT="1"/>
      <dgm:spPr/>
      <dgm:t>
        <a:bodyPr/>
        <a:lstStyle/>
        <a:p>
          <a:r>
            <a:rPr lang="de-DE" sz="1800" b="0" i="0" dirty="0"/>
            <a:t>Abwählbares Tracking</a:t>
          </a:r>
          <a:endParaRPr lang="de-DE" sz="1800" b="0" dirty="0"/>
        </a:p>
      </dgm:t>
    </dgm:pt>
    <dgm:pt modelId="{E2189746-4219-427C-B1F8-B3862436188C}" type="parTrans" cxnId="{CFC5A283-155B-40C7-B0A0-804ED6FE9D38}">
      <dgm:prSet/>
      <dgm:spPr/>
      <dgm:t>
        <a:bodyPr/>
        <a:lstStyle/>
        <a:p>
          <a:endParaRPr lang="de-DE" sz="1800" b="0"/>
        </a:p>
      </dgm:t>
    </dgm:pt>
    <dgm:pt modelId="{55BAE767-1C71-4DB1-9B4B-374E3C00CFA7}" type="sibTrans" cxnId="{CFC5A283-155B-40C7-B0A0-804ED6FE9D38}">
      <dgm:prSet/>
      <dgm:spPr/>
      <dgm:t>
        <a:bodyPr/>
        <a:lstStyle/>
        <a:p>
          <a:endParaRPr lang="de-DE" sz="1800" b="0"/>
        </a:p>
      </dgm:t>
    </dgm:pt>
    <dgm:pt modelId="{E6B090D9-7B06-49B1-9BA9-09B7D7FF49B8}">
      <dgm:prSet custT="1"/>
      <dgm:spPr/>
      <dgm:t>
        <a:bodyPr/>
        <a:lstStyle/>
        <a:p>
          <a:r>
            <a:rPr lang="de-DE" sz="1800" b="0" i="0" dirty="0"/>
            <a:t>Nur HTTPS-Protokoll verwenden</a:t>
          </a:r>
        </a:p>
      </dgm:t>
    </dgm:pt>
    <dgm:pt modelId="{CA8AE0F4-5027-4D0C-BE10-6F27FA16449A}" type="parTrans" cxnId="{229621BF-842F-41BA-A8BE-5BCEE069F95C}">
      <dgm:prSet/>
      <dgm:spPr/>
      <dgm:t>
        <a:bodyPr/>
        <a:lstStyle/>
        <a:p>
          <a:endParaRPr lang="de-DE" sz="1800" b="0"/>
        </a:p>
      </dgm:t>
    </dgm:pt>
    <dgm:pt modelId="{7CA8DCE4-9CEA-4594-886D-DF39227D126F}" type="sibTrans" cxnId="{229621BF-842F-41BA-A8BE-5BCEE069F95C}">
      <dgm:prSet/>
      <dgm:spPr/>
      <dgm:t>
        <a:bodyPr/>
        <a:lstStyle/>
        <a:p>
          <a:endParaRPr lang="de-DE" sz="1800" b="0"/>
        </a:p>
      </dgm:t>
    </dgm:pt>
    <dgm:pt modelId="{92EC08A8-D3A9-4F39-B0A1-1574C68C0199}">
      <dgm:prSet custT="1"/>
      <dgm:spPr/>
      <dgm:t>
        <a:bodyPr/>
        <a:lstStyle/>
        <a:p>
          <a:r>
            <a:rPr lang="de-DE" sz="1800" b="0" i="0" dirty="0"/>
            <a:t>Archivieren von Screenshots und E-Mail-Kopien</a:t>
          </a:r>
        </a:p>
      </dgm:t>
    </dgm:pt>
    <dgm:pt modelId="{6C331C44-A720-439B-9586-76159041B6FC}" type="parTrans" cxnId="{2CA66AD2-9856-4DB3-AAC4-5E3B501FF8C3}">
      <dgm:prSet/>
      <dgm:spPr/>
      <dgm:t>
        <a:bodyPr/>
        <a:lstStyle/>
        <a:p>
          <a:endParaRPr lang="de-DE" sz="1800" b="0"/>
        </a:p>
      </dgm:t>
    </dgm:pt>
    <dgm:pt modelId="{B78C4232-CEB3-47E8-BAFB-4B790C912AED}" type="sibTrans" cxnId="{2CA66AD2-9856-4DB3-AAC4-5E3B501FF8C3}">
      <dgm:prSet/>
      <dgm:spPr/>
      <dgm:t>
        <a:bodyPr/>
        <a:lstStyle/>
        <a:p>
          <a:endParaRPr lang="de-DE" sz="1800" b="0"/>
        </a:p>
      </dgm:t>
    </dgm:pt>
    <dgm:pt modelId="{0B3C7D48-EF86-46EB-9EEA-92F8D85F517A}" type="pres">
      <dgm:prSet presAssocID="{331A5D91-3029-481B-B284-D308B1A03F7D}" presName="diagram" presStyleCnt="0">
        <dgm:presLayoutVars>
          <dgm:dir/>
          <dgm:resizeHandles val="exact"/>
        </dgm:presLayoutVars>
      </dgm:prSet>
      <dgm:spPr/>
    </dgm:pt>
    <dgm:pt modelId="{A53484DB-A6F0-4829-8FF5-1FEA9CF2AD25}" type="pres">
      <dgm:prSet presAssocID="{9F75C157-D7D4-4376-9FBF-B8CB834E7BD4}" presName="node" presStyleLbl="node1" presStyleIdx="0" presStyleCnt="7">
        <dgm:presLayoutVars>
          <dgm:bulletEnabled val="1"/>
        </dgm:presLayoutVars>
      </dgm:prSet>
      <dgm:spPr/>
    </dgm:pt>
    <dgm:pt modelId="{71FAB564-8AB0-43CA-9DDE-9FBE3697DB24}" type="pres">
      <dgm:prSet presAssocID="{2212B76A-620D-4F04-8056-30366D95EFF6}" presName="sibTrans" presStyleCnt="0"/>
      <dgm:spPr/>
    </dgm:pt>
    <dgm:pt modelId="{3E2BBF1C-E112-48DE-BE59-0517DC27866C}" type="pres">
      <dgm:prSet presAssocID="{BBC7B5AD-ACED-4398-9260-E34BB05FD01A}" presName="node" presStyleLbl="node1" presStyleIdx="1" presStyleCnt="7">
        <dgm:presLayoutVars>
          <dgm:bulletEnabled val="1"/>
        </dgm:presLayoutVars>
      </dgm:prSet>
      <dgm:spPr/>
    </dgm:pt>
    <dgm:pt modelId="{96F583F2-C489-4CB4-9378-1FF7922E3F30}" type="pres">
      <dgm:prSet presAssocID="{032FC73A-EBB4-467B-8D03-13841C5B2342}" presName="sibTrans" presStyleCnt="0"/>
      <dgm:spPr/>
    </dgm:pt>
    <dgm:pt modelId="{F7DE0B81-A738-46CD-91E8-1930051A1D73}" type="pres">
      <dgm:prSet presAssocID="{FEE7F440-7152-4B29-A363-CAD0BAD3F3A7}" presName="node" presStyleLbl="node1" presStyleIdx="2" presStyleCnt="7">
        <dgm:presLayoutVars>
          <dgm:bulletEnabled val="1"/>
        </dgm:presLayoutVars>
      </dgm:prSet>
      <dgm:spPr/>
    </dgm:pt>
    <dgm:pt modelId="{FD06D54D-DEC3-4ED9-B32E-39D85C7234F8}" type="pres">
      <dgm:prSet presAssocID="{3EDA62DD-E6D9-44CC-B6B3-70E7700A5B8C}" presName="sibTrans" presStyleCnt="0"/>
      <dgm:spPr/>
    </dgm:pt>
    <dgm:pt modelId="{812F9666-C535-4DA3-AB25-ECFEED8FD44B}" type="pres">
      <dgm:prSet presAssocID="{38CEF374-0A3B-43BE-A802-0D37C7245AE6}" presName="node" presStyleLbl="node1" presStyleIdx="3" presStyleCnt="7">
        <dgm:presLayoutVars>
          <dgm:bulletEnabled val="1"/>
        </dgm:presLayoutVars>
      </dgm:prSet>
      <dgm:spPr/>
    </dgm:pt>
    <dgm:pt modelId="{7B039485-E4D9-4487-ABB8-A42DBA2644E7}" type="pres">
      <dgm:prSet presAssocID="{ECDA0B44-12E5-4B3D-9017-552620C7312F}" presName="sibTrans" presStyleCnt="0"/>
      <dgm:spPr/>
    </dgm:pt>
    <dgm:pt modelId="{4751B6CC-F926-4E53-9213-DDE1CDF4FCEF}" type="pres">
      <dgm:prSet presAssocID="{DF605D64-B5DF-48BA-8DAD-2700802CC2B2}" presName="node" presStyleLbl="node1" presStyleIdx="4" presStyleCnt="7">
        <dgm:presLayoutVars>
          <dgm:bulletEnabled val="1"/>
        </dgm:presLayoutVars>
      </dgm:prSet>
      <dgm:spPr/>
    </dgm:pt>
    <dgm:pt modelId="{14ED7B59-F818-40BB-8292-86753C91262B}" type="pres">
      <dgm:prSet presAssocID="{55BAE767-1C71-4DB1-9B4B-374E3C00CFA7}" presName="sibTrans" presStyleCnt="0"/>
      <dgm:spPr/>
    </dgm:pt>
    <dgm:pt modelId="{446FBAA3-BDA8-4B49-B607-E6AEEA055BA5}" type="pres">
      <dgm:prSet presAssocID="{E6B090D9-7B06-49B1-9BA9-09B7D7FF49B8}" presName="node" presStyleLbl="node1" presStyleIdx="5" presStyleCnt="7">
        <dgm:presLayoutVars>
          <dgm:bulletEnabled val="1"/>
        </dgm:presLayoutVars>
      </dgm:prSet>
      <dgm:spPr/>
    </dgm:pt>
    <dgm:pt modelId="{A57FF1F3-22E9-47CE-8642-15A6027CA11E}" type="pres">
      <dgm:prSet presAssocID="{7CA8DCE4-9CEA-4594-886D-DF39227D126F}" presName="sibTrans" presStyleCnt="0"/>
      <dgm:spPr/>
    </dgm:pt>
    <dgm:pt modelId="{2EBA2409-288A-4782-AAFA-E6DF7C6A5160}" type="pres">
      <dgm:prSet presAssocID="{92EC08A8-D3A9-4F39-B0A1-1574C68C0199}" presName="node" presStyleLbl="node1" presStyleIdx="6" presStyleCnt="7">
        <dgm:presLayoutVars>
          <dgm:bulletEnabled val="1"/>
        </dgm:presLayoutVars>
      </dgm:prSet>
      <dgm:spPr/>
    </dgm:pt>
  </dgm:ptLst>
  <dgm:cxnLst>
    <dgm:cxn modelId="{EBCDA80E-2AA1-4288-BB41-AE2802E38673}" srcId="{331A5D91-3029-481B-B284-D308B1A03F7D}" destId="{FEE7F440-7152-4B29-A363-CAD0BAD3F3A7}" srcOrd="2" destOrd="0" parTransId="{E971659D-5641-4510-9F13-92BA3FA23254}" sibTransId="{3EDA62DD-E6D9-44CC-B6B3-70E7700A5B8C}"/>
    <dgm:cxn modelId="{E4927C10-1366-4F8D-94C2-A3BE5B89588C}" type="presOf" srcId="{331A5D91-3029-481B-B284-D308B1A03F7D}" destId="{0B3C7D48-EF86-46EB-9EEA-92F8D85F517A}" srcOrd="0" destOrd="0" presId="urn:microsoft.com/office/officeart/2005/8/layout/default"/>
    <dgm:cxn modelId="{3082BD2C-B7C5-457A-8D79-4390FCCD9463}" type="presOf" srcId="{BBC7B5AD-ACED-4398-9260-E34BB05FD01A}" destId="{3E2BBF1C-E112-48DE-BE59-0517DC27866C}" srcOrd="0" destOrd="0" presId="urn:microsoft.com/office/officeart/2005/8/layout/default"/>
    <dgm:cxn modelId="{EC02E530-D95B-4587-BF18-9B9A09D4A7E2}" type="presOf" srcId="{92EC08A8-D3A9-4F39-B0A1-1574C68C0199}" destId="{2EBA2409-288A-4782-AAFA-E6DF7C6A5160}" srcOrd="0" destOrd="0" presId="urn:microsoft.com/office/officeart/2005/8/layout/default"/>
    <dgm:cxn modelId="{EA55A139-8B1C-4F39-8C4F-F6F29C3206AF}" type="presOf" srcId="{9F75C157-D7D4-4376-9FBF-B8CB834E7BD4}" destId="{A53484DB-A6F0-4829-8FF5-1FEA9CF2AD25}" srcOrd="0" destOrd="0" presId="urn:microsoft.com/office/officeart/2005/8/layout/default"/>
    <dgm:cxn modelId="{EE651B3F-4CD9-4CC2-9709-6696DDE22FE0}" type="presOf" srcId="{E6B090D9-7B06-49B1-9BA9-09B7D7FF49B8}" destId="{446FBAA3-BDA8-4B49-B607-E6AEEA055BA5}" srcOrd="0" destOrd="0" presId="urn:microsoft.com/office/officeart/2005/8/layout/default"/>
    <dgm:cxn modelId="{2BDDC56D-744F-4466-99EB-593C83B09DB9}" type="presOf" srcId="{38CEF374-0A3B-43BE-A802-0D37C7245AE6}" destId="{812F9666-C535-4DA3-AB25-ECFEED8FD44B}" srcOrd="0" destOrd="0" presId="urn:microsoft.com/office/officeart/2005/8/layout/default"/>
    <dgm:cxn modelId="{E695EF7B-F3F5-4C2C-883C-E844D0952B4A}" type="presOf" srcId="{FEE7F440-7152-4B29-A363-CAD0BAD3F3A7}" destId="{F7DE0B81-A738-46CD-91E8-1930051A1D73}" srcOrd="0" destOrd="0" presId="urn:microsoft.com/office/officeart/2005/8/layout/default"/>
    <dgm:cxn modelId="{CFC5A283-155B-40C7-B0A0-804ED6FE9D38}" srcId="{331A5D91-3029-481B-B284-D308B1A03F7D}" destId="{DF605D64-B5DF-48BA-8DAD-2700802CC2B2}" srcOrd="4" destOrd="0" parTransId="{E2189746-4219-427C-B1F8-B3862436188C}" sibTransId="{55BAE767-1C71-4DB1-9B4B-374E3C00CFA7}"/>
    <dgm:cxn modelId="{5FCCA08A-0018-441C-8115-607211CE3C6E}" type="presOf" srcId="{DF605D64-B5DF-48BA-8DAD-2700802CC2B2}" destId="{4751B6CC-F926-4E53-9213-DDE1CDF4FCEF}" srcOrd="0" destOrd="0" presId="urn:microsoft.com/office/officeart/2005/8/layout/default"/>
    <dgm:cxn modelId="{E410C499-FE04-49AD-824E-C4871BFF2A68}" srcId="{331A5D91-3029-481B-B284-D308B1A03F7D}" destId="{BBC7B5AD-ACED-4398-9260-E34BB05FD01A}" srcOrd="1" destOrd="0" parTransId="{7238A5F8-C6AD-49B7-9A83-F5780C85625F}" sibTransId="{032FC73A-EBB4-467B-8D03-13841C5B2342}"/>
    <dgm:cxn modelId="{C0091FBF-8F35-4727-B63E-1D3866BE0DA0}" srcId="{331A5D91-3029-481B-B284-D308B1A03F7D}" destId="{38CEF374-0A3B-43BE-A802-0D37C7245AE6}" srcOrd="3" destOrd="0" parTransId="{86B4E5D1-C449-48E3-96A4-556385592087}" sibTransId="{ECDA0B44-12E5-4B3D-9017-552620C7312F}"/>
    <dgm:cxn modelId="{229621BF-842F-41BA-A8BE-5BCEE069F95C}" srcId="{331A5D91-3029-481B-B284-D308B1A03F7D}" destId="{E6B090D9-7B06-49B1-9BA9-09B7D7FF49B8}" srcOrd="5" destOrd="0" parTransId="{CA8AE0F4-5027-4D0C-BE10-6F27FA16449A}" sibTransId="{7CA8DCE4-9CEA-4594-886D-DF39227D126F}"/>
    <dgm:cxn modelId="{2CA66AD2-9856-4DB3-AAC4-5E3B501FF8C3}" srcId="{331A5D91-3029-481B-B284-D308B1A03F7D}" destId="{92EC08A8-D3A9-4F39-B0A1-1574C68C0199}" srcOrd="6" destOrd="0" parTransId="{6C331C44-A720-439B-9586-76159041B6FC}" sibTransId="{B78C4232-CEB3-47E8-BAFB-4B790C912AED}"/>
    <dgm:cxn modelId="{271230E4-E9DA-45DB-9D8C-1C4F317FF4D4}" srcId="{331A5D91-3029-481B-B284-D308B1A03F7D}" destId="{9F75C157-D7D4-4376-9FBF-B8CB834E7BD4}" srcOrd="0" destOrd="0" parTransId="{4E0415EA-0BFA-4FF9-BE91-7F1F50C0DDBB}" sibTransId="{2212B76A-620D-4F04-8056-30366D95EFF6}"/>
    <dgm:cxn modelId="{749A0FCC-7275-487E-8122-3822FC515499}" type="presParOf" srcId="{0B3C7D48-EF86-46EB-9EEA-92F8D85F517A}" destId="{A53484DB-A6F0-4829-8FF5-1FEA9CF2AD25}" srcOrd="0" destOrd="0" presId="urn:microsoft.com/office/officeart/2005/8/layout/default"/>
    <dgm:cxn modelId="{710DD645-CF0C-496C-9948-F9C50B110CD7}" type="presParOf" srcId="{0B3C7D48-EF86-46EB-9EEA-92F8D85F517A}" destId="{71FAB564-8AB0-43CA-9DDE-9FBE3697DB24}" srcOrd="1" destOrd="0" presId="urn:microsoft.com/office/officeart/2005/8/layout/default"/>
    <dgm:cxn modelId="{C798589A-9439-47CB-BA6C-EEB7A7B539CC}" type="presParOf" srcId="{0B3C7D48-EF86-46EB-9EEA-92F8D85F517A}" destId="{3E2BBF1C-E112-48DE-BE59-0517DC27866C}" srcOrd="2" destOrd="0" presId="urn:microsoft.com/office/officeart/2005/8/layout/default"/>
    <dgm:cxn modelId="{B9F67316-DD71-459E-85CC-644E793052CE}" type="presParOf" srcId="{0B3C7D48-EF86-46EB-9EEA-92F8D85F517A}" destId="{96F583F2-C489-4CB4-9378-1FF7922E3F30}" srcOrd="3" destOrd="0" presId="urn:microsoft.com/office/officeart/2005/8/layout/default"/>
    <dgm:cxn modelId="{69078712-89B3-4F0C-8C8E-3C6F1D2FB585}" type="presParOf" srcId="{0B3C7D48-EF86-46EB-9EEA-92F8D85F517A}" destId="{F7DE0B81-A738-46CD-91E8-1930051A1D73}" srcOrd="4" destOrd="0" presId="urn:microsoft.com/office/officeart/2005/8/layout/default"/>
    <dgm:cxn modelId="{D3352619-FDA7-4DD3-A2C6-0BF891E3C6F1}" type="presParOf" srcId="{0B3C7D48-EF86-46EB-9EEA-92F8D85F517A}" destId="{FD06D54D-DEC3-4ED9-B32E-39D85C7234F8}" srcOrd="5" destOrd="0" presId="urn:microsoft.com/office/officeart/2005/8/layout/default"/>
    <dgm:cxn modelId="{77527CD0-A6B8-42FE-A4CF-B9C9AC0572A7}" type="presParOf" srcId="{0B3C7D48-EF86-46EB-9EEA-92F8D85F517A}" destId="{812F9666-C535-4DA3-AB25-ECFEED8FD44B}" srcOrd="6" destOrd="0" presId="urn:microsoft.com/office/officeart/2005/8/layout/default"/>
    <dgm:cxn modelId="{1E416B10-9831-4BED-9A3C-5FD64DECBCC3}" type="presParOf" srcId="{0B3C7D48-EF86-46EB-9EEA-92F8D85F517A}" destId="{7B039485-E4D9-4487-ABB8-A42DBA2644E7}" srcOrd="7" destOrd="0" presId="urn:microsoft.com/office/officeart/2005/8/layout/default"/>
    <dgm:cxn modelId="{B0EC38B7-8883-40D5-AEA9-82D48D2A08DB}" type="presParOf" srcId="{0B3C7D48-EF86-46EB-9EEA-92F8D85F517A}" destId="{4751B6CC-F926-4E53-9213-DDE1CDF4FCEF}" srcOrd="8" destOrd="0" presId="urn:microsoft.com/office/officeart/2005/8/layout/default"/>
    <dgm:cxn modelId="{8C5A4FE4-9977-49DD-BF65-F7DAB7A89CE6}" type="presParOf" srcId="{0B3C7D48-EF86-46EB-9EEA-92F8D85F517A}" destId="{14ED7B59-F818-40BB-8292-86753C91262B}" srcOrd="9" destOrd="0" presId="urn:microsoft.com/office/officeart/2005/8/layout/default"/>
    <dgm:cxn modelId="{BAAA6CC5-2836-469F-83B4-267283D032DC}" type="presParOf" srcId="{0B3C7D48-EF86-46EB-9EEA-92F8D85F517A}" destId="{446FBAA3-BDA8-4B49-B607-E6AEEA055BA5}" srcOrd="10" destOrd="0" presId="urn:microsoft.com/office/officeart/2005/8/layout/default"/>
    <dgm:cxn modelId="{9DB09D19-A7DB-4B59-9B83-AD05CDDDE21A}" type="presParOf" srcId="{0B3C7D48-EF86-46EB-9EEA-92F8D85F517A}" destId="{A57FF1F3-22E9-47CE-8642-15A6027CA11E}" srcOrd="11" destOrd="0" presId="urn:microsoft.com/office/officeart/2005/8/layout/default"/>
    <dgm:cxn modelId="{7916F175-22D9-4175-B67A-079ED1D02760}" type="presParOf" srcId="{0B3C7D48-EF86-46EB-9EEA-92F8D85F517A}" destId="{2EBA2409-288A-4782-AAFA-E6DF7C6A5160}"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1A5D91-3029-481B-B284-D308B1A03F7D}"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de-DE"/>
        </a:p>
      </dgm:t>
    </dgm:pt>
    <dgm:pt modelId="{9F75C157-D7D4-4376-9FBF-B8CB834E7BD4}">
      <dgm:prSet phldrT="[Text]" custT="1"/>
      <dgm:spPr/>
      <dgm:t>
        <a:bodyPr/>
        <a:lstStyle/>
        <a:p>
          <a:r>
            <a:rPr lang="de-DE" sz="1800">
              <a:effectLst/>
              <a:latin typeface="+mn-lt"/>
              <a:ea typeface="+mn-ea"/>
              <a:cs typeface="+mn-cs"/>
            </a:rPr>
            <a:t>Kontaktdaten des Versenders</a:t>
          </a:r>
          <a:endParaRPr lang="de-DE" sz="1800" b="0" dirty="0"/>
        </a:p>
      </dgm:t>
    </dgm:pt>
    <dgm:pt modelId="{4E0415EA-0BFA-4FF9-BE91-7F1F50C0DDBB}" type="parTrans" cxnId="{271230E4-E9DA-45DB-9D8C-1C4F317FF4D4}">
      <dgm:prSet/>
      <dgm:spPr/>
      <dgm:t>
        <a:bodyPr/>
        <a:lstStyle/>
        <a:p>
          <a:endParaRPr lang="de-DE" sz="1800" b="0">
            <a:solidFill>
              <a:schemeClr val="bg2"/>
            </a:solidFill>
          </a:endParaRPr>
        </a:p>
      </dgm:t>
    </dgm:pt>
    <dgm:pt modelId="{2212B76A-620D-4F04-8056-30366D95EFF6}" type="sibTrans" cxnId="{271230E4-E9DA-45DB-9D8C-1C4F317FF4D4}">
      <dgm:prSet/>
      <dgm:spPr/>
      <dgm:t>
        <a:bodyPr/>
        <a:lstStyle/>
        <a:p>
          <a:endParaRPr lang="de-DE" sz="1800" b="0">
            <a:solidFill>
              <a:schemeClr val="bg2"/>
            </a:solidFill>
          </a:endParaRPr>
        </a:p>
      </dgm:t>
    </dgm:pt>
    <dgm:pt modelId="{BBC7B5AD-ACED-4398-9260-E34BB05FD01A}">
      <dgm:prSet phldrT="[Text]" custT="1"/>
      <dgm:spPr/>
      <dgm:t>
        <a:bodyPr/>
        <a:lstStyle/>
        <a:p>
          <a:r>
            <a:rPr lang="de-DE" sz="1800">
              <a:effectLst/>
              <a:latin typeface="+mn-lt"/>
              <a:ea typeface="+mn-ea"/>
              <a:cs typeface="+mn-cs"/>
            </a:rPr>
            <a:t>Kontaktdaten des Datenschutzbeauftragten</a:t>
          </a:r>
          <a:endParaRPr lang="de-DE" sz="1800" b="0" dirty="0"/>
        </a:p>
      </dgm:t>
    </dgm:pt>
    <dgm:pt modelId="{7238A5F8-C6AD-49B7-9A83-F5780C85625F}" type="parTrans" cxnId="{E410C499-FE04-49AD-824E-C4871BFF2A68}">
      <dgm:prSet/>
      <dgm:spPr/>
      <dgm:t>
        <a:bodyPr/>
        <a:lstStyle/>
        <a:p>
          <a:endParaRPr lang="de-DE" sz="1800" b="0">
            <a:solidFill>
              <a:schemeClr val="bg2"/>
            </a:solidFill>
          </a:endParaRPr>
        </a:p>
      </dgm:t>
    </dgm:pt>
    <dgm:pt modelId="{032FC73A-EBB4-467B-8D03-13841C5B2342}" type="sibTrans" cxnId="{E410C499-FE04-49AD-824E-C4871BFF2A68}">
      <dgm:prSet/>
      <dgm:spPr/>
      <dgm:t>
        <a:bodyPr/>
        <a:lstStyle/>
        <a:p>
          <a:endParaRPr lang="de-DE" sz="1800" b="0">
            <a:solidFill>
              <a:schemeClr val="bg2"/>
            </a:solidFill>
          </a:endParaRPr>
        </a:p>
      </dgm:t>
    </dgm:pt>
    <dgm:pt modelId="{FEE7F440-7152-4B29-A363-CAD0BAD3F3A7}">
      <dgm:prSet phldrT="[Text]" custT="1"/>
      <dgm:spPr/>
      <dgm:t>
        <a:bodyPr/>
        <a:lstStyle/>
        <a:p>
          <a:r>
            <a:rPr lang="de-DE" sz="1800">
              <a:effectLst/>
              <a:latin typeface="+mn-lt"/>
              <a:ea typeface="+mn-ea"/>
              <a:cs typeface="+mn-cs"/>
            </a:rPr>
            <a:t>Verarbeitungszweck und die Rechtsgrundlage</a:t>
          </a:r>
          <a:endParaRPr lang="de-DE" sz="1800" b="0" i="0" dirty="0"/>
        </a:p>
      </dgm:t>
    </dgm:pt>
    <dgm:pt modelId="{E971659D-5641-4510-9F13-92BA3FA23254}" type="parTrans" cxnId="{EBCDA80E-2AA1-4288-BB41-AE2802E38673}">
      <dgm:prSet/>
      <dgm:spPr/>
      <dgm:t>
        <a:bodyPr/>
        <a:lstStyle/>
        <a:p>
          <a:endParaRPr lang="de-DE" sz="1800" b="0">
            <a:solidFill>
              <a:schemeClr val="bg2"/>
            </a:solidFill>
          </a:endParaRPr>
        </a:p>
      </dgm:t>
    </dgm:pt>
    <dgm:pt modelId="{3EDA62DD-E6D9-44CC-B6B3-70E7700A5B8C}" type="sibTrans" cxnId="{EBCDA80E-2AA1-4288-BB41-AE2802E38673}">
      <dgm:prSet/>
      <dgm:spPr/>
      <dgm:t>
        <a:bodyPr/>
        <a:lstStyle/>
        <a:p>
          <a:endParaRPr lang="de-DE" sz="1800" b="0">
            <a:solidFill>
              <a:schemeClr val="bg2"/>
            </a:solidFill>
          </a:endParaRPr>
        </a:p>
      </dgm:t>
    </dgm:pt>
    <dgm:pt modelId="{38CEF374-0A3B-43BE-A802-0D37C7245AE6}">
      <dgm:prSet phldrT="[Text]" custT="1"/>
      <dgm:spPr/>
      <dgm:t>
        <a:bodyPr/>
        <a:lstStyle/>
        <a:p>
          <a:r>
            <a:rPr lang="de-DE" sz="1800">
              <a:effectLst/>
              <a:latin typeface="+mn-lt"/>
              <a:ea typeface="+mn-ea"/>
              <a:cs typeface="+mn-cs"/>
            </a:rPr>
            <a:t>Speicherdauer der personenbezogenen Daten bzw. die Kriterien dafür</a:t>
          </a:r>
          <a:endParaRPr lang="de-DE" sz="1800" b="0" i="0" dirty="0"/>
        </a:p>
      </dgm:t>
    </dgm:pt>
    <dgm:pt modelId="{86B4E5D1-C449-48E3-96A4-556385592087}" type="parTrans" cxnId="{C0091FBF-8F35-4727-B63E-1D3866BE0DA0}">
      <dgm:prSet/>
      <dgm:spPr/>
      <dgm:t>
        <a:bodyPr/>
        <a:lstStyle/>
        <a:p>
          <a:endParaRPr lang="de-DE" sz="1800" b="0">
            <a:solidFill>
              <a:schemeClr val="bg2"/>
            </a:solidFill>
          </a:endParaRPr>
        </a:p>
      </dgm:t>
    </dgm:pt>
    <dgm:pt modelId="{ECDA0B44-12E5-4B3D-9017-552620C7312F}" type="sibTrans" cxnId="{C0091FBF-8F35-4727-B63E-1D3866BE0DA0}">
      <dgm:prSet/>
      <dgm:spPr/>
      <dgm:t>
        <a:bodyPr/>
        <a:lstStyle/>
        <a:p>
          <a:endParaRPr lang="de-DE" sz="1800" b="0">
            <a:solidFill>
              <a:schemeClr val="bg2"/>
            </a:solidFill>
          </a:endParaRPr>
        </a:p>
      </dgm:t>
    </dgm:pt>
    <dgm:pt modelId="{DF605D64-B5DF-48BA-8DAD-2700802CC2B2}">
      <dgm:prSet phldrT="[Text]" custT="1"/>
      <dgm:spPr/>
      <dgm:t>
        <a:bodyPr/>
        <a:lstStyle/>
        <a:p>
          <a:r>
            <a:rPr lang="de-DE" sz="1800">
              <a:effectLst/>
              <a:latin typeface="+mn-lt"/>
              <a:ea typeface="+mn-ea"/>
              <a:cs typeface="+mn-cs"/>
            </a:rPr>
            <a:t>Recht auf Auskunft, Berichtigung, Löschung und Widerspruch der Datenerfassung</a:t>
          </a:r>
          <a:endParaRPr lang="de-DE" sz="1800" b="0" dirty="0"/>
        </a:p>
      </dgm:t>
    </dgm:pt>
    <dgm:pt modelId="{E2189746-4219-427C-B1F8-B3862436188C}" type="parTrans" cxnId="{CFC5A283-155B-40C7-B0A0-804ED6FE9D38}">
      <dgm:prSet/>
      <dgm:spPr/>
      <dgm:t>
        <a:bodyPr/>
        <a:lstStyle/>
        <a:p>
          <a:endParaRPr lang="de-DE" sz="1800" b="0">
            <a:solidFill>
              <a:schemeClr val="bg2"/>
            </a:solidFill>
          </a:endParaRPr>
        </a:p>
      </dgm:t>
    </dgm:pt>
    <dgm:pt modelId="{55BAE767-1C71-4DB1-9B4B-374E3C00CFA7}" type="sibTrans" cxnId="{CFC5A283-155B-40C7-B0A0-804ED6FE9D38}">
      <dgm:prSet/>
      <dgm:spPr/>
      <dgm:t>
        <a:bodyPr/>
        <a:lstStyle/>
        <a:p>
          <a:endParaRPr lang="de-DE" sz="1800" b="0">
            <a:solidFill>
              <a:schemeClr val="bg2"/>
            </a:solidFill>
          </a:endParaRPr>
        </a:p>
      </dgm:t>
    </dgm:pt>
    <dgm:pt modelId="{E6B090D9-7B06-49B1-9BA9-09B7D7FF49B8}">
      <dgm:prSet custT="1"/>
      <dgm:spPr/>
      <dgm:t>
        <a:bodyPr/>
        <a:lstStyle/>
        <a:p>
          <a:r>
            <a:rPr lang="de-DE" sz="1800">
              <a:effectLst/>
              <a:latin typeface="+mn-lt"/>
              <a:ea typeface="+mn-ea"/>
              <a:cs typeface="+mn-cs"/>
            </a:rPr>
            <a:t>Recht auf Widerruf der Einwilligung</a:t>
          </a:r>
          <a:endParaRPr lang="de-DE" sz="1800" b="0" i="0" dirty="0"/>
        </a:p>
      </dgm:t>
    </dgm:pt>
    <dgm:pt modelId="{CA8AE0F4-5027-4D0C-BE10-6F27FA16449A}" type="parTrans" cxnId="{229621BF-842F-41BA-A8BE-5BCEE069F95C}">
      <dgm:prSet/>
      <dgm:spPr/>
      <dgm:t>
        <a:bodyPr/>
        <a:lstStyle/>
        <a:p>
          <a:endParaRPr lang="de-DE" sz="1800" b="0">
            <a:solidFill>
              <a:schemeClr val="bg2"/>
            </a:solidFill>
          </a:endParaRPr>
        </a:p>
      </dgm:t>
    </dgm:pt>
    <dgm:pt modelId="{7CA8DCE4-9CEA-4594-886D-DF39227D126F}" type="sibTrans" cxnId="{229621BF-842F-41BA-A8BE-5BCEE069F95C}">
      <dgm:prSet/>
      <dgm:spPr/>
      <dgm:t>
        <a:bodyPr/>
        <a:lstStyle/>
        <a:p>
          <a:endParaRPr lang="de-DE" sz="1800" b="0">
            <a:solidFill>
              <a:schemeClr val="bg2"/>
            </a:solidFill>
          </a:endParaRPr>
        </a:p>
      </dgm:t>
    </dgm:pt>
    <dgm:pt modelId="{92EC08A8-D3A9-4F39-B0A1-1574C68C0199}">
      <dgm:prSet custT="1"/>
      <dgm:spPr/>
      <dgm:t>
        <a:bodyPr/>
        <a:lstStyle/>
        <a:p>
          <a:r>
            <a:rPr lang="de-DE" sz="1800" dirty="0">
              <a:effectLst/>
              <a:latin typeface="+mn-lt"/>
              <a:ea typeface="+mn-ea"/>
              <a:cs typeface="+mn-cs"/>
            </a:rPr>
            <a:t>Beschwerderecht bei der Aufsichtsbehörde</a:t>
          </a:r>
          <a:endParaRPr lang="de-DE" sz="1800" b="0" i="0" dirty="0"/>
        </a:p>
      </dgm:t>
    </dgm:pt>
    <dgm:pt modelId="{6C331C44-A720-439B-9586-76159041B6FC}" type="parTrans" cxnId="{2CA66AD2-9856-4DB3-AAC4-5E3B501FF8C3}">
      <dgm:prSet/>
      <dgm:spPr/>
      <dgm:t>
        <a:bodyPr/>
        <a:lstStyle/>
        <a:p>
          <a:endParaRPr lang="de-DE" sz="1800" b="0">
            <a:solidFill>
              <a:schemeClr val="bg2"/>
            </a:solidFill>
          </a:endParaRPr>
        </a:p>
      </dgm:t>
    </dgm:pt>
    <dgm:pt modelId="{B78C4232-CEB3-47E8-BAFB-4B790C912AED}" type="sibTrans" cxnId="{2CA66AD2-9856-4DB3-AAC4-5E3B501FF8C3}">
      <dgm:prSet/>
      <dgm:spPr/>
      <dgm:t>
        <a:bodyPr/>
        <a:lstStyle/>
        <a:p>
          <a:endParaRPr lang="de-DE" sz="1800" b="0">
            <a:solidFill>
              <a:schemeClr val="bg2"/>
            </a:solidFill>
          </a:endParaRPr>
        </a:p>
      </dgm:t>
    </dgm:pt>
    <dgm:pt modelId="{0B3C7D48-EF86-46EB-9EEA-92F8D85F517A}" type="pres">
      <dgm:prSet presAssocID="{331A5D91-3029-481B-B284-D308B1A03F7D}" presName="diagram" presStyleCnt="0">
        <dgm:presLayoutVars>
          <dgm:dir/>
          <dgm:resizeHandles val="exact"/>
        </dgm:presLayoutVars>
      </dgm:prSet>
      <dgm:spPr/>
    </dgm:pt>
    <dgm:pt modelId="{A53484DB-A6F0-4829-8FF5-1FEA9CF2AD25}" type="pres">
      <dgm:prSet presAssocID="{9F75C157-D7D4-4376-9FBF-B8CB834E7BD4}" presName="node" presStyleLbl="node1" presStyleIdx="0" presStyleCnt="7">
        <dgm:presLayoutVars>
          <dgm:bulletEnabled val="1"/>
        </dgm:presLayoutVars>
      </dgm:prSet>
      <dgm:spPr/>
    </dgm:pt>
    <dgm:pt modelId="{71FAB564-8AB0-43CA-9DDE-9FBE3697DB24}" type="pres">
      <dgm:prSet presAssocID="{2212B76A-620D-4F04-8056-30366D95EFF6}" presName="sibTrans" presStyleCnt="0"/>
      <dgm:spPr/>
    </dgm:pt>
    <dgm:pt modelId="{3E2BBF1C-E112-48DE-BE59-0517DC27866C}" type="pres">
      <dgm:prSet presAssocID="{BBC7B5AD-ACED-4398-9260-E34BB05FD01A}" presName="node" presStyleLbl="node1" presStyleIdx="1" presStyleCnt="7">
        <dgm:presLayoutVars>
          <dgm:bulletEnabled val="1"/>
        </dgm:presLayoutVars>
      </dgm:prSet>
      <dgm:spPr/>
    </dgm:pt>
    <dgm:pt modelId="{96F583F2-C489-4CB4-9378-1FF7922E3F30}" type="pres">
      <dgm:prSet presAssocID="{032FC73A-EBB4-467B-8D03-13841C5B2342}" presName="sibTrans" presStyleCnt="0"/>
      <dgm:spPr/>
    </dgm:pt>
    <dgm:pt modelId="{F7DE0B81-A738-46CD-91E8-1930051A1D73}" type="pres">
      <dgm:prSet presAssocID="{FEE7F440-7152-4B29-A363-CAD0BAD3F3A7}" presName="node" presStyleLbl="node1" presStyleIdx="2" presStyleCnt="7">
        <dgm:presLayoutVars>
          <dgm:bulletEnabled val="1"/>
        </dgm:presLayoutVars>
      </dgm:prSet>
      <dgm:spPr/>
    </dgm:pt>
    <dgm:pt modelId="{FD06D54D-DEC3-4ED9-B32E-39D85C7234F8}" type="pres">
      <dgm:prSet presAssocID="{3EDA62DD-E6D9-44CC-B6B3-70E7700A5B8C}" presName="sibTrans" presStyleCnt="0"/>
      <dgm:spPr/>
    </dgm:pt>
    <dgm:pt modelId="{812F9666-C535-4DA3-AB25-ECFEED8FD44B}" type="pres">
      <dgm:prSet presAssocID="{38CEF374-0A3B-43BE-A802-0D37C7245AE6}" presName="node" presStyleLbl="node1" presStyleIdx="3" presStyleCnt="7">
        <dgm:presLayoutVars>
          <dgm:bulletEnabled val="1"/>
        </dgm:presLayoutVars>
      </dgm:prSet>
      <dgm:spPr/>
    </dgm:pt>
    <dgm:pt modelId="{7B039485-E4D9-4487-ABB8-A42DBA2644E7}" type="pres">
      <dgm:prSet presAssocID="{ECDA0B44-12E5-4B3D-9017-552620C7312F}" presName="sibTrans" presStyleCnt="0"/>
      <dgm:spPr/>
    </dgm:pt>
    <dgm:pt modelId="{4751B6CC-F926-4E53-9213-DDE1CDF4FCEF}" type="pres">
      <dgm:prSet presAssocID="{DF605D64-B5DF-48BA-8DAD-2700802CC2B2}" presName="node" presStyleLbl="node1" presStyleIdx="4" presStyleCnt="7">
        <dgm:presLayoutVars>
          <dgm:bulletEnabled val="1"/>
        </dgm:presLayoutVars>
      </dgm:prSet>
      <dgm:spPr/>
    </dgm:pt>
    <dgm:pt modelId="{14ED7B59-F818-40BB-8292-86753C91262B}" type="pres">
      <dgm:prSet presAssocID="{55BAE767-1C71-4DB1-9B4B-374E3C00CFA7}" presName="sibTrans" presStyleCnt="0"/>
      <dgm:spPr/>
    </dgm:pt>
    <dgm:pt modelId="{446FBAA3-BDA8-4B49-B607-E6AEEA055BA5}" type="pres">
      <dgm:prSet presAssocID="{E6B090D9-7B06-49B1-9BA9-09B7D7FF49B8}" presName="node" presStyleLbl="node1" presStyleIdx="5" presStyleCnt="7">
        <dgm:presLayoutVars>
          <dgm:bulletEnabled val="1"/>
        </dgm:presLayoutVars>
      </dgm:prSet>
      <dgm:spPr/>
    </dgm:pt>
    <dgm:pt modelId="{A57FF1F3-22E9-47CE-8642-15A6027CA11E}" type="pres">
      <dgm:prSet presAssocID="{7CA8DCE4-9CEA-4594-886D-DF39227D126F}" presName="sibTrans" presStyleCnt="0"/>
      <dgm:spPr/>
    </dgm:pt>
    <dgm:pt modelId="{2EBA2409-288A-4782-AAFA-E6DF7C6A5160}" type="pres">
      <dgm:prSet presAssocID="{92EC08A8-D3A9-4F39-B0A1-1574C68C0199}" presName="node" presStyleLbl="node1" presStyleIdx="6" presStyleCnt="7">
        <dgm:presLayoutVars>
          <dgm:bulletEnabled val="1"/>
        </dgm:presLayoutVars>
      </dgm:prSet>
      <dgm:spPr/>
    </dgm:pt>
  </dgm:ptLst>
  <dgm:cxnLst>
    <dgm:cxn modelId="{EBCDA80E-2AA1-4288-BB41-AE2802E38673}" srcId="{331A5D91-3029-481B-B284-D308B1A03F7D}" destId="{FEE7F440-7152-4B29-A363-CAD0BAD3F3A7}" srcOrd="2" destOrd="0" parTransId="{E971659D-5641-4510-9F13-92BA3FA23254}" sibTransId="{3EDA62DD-E6D9-44CC-B6B3-70E7700A5B8C}"/>
    <dgm:cxn modelId="{E4927C10-1366-4F8D-94C2-A3BE5B89588C}" type="presOf" srcId="{331A5D91-3029-481B-B284-D308B1A03F7D}" destId="{0B3C7D48-EF86-46EB-9EEA-92F8D85F517A}" srcOrd="0" destOrd="0" presId="urn:microsoft.com/office/officeart/2005/8/layout/default"/>
    <dgm:cxn modelId="{3082BD2C-B7C5-457A-8D79-4390FCCD9463}" type="presOf" srcId="{BBC7B5AD-ACED-4398-9260-E34BB05FD01A}" destId="{3E2BBF1C-E112-48DE-BE59-0517DC27866C}" srcOrd="0" destOrd="0" presId="urn:microsoft.com/office/officeart/2005/8/layout/default"/>
    <dgm:cxn modelId="{EC02E530-D95B-4587-BF18-9B9A09D4A7E2}" type="presOf" srcId="{92EC08A8-D3A9-4F39-B0A1-1574C68C0199}" destId="{2EBA2409-288A-4782-AAFA-E6DF7C6A5160}" srcOrd="0" destOrd="0" presId="urn:microsoft.com/office/officeart/2005/8/layout/default"/>
    <dgm:cxn modelId="{EA55A139-8B1C-4F39-8C4F-F6F29C3206AF}" type="presOf" srcId="{9F75C157-D7D4-4376-9FBF-B8CB834E7BD4}" destId="{A53484DB-A6F0-4829-8FF5-1FEA9CF2AD25}" srcOrd="0" destOrd="0" presId="urn:microsoft.com/office/officeart/2005/8/layout/default"/>
    <dgm:cxn modelId="{EE651B3F-4CD9-4CC2-9709-6696DDE22FE0}" type="presOf" srcId="{E6B090D9-7B06-49B1-9BA9-09B7D7FF49B8}" destId="{446FBAA3-BDA8-4B49-B607-E6AEEA055BA5}" srcOrd="0" destOrd="0" presId="urn:microsoft.com/office/officeart/2005/8/layout/default"/>
    <dgm:cxn modelId="{2BDDC56D-744F-4466-99EB-593C83B09DB9}" type="presOf" srcId="{38CEF374-0A3B-43BE-A802-0D37C7245AE6}" destId="{812F9666-C535-4DA3-AB25-ECFEED8FD44B}" srcOrd="0" destOrd="0" presId="urn:microsoft.com/office/officeart/2005/8/layout/default"/>
    <dgm:cxn modelId="{E695EF7B-F3F5-4C2C-883C-E844D0952B4A}" type="presOf" srcId="{FEE7F440-7152-4B29-A363-CAD0BAD3F3A7}" destId="{F7DE0B81-A738-46CD-91E8-1930051A1D73}" srcOrd="0" destOrd="0" presId="urn:microsoft.com/office/officeart/2005/8/layout/default"/>
    <dgm:cxn modelId="{CFC5A283-155B-40C7-B0A0-804ED6FE9D38}" srcId="{331A5D91-3029-481B-B284-D308B1A03F7D}" destId="{DF605D64-B5DF-48BA-8DAD-2700802CC2B2}" srcOrd="4" destOrd="0" parTransId="{E2189746-4219-427C-B1F8-B3862436188C}" sibTransId="{55BAE767-1C71-4DB1-9B4B-374E3C00CFA7}"/>
    <dgm:cxn modelId="{5FCCA08A-0018-441C-8115-607211CE3C6E}" type="presOf" srcId="{DF605D64-B5DF-48BA-8DAD-2700802CC2B2}" destId="{4751B6CC-F926-4E53-9213-DDE1CDF4FCEF}" srcOrd="0" destOrd="0" presId="urn:microsoft.com/office/officeart/2005/8/layout/default"/>
    <dgm:cxn modelId="{E410C499-FE04-49AD-824E-C4871BFF2A68}" srcId="{331A5D91-3029-481B-B284-D308B1A03F7D}" destId="{BBC7B5AD-ACED-4398-9260-E34BB05FD01A}" srcOrd="1" destOrd="0" parTransId="{7238A5F8-C6AD-49B7-9A83-F5780C85625F}" sibTransId="{032FC73A-EBB4-467B-8D03-13841C5B2342}"/>
    <dgm:cxn modelId="{C0091FBF-8F35-4727-B63E-1D3866BE0DA0}" srcId="{331A5D91-3029-481B-B284-D308B1A03F7D}" destId="{38CEF374-0A3B-43BE-A802-0D37C7245AE6}" srcOrd="3" destOrd="0" parTransId="{86B4E5D1-C449-48E3-96A4-556385592087}" sibTransId="{ECDA0B44-12E5-4B3D-9017-552620C7312F}"/>
    <dgm:cxn modelId="{229621BF-842F-41BA-A8BE-5BCEE069F95C}" srcId="{331A5D91-3029-481B-B284-D308B1A03F7D}" destId="{E6B090D9-7B06-49B1-9BA9-09B7D7FF49B8}" srcOrd="5" destOrd="0" parTransId="{CA8AE0F4-5027-4D0C-BE10-6F27FA16449A}" sibTransId="{7CA8DCE4-9CEA-4594-886D-DF39227D126F}"/>
    <dgm:cxn modelId="{2CA66AD2-9856-4DB3-AAC4-5E3B501FF8C3}" srcId="{331A5D91-3029-481B-B284-D308B1A03F7D}" destId="{92EC08A8-D3A9-4F39-B0A1-1574C68C0199}" srcOrd="6" destOrd="0" parTransId="{6C331C44-A720-439B-9586-76159041B6FC}" sibTransId="{B78C4232-CEB3-47E8-BAFB-4B790C912AED}"/>
    <dgm:cxn modelId="{271230E4-E9DA-45DB-9D8C-1C4F317FF4D4}" srcId="{331A5D91-3029-481B-B284-D308B1A03F7D}" destId="{9F75C157-D7D4-4376-9FBF-B8CB834E7BD4}" srcOrd="0" destOrd="0" parTransId="{4E0415EA-0BFA-4FF9-BE91-7F1F50C0DDBB}" sibTransId="{2212B76A-620D-4F04-8056-30366D95EFF6}"/>
    <dgm:cxn modelId="{749A0FCC-7275-487E-8122-3822FC515499}" type="presParOf" srcId="{0B3C7D48-EF86-46EB-9EEA-92F8D85F517A}" destId="{A53484DB-A6F0-4829-8FF5-1FEA9CF2AD25}" srcOrd="0" destOrd="0" presId="urn:microsoft.com/office/officeart/2005/8/layout/default"/>
    <dgm:cxn modelId="{710DD645-CF0C-496C-9948-F9C50B110CD7}" type="presParOf" srcId="{0B3C7D48-EF86-46EB-9EEA-92F8D85F517A}" destId="{71FAB564-8AB0-43CA-9DDE-9FBE3697DB24}" srcOrd="1" destOrd="0" presId="urn:microsoft.com/office/officeart/2005/8/layout/default"/>
    <dgm:cxn modelId="{C798589A-9439-47CB-BA6C-EEB7A7B539CC}" type="presParOf" srcId="{0B3C7D48-EF86-46EB-9EEA-92F8D85F517A}" destId="{3E2BBF1C-E112-48DE-BE59-0517DC27866C}" srcOrd="2" destOrd="0" presId="urn:microsoft.com/office/officeart/2005/8/layout/default"/>
    <dgm:cxn modelId="{B9F67316-DD71-459E-85CC-644E793052CE}" type="presParOf" srcId="{0B3C7D48-EF86-46EB-9EEA-92F8D85F517A}" destId="{96F583F2-C489-4CB4-9378-1FF7922E3F30}" srcOrd="3" destOrd="0" presId="urn:microsoft.com/office/officeart/2005/8/layout/default"/>
    <dgm:cxn modelId="{69078712-89B3-4F0C-8C8E-3C6F1D2FB585}" type="presParOf" srcId="{0B3C7D48-EF86-46EB-9EEA-92F8D85F517A}" destId="{F7DE0B81-A738-46CD-91E8-1930051A1D73}" srcOrd="4" destOrd="0" presId="urn:microsoft.com/office/officeart/2005/8/layout/default"/>
    <dgm:cxn modelId="{D3352619-FDA7-4DD3-A2C6-0BF891E3C6F1}" type="presParOf" srcId="{0B3C7D48-EF86-46EB-9EEA-92F8D85F517A}" destId="{FD06D54D-DEC3-4ED9-B32E-39D85C7234F8}" srcOrd="5" destOrd="0" presId="urn:microsoft.com/office/officeart/2005/8/layout/default"/>
    <dgm:cxn modelId="{77527CD0-A6B8-42FE-A4CF-B9C9AC0572A7}" type="presParOf" srcId="{0B3C7D48-EF86-46EB-9EEA-92F8D85F517A}" destId="{812F9666-C535-4DA3-AB25-ECFEED8FD44B}" srcOrd="6" destOrd="0" presId="urn:microsoft.com/office/officeart/2005/8/layout/default"/>
    <dgm:cxn modelId="{1E416B10-9831-4BED-9A3C-5FD64DECBCC3}" type="presParOf" srcId="{0B3C7D48-EF86-46EB-9EEA-92F8D85F517A}" destId="{7B039485-E4D9-4487-ABB8-A42DBA2644E7}" srcOrd="7" destOrd="0" presId="urn:microsoft.com/office/officeart/2005/8/layout/default"/>
    <dgm:cxn modelId="{B0EC38B7-8883-40D5-AEA9-82D48D2A08DB}" type="presParOf" srcId="{0B3C7D48-EF86-46EB-9EEA-92F8D85F517A}" destId="{4751B6CC-F926-4E53-9213-DDE1CDF4FCEF}" srcOrd="8" destOrd="0" presId="urn:microsoft.com/office/officeart/2005/8/layout/default"/>
    <dgm:cxn modelId="{8C5A4FE4-9977-49DD-BF65-F7DAB7A89CE6}" type="presParOf" srcId="{0B3C7D48-EF86-46EB-9EEA-92F8D85F517A}" destId="{14ED7B59-F818-40BB-8292-86753C91262B}" srcOrd="9" destOrd="0" presId="urn:microsoft.com/office/officeart/2005/8/layout/default"/>
    <dgm:cxn modelId="{BAAA6CC5-2836-469F-83B4-267283D032DC}" type="presParOf" srcId="{0B3C7D48-EF86-46EB-9EEA-92F8D85F517A}" destId="{446FBAA3-BDA8-4B49-B607-E6AEEA055BA5}" srcOrd="10" destOrd="0" presId="urn:microsoft.com/office/officeart/2005/8/layout/default"/>
    <dgm:cxn modelId="{9DB09D19-A7DB-4B59-9B83-AD05CDDDE21A}" type="presParOf" srcId="{0B3C7D48-EF86-46EB-9EEA-92F8D85F517A}" destId="{A57FF1F3-22E9-47CE-8642-15A6027CA11E}" srcOrd="11" destOrd="0" presId="urn:microsoft.com/office/officeart/2005/8/layout/default"/>
    <dgm:cxn modelId="{7916F175-22D9-4175-B67A-079ED1D02760}" type="presParOf" srcId="{0B3C7D48-EF86-46EB-9EEA-92F8D85F517A}" destId="{2EBA2409-288A-4782-AAFA-E6DF7C6A5160}"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A570E7-56D2-4775-9F57-97A852561F5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de-DE"/>
        </a:p>
      </dgm:t>
    </dgm:pt>
    <dgm:pt modelId="{DC9A8799-608A-4E8C-82F8-A8F51F2EDF71}">
      <dgm:prSet phldrT="[Text]" custT="1"/>
      <dgm:spPr/>
      <dgm:t>
        <a:bodyPr/>
        <a:lstStyle/>
        <a:p>
          <a:r>
            <a:rPr lang="de-DE" sz="4400" dirty="0">
              <a:solidFill>
                <a:schemeClr val="tx1"/>
              </a:solidFill>
            </a:rPr>
            <a:t>Lead-Scoring</a:t>
          </a:r>
        </a:p>
      </dgm:t>
    </dgm:pt>
    <dgm:pt modelId="{CB601849-11A8-4687-BD26-3EAF857694F3}" type="parTrans" cxnId="{5B31A605-BB83-4025-8FD8-8FEF3EB7B407}">
      <dgm:prSet/>
      <dgm:spPr/>
      <dgm:t>
        <a:bodyPr/>
        <a:lstStyle/>
        <a:p>
          <a:endParaRPr lang="de-DE"/>
        </a:p>
      </dgm:t>
    </dgm:pt>
    <dgm:pt modelId="{B185A39F-6A1A-4473-AC66-928E369F2155}" type="sibTrans" cxnId="{5B31A605-BB83-4025-8FD8-8FEF3EB7B407}">
      <dgm:prSet/>
      <dgm:spPr/>
      <dgm:t>
        <a:bodyPr/>
        <a:lstStyle/>
        <a:p>
          <a:endParaRPr lang="de-DE"/>
        </a:p>
      </dgm:t>
    </dgm:pt>
    <dgm:pt modelId="{9872F2B9-FB6E-4230-B82A-693CBE327236}">
      <dgm:prSet phldrT="[Text]"/>
      <dgm:spPr/>
      <dgm:t>
        <a:bodyPr/>
        <a:lstStyle/>
        <a:p>
          <a:r>
            <a:rPr lang="de-DE" dirty="0">
              <a:solidFill>
                <a:schemeClr val="tx1"/>
              </a:solidFill>
            </a:rPr>
            <a:t>Anschluss an Daten führende Systeme (CRM)</a:t>
          </a:r>
        </a:p>
      </dgm:t>
    </dgm:pt>
    <dgm:pt modelId="{81B1FAE6-3CFE-4A6A-BA6C-7ED9A72FDAEA}" type="parTrans" cxnId="{3281A593-927D-4315-8EC6-EF0377C7435B}">
      <dgm:prSet/>
      <dgm:spPr/>
      <dgm:t>
        <a:bodyPr/>
        <a:lstStyle/>
        <a:p>
          <a:endParaRPr lang="de-DE"/>
        </a:p>
      </dgm:t>
    </dgm:pt>
    <dgm:pt modelId="{8EF2EEC5-A7BA-4AEE-878F-B15E0C622C6E}" type="sibTrans" cxnId="{3281A593-927D-4315-8EC6-EF0377C7435B}">
      <dgm:prSet/>
      <dgm:spPr/>
      <dgm:t>
        <a:bodyPr/>
        <a:lstStyle/>
        <a:p>
          <a:endParaRPr lang="de-DE"/>
        </a:p>
      </dgm:t>
    </dgm:pt>
    <dgm:pt modelId="{D75BA928-6B4A-484B-A8AC-D46A03C18308}">
      <dgm:prSet phldrT="[Text]"/>
      <dgm:spPr/>
      <dgm:t>
        <a:bodyPr/>
        <a:lstStyle/>
        <a:p>
          <a:r>
            <a:rPr lang="de-DE" dirty="0">
              <a:solidFill>
                <a:schemeClr val="tx1"/>
              </a:solidFill>
            </a:rPr>
            <a:t>Trigger based Marketing</a:t>
          </a:r>
        </a:p>
      </dgm:t>
    </dgm:pt>
    <dgm:pt modelId="{8E3FCF83-D28B-451A-82C0-3BB3A97C3BCC}" type="parTrans" cxnId="{28D37FCE-1174-46AC-BBEB-CF5DB4A46889}">
      <dgm:prSet/>
      <dgm:spPr/>
      <dgm:t>
        <a:bodyPr/>
        <a:lstStyle/>
        <a:p>
          <a:endParaRPr lang="de-DE"/>
        </a:p>
      </dgm:t>
    </dgm:pt>
    <dgm:pt modelId="{EE70B7ED-B706-4172-AABC-93A159044C50}" type="sibTrans" cxnId="{28D37FCE-1174-46AC-BBEB-CF5DB4A46889}">
      <dgm:prSet/>
      <dgm:spPr/>
      <dgm:t>
        <a:bodyPr/>
        <a:lstStyle/>
        <a:p>
          <a:endParaRPr lang="de-DE"/>
        </a:p>
      </dgm:t>
    </dgm:pt>
    <dgm:pt modelId="{E9522B1D-E971-4685-AE28-5F6203E26019}">
      <dgm:prSet phldrT="[Text]"/>
      <dgm:spPr/>
      <dgm:t>
        <a:bodyPr/>
        <a:lstStyle/>
        <a:p>
          <a:r>
            <a:rPr lang="de-DE" dirty="0">
              <a:solidFill>
                <a:schemeClr val="tx1"/>
              </a:solidFill>
            </a:rPr>
            <a:t>Segmentierung anhand der Kundenprofile</a:t>
          </a:r>
        </a:p>
      </dgm:t>
    </dgm:pt>
    <dgm:pt modelId="{0B32956D-AFF2-4393-8CBA-C26313C85A49}" type="parTrans" cxnId="{658BD497-E4E9-48C7-8B8D-303CA916F3DE}">
      <dgm:prSet/>
      <dgm:spPr/>
      <dgm:t>
        <a:bodyPr/>
        <a:lstStyle/>
        <a:p>
          <a:endParaRPr lang="de-DE"/>
        </a:p>
      </dgm:t>
    </dgm:pt>
    <dgm:pt modelId="{F139E4BA-E7F8-4F81-BF6F-5A4DCEA4A499}" type="sibTrans" cxnId="{658BD497-E4E9-48C7-8B8D-303CA916F3DE}">
      <dgm:prSet/>
      <dgm:spPr/>
      <dgm:t>
        <a:bodyPr/>
        <a:lstStyle/>
        <a:p>
          <a:endParaRPr lang="de-DE"/>
        </a:p>
      </dgm:t>
    </dgm:pt>
    <dgm:pt modelId="{DF533391-43EE-4F4A-A1F6-4B58624F9A48}" type="pres">
      <dgm:prSet presAssocID="{CDA570E7-56D2-4775-9F57-97A852561F52}" presName="Name0" presStyleCnt="0">
        <dgm:presLayoutVars>
          <dgm:chPref val="1"/>
          <dgm:dir/>
          <dgm:animOne val="branch"/>
          <dgm:animLvl val="lvl"/>
          <dgm:resizeHandles val="exact"/>
        </dgm:presLayoutVars>
      </dgm:prSet>
      <dgm:spPr/>
    </dgm:pt>
    <dgm:pt modelId="{846447C4-9F6B-4F58-84B4-F4E206BAC217}" type="pres">
      <dgm:prSet presAssocID="{DC9A8799-608A-4E8C-82F8-A8F51F2EDF71}" presName="root1" presStyleCnt="0"/>
      <dgm:spPr/>
    </dgm:pt>
    <dgm:pt modelId="{5503670A-CB16-41E4-81C9-049BF619E4F5}" type="pres">
      <dgm:prSet presAssocID="{DC9A8799-608A-4E8C-82F8-A8F51F2EDF71}" presName="LevelOneTextNode" presStyleLbl="node0" presStyleIdx="0" presStyleCnt="1" custLinFactNeighborX="89" custLinFactNeighborY="21875">
        <dgm:presLayoutVars>
          <dgm:chPref val="3"/>
        </dgm:presLayoutVars>
      </dgm:prSet>
      <dgm:spPr/>
    </dgm:pt>
    <dgm:pt modelId="{89C80992-D28D-4129-9DA2-63AB301671A8}" type="pres">
      <dgm:prSet presAssocID="{DC9A8799-608A-4E8C-82F8-A8F51F2EDF71}" presName="level2hierChild" presStyleCnt="0"/>
      <dgm:spPr/>
    </dgm:pt>
    <dgm:pt modelId="{2009A858-7333-45CE-90CD-F8F78EF99104}" type="pres">
      <dgm:prSet presAssocID="{81B1FAE6-3CFE-4A6A-BA6C-7ED9A72FDAEA}" presName="conn2-1" presStyleLbl="parChTrans1D2" presStyleIdx="0" presStyleCnt="3"/>
      <dgm:spPr/>
    </dgm:pt>
    <dgm:pt modelId="{36DFF045-B6BB-4A14-9B43-69230FCC27EA}" type="pres">
      <dgm:prSet presAssocID="{81B1FAE6-3CFE-4A6A-BA6C-7ED9A72FDAEA}" presName="connTx" presStyleLbl="parChTrans1D2" presStyleIdx="0" presStyleCnt="3"/>
      <dgm:spPr/>
    </dgm:pt>
    <dgm:pt modelId="{FCAB7464-EFB0-4F5D-B71B-D7B445774B7C}" type="pres">
      <dgm:prSet presAssocID="{9872F2B9-FB6E-4230-B82A-693CBE327236}" presName="root2" presStyleCnt="0"/>
      <dgm:spPr/>
    </dgm:pt>
    <dgm:pt modelId="{1D4439DF-2A8F-4EA3-9DE6-70EB04D77D35}" type="pres">
      <dgm:prSet presAssocID="{9872F2B9-FB6E-4230-B82A-693CBE327236}" presName="LevelTwoTextNode" presStyleLbl="node2" presStyleIdx="0" presStyleCnt="3">
        <dgm:presLayoutVars>
          <dgm:chPref val="3"/>
        </dgm:presLayoutVars>
      </dgm:prSet>
      <dgm:spPr/>
    </dgm:pt>
    <dgm:pt modelId="{CDD9D728-34B2-4EC1-8878-95DE3CEDF59C}" type="pres">
      <dgm:prSet presAssocID="{9872F2B9-FB6E-4230-B82A-693CBE327236}" presName="level3hierChild" presStyleCnt="0"/>
      <dgm:spPr/>
    </dgm:pt>
    <dgm:pt modelId="{4FFBD8D1-8C6C-4512-A1EC-87F0620DC157}" type="pres">
      <dgm:prSet presAssocID="{8E3FCF83-D28B-451A-82C0-3BB3A97C3BCC}" presName="conn2-1" presStyleLbl="parChTrans1D2" presStyleIdx="1" presStyleCnt="3"/>
      <dgm:spPr/>
    </dgm:pt>
    <dgm:pt modelId="{61D3F500-A73F-49AB-8A9C-C4AFAF5C70F0}" type="pres">
      <dgm:prSet presAssocID="{8E3FCF83-D28B-451A-82C0-3BB3A97C3BCC}" presName="connTx" presStyleLbl="parChTrans1D2" presStyleIdx="1" presStyleCnt="3"/>
      <dgm:spPr/>
    </dgm:pt>
    <dgm:pt modelId="{33B9CD6A-3C6E-4EC2-92F6-C9B40CAD3ABF}" type="pres">
      <dgm:prSet presAssocID="{D75BA928-6B4A-484B-A8AC-D46A03C18308}" presName="root2" presStyleCnt="0"/>
      <dgm:spPr/>
    </dgm:pt>
    <dgm:pt modelId="{E65AFD15-467E-4D9B-BAA8-5251B589FD1C}" type="pres">
      <dgm:prSet presAssocID="{D75BA928-6B4A-484B-A8AC-D46A03C18308}" presName="LevelTwoTextNode" presStyleLbl="node2" presStyleIdx="1" presStyleCnt="3">
        <dgm:presLayoutVars>
          <dgm:chPref val="3"/>
        </dgm:presLayoutVars>
      </dgm:prSet>
      <dgm:spPr/>
    </dgm:pt>
    <dgm:pt modelId="{AA67DAEB-C028-4B8C-BE5C-80D3E4043308}" type="pres">
      <dgm:prSet presAssocID="{D75BA928-6B4A-484B-A8AC-D46A03C18308}" presName="level3hierChild" presStyleCnt="0"/>
      <dgm:spPr/>
    </dgm:pt>
    <dgm:pt modelId="{7E2AF390-98D2-4A9D-87AB-5DB82F58FE75}" type="pres">
      <dgm:prSet presAssocID="{0B32956D-AFF2-4393-8CBA-C26313C85A49}" presName="conn2-1" presStyleLbl="parChTrans1D2" presStyleIdx="2" presStyleCnt="3"/>
      <dgm:spPr/>
    </dgm:pt>
    <dgm:pt modelId="{D772FE95-2894-4643-8DC3-373C225C9323}" type="pres">
      <dgm:prSet presAssocID="{0B32956D-AFF2-4393-8CBA-C26313C85A49}" presName="connTx" presStyleLbl="parChTrans1D2" presStyleIdx="2" presStyleCnt="3"/>
      <dgm:spPr/>
    </dgm:pt>
    <dgm:pt modelId="{F3E975E4-C187-4A4D-A0B6-B92E6241E10D}" type="pres">
      <dgm:prSet presAssocID="{E9522B1D-E971-4685-AE28-5F6203E26019}" presName="root2" presStyleCnt="0"/>
      <dgm:spPr/>
    </dgm:pt>
    <dgm:pt modelId="{C145E804-D649-48AA-A030-95C49E7AE5B8}" type="pres">
      <dgm:prSet presAssocID="{E9522B1D-E971-4685-AE28-5F6203E26019}" presName="LevelTwoTextNode" presStyleLbl="node2" presStyleIdx="2" presStyleCnt="3">
        <dgm:presLayoutVars>
          <dgm:chPref val="3"/>
        </dgm:presLayoutVars>
      </dgm:prSet>
      <dgm:spPr/>
    </dgm:pt>
    <dgm:pt modelId="{76B4E6E2-EC45-4310-A5D9-68F02850DEA6}" type="pres">
      <dgm:prSet presAssocID="{E9522B1D-E971-4685-AE28-5F6203E26019}" presName="level3hierChild" presStyleCnt="0"/>
      <dgm:spPr/>
    </dgm:pt>
  </dgm:ptLst>
  <dgm:cxnLst>
    <dgm:cxn modelId="{56638600-856E-4063-A738-3D5561B56333}" type="presOf" srcId="{DC9A8799-608A-4E8C-82F8-A8F51F2EDF71}" destId="{5503670A-CB16-41E4-81C9-049BF619E4F5}" srcOrd="0" destOrd="0" presId="urn:microsoft.com/office/officeart/2008/layout/HorizontalMultiLevelHierarchy"/>
    <dgm:cxn modelId="{5B31A605-BB83-4025-8FD8-8FEF3EB7B407}" srcId="{CDA570E7-56D2-4775-9F57-97A852561F52}" destId="{DC9A8799-608A-4E8C-82F8-A8F51F2EDF71}" srcOrd="0" destOrd="0" parTransId="{CB601849-11A8-4687-BD26-3EAF857694F3}" sibTransId="{B185A39F-6A1A-4473-AC66-928E369F2155}"/>
    <dgm:cxn modelId="{4BA8300A-C968-487D-890E-21F615A5AB61}" type="presOf" srcId="{D75BA928-6B4A-484B-A8AC-D46A03C18308}" destId="{E65AFD15-467E-4D9B-BAA8-5251B589FD1C}" srcOrd="0" destOrd="0" presId="urn:microsoft.com/office/officeart/2008/layout/HorizontalMultiLevelHierarchy"/>
    <dgm:cxn modelId="{B42E4E10-A7CF-4C8D-8E37-ED74E095FB1C}" type="presOf" srcId="{E9522B1D-E971-4685-AE28-5F6203E26019}" destId="{C145E804-D649-48AA-A030-95C49E7AE5B8}" srcOrd="0" destOrd="0" presId="urn:microsoft.com/office/officeart/2008/layout/HorizontalMultiLevelHierarchy"/>
    <dgm:cxn modelId="{2398241B-47F3-4660-A8E3-91569F550340}" type="presOf" srcId="{0B32956D-AFF2-4393-8CBA-C26313C85A49}" destId="{7E2AF390-98D2-4A9D-87AB-5DB82F58FE75}" srcOrd="0" destOrd="0" presId="urn:microsoft.com/office/officeart/2008/layout/HorizontalMultiLevelHierarchy"/>
    <dgm:cxn modelId="{3D67A32D-7C86-4816-82B7-5FD17881AFC5}" type="presOf" srcId="{9872F2B9-FB6E-4230-B82A-693CBE327236}" destId="{1D4439DF-2A8F-4EA3-9DE6-70EB04D77D35}" srcOrd="0" destOrd="0" presId="urn:microsoft.com/office/officeart/2008/layout/HorizontalMultiLevelHierarchy"/>
    <dgm:cxn modelId="{564CF039-71D0-435B-A6D9-A24E8D5EB760}" type="presOf" srcId="{81B1FAE6-3CFE-4A6A-BA6C-7ED9A72FDAEA}" destId="{2009A858-7333-45CE-90CD-F8F78EF99104}" srcOrd="0" destOrd="0" presId="urn:microsoft.com/office/officeart/2008/layout/HorizontalMultiLevelHierarchy"/>
    <dgm:cxn modelId="{374BBD7D-F213-427C-B2B2-F91F473AF95E}" type="presOf" srcId="{CDA570E7-56D2-4775-9F57-97A852561F52}" destId="{DF533391-43EE-4F4A-A1F6-4B58624F9A48}" srcOrd="0" destOrd="0" presId="urn:microsoft.com/office/officeart/2008/layout/HorizontalMultiLevelHierarchy"/>
    <dgm:cxn modelId="{3281A593-927D-4315-8EC6-EF0377C7435B}" srcId="{DC9A8799-608A-4E8C-82F8-A8F51F2EDF71}" destId="{9872F2B9-FB6E-4230-B82A-693CBE327236}" srcOrd="0" destOrd="0" parTransId="{81B1FAE6-3CFE-4A6A-BA6C-7ED9A72FDAEA}" sibTransId="{8EF2EEC5-A7BA-4AEE-878F-B15E0C622C6E}"/>
    <dgm:cxn modelId="{658BD497-E4E9-48C7-8B8D-303CA916F3DE}" srcId="{DC9A8799-608A-4E8C-82F8-A8F51F2EDF71}" destId="{E9522B1D-E971-4685-AE28-5F6203E26019}" srcOrd="2" destOrd="0" parTransId="{0B32956D-AFF2-4393-8CBA-C26313C85A49}" sibTransId="{F139E4BA-E7F8-4F81-BF6F-5A4DCEA4A499}"/>
    <dgm:cxn modelId="{28D37FCE-1174-46AC-BBEB-CF5DB4A46889}" srcId="{DC9A8799-608A-4E8C-82F8-A8F51F2EDF71}" destId="{D75BA928-6B4A-484B-A8AC-D46A03C18308}" srcOrd="1" destOrd="0" parTransId="{8E3FCF83-D28B-451A-82C0-3BB3A97C3BCC}" sibTransId="{EE70B7ED-B706-4172-AABC-93A159044C50}"/>
    <dgm:cxn modelId="{8AFABBD7-106D-4934-B4D8-AA3A823E1993}" type="presOf" srcId="{81B1FAE6-3CFE-4A6A-BA6C-7ED9A72FDAEA}" destId="{36DFF045-B6BB-4A14-9B43-69230FCC27EA}" srcOrd="1" destOrd="0" presId="urn:microsoft.com/office/officeart/2008/layout/HorizontalMultiLevelHierarchy"/>
    <dgm:cxn modelId="{C9EEEBD7-DF16-42E0-AD1A-C2BE32609FC9}" type="presOf" srcId="{0B32956D-AFF2-4393-8CBA-C26313C85A49}" destId="{D772FE95-2894-4643-8DC3-373C225C9323}" srcOrd="1" destOrd="0" presId="urn:microsoft.com/office/officeart/2008/layout/HorizontalMultiLevelHierarchy"/>
    <dgm:cxn modelId="{4C8C31DB-307E-4F74-A743-086D9B4F87B5}" type="presOf" srcId="{8E3FCF83-D28B-451A-82C0-3BB3A97C3BCC}" destId="{61D3F500-A73F-49AB-8A9C-C4AFAF5C70F0}" srcOrd="1" destOrd="0" presId="urn:microsoft.com/office/officeart/2008/layout/HorizontalMultiLevelHierarchy"/>
    <dgm:cxn modelId="{8BD01FF8-39FD-4D0F-9E1F-AA750802C654}" type="presOf" srcId="{8E3FCF83-D28B-451A-82C0-3BB3A97C3BCC}" destId="{4FFBD8D1-8C6C-4512-A1EC-87F0620DC157}" srcOrd="0" destOrd="0" presId="urn:microsoft.com/office/officeart/2008/layout/HorizontalMultiLevelHierarchy"/>
    <dgm:cxn modelId="{0938BD82-0389-49DE-8C3F-720A450C6422}" type="presParOf" srcId="{DF533391-43EE-4F4A-A1F6-4B58624F9A48}" destId="{846447C4-9F6B-4F58-84B4-F4E206BAC217}" srcOrd="0" destOrd="0" presId="urn:microsoft.com/office/officeart/2008/layout/HorizontalMultiLevelHierarchy"/>
    <dgm:cxn modelId="{394FB94A-040F-455D-B05E-A187E2BB0979}" type="presParOf" srcId="{846447C4-9F6B-4F58-84B4-F4E206BAC217}" destId="{5503670A-CB16-41E4-81C9-049BF619E4F5}" srcOrd="0" destOrd="0" presId="urn:microsoft.com/office/officeart/2008/layout/HorizontalMultiLevelHierarchy"/>
    <dgm:cxn modelId="{431D32F1-3B4A-4A5E-9F2F-BE7BDC46FCCF}" type="presParOf" srcId="{846447C4-9F6B-4F58-84B4-F4E206BAC217}" destId="{89C80992-D28D-4129-9DA2-63AB301671A8}" srcOrd="1" destOrd="0" presId="urn:microsoft.com/office/officeart/2008/layout/HorizontalMultiLevelHierarchy"/>
    <dgm:cxn modelId="{E9AE7F70-320D-4D1F-AE45-14F4ADB1B75B}" type="presParOf" srcId="{89C80992-D28D-4129-9DA2-63AB301671A8}" destId="{2009A858-7333-45CE-90CD-F8F78EF99104}" srcOrd="0" destOrd="0" presId="urn:microsoft.com/office/officeart/2008/layout/HorizontalMultiLevelHierarchy"/>
    <dgm:cxn modelId="{1BE2EA12-93D3-406D-90A3-A05CDE802983}" type="presParOf" srcId="{2009A858-7333-45CE-90CD-F8F78EF99104}" destId="{36DFF045-B6BB-4A14-9B43-69230FCC27EA}" srcOrd="0" destOrd="0" presId="urn:microsoft.com/office/officeart/2008/layout/HorizontalMultiLevelHierarchy"/>
    <dgm:cxn modelId="{494E2E13-E409-4A72-8A8B-BB5A0303FF56}" type="presParOf" srcId="{89C80992-D28D-4129-9DA2-63AB301671A8}" destId="{FCAB7464-EFB0-4F5D-B71B-D7B445774B7C}" srcOrd="1" destOrd="0" presId="urn:microsoft.com/office/officeart/2008/layout/HorizontalMultiLevelHierarchy"/>
    <dgm:cxn modelId="{918DBF40-1DBF-4ADA-8390-002E727A6D9C}" type="presParOf" srcId="{FCAB7464-EFB0-4F5D-B71B-D7B445774B7C}" destId="{1D4439DF-2A8F-4EA3-9DE6-70EB04D77D35}" srcOrd="0" destOrd="0" presId="urn:microsoft.com/office/officeart/2008/layout/HorizontalMultiLevelHierarchy"/>
    <dgm:cxn modelId="{CF52C1C3-06E3-43A3-B84E-2048A51C0C0F}" type="presParOf" srcId="{FCAB7464-EFB0-4F5D-B71B-D7B445774B7C}" destId="{CDD9D728-34B2-4EC1-8878-95DE3CEDF59C}" srcOrd="1" destOrd="0" presId="urn:microsoft.com/office/officeart/2008/layout/HorizontalMultiLevelHierarchy"/>
    <dgm:cxn modelId="{EB892D31-5EC1-45CC-897F-1791D831A692}" type="presParOf" srcId="{89C80992-D28D-4129-9DA2-63AB301671A8}" destId="{4FFBD8D1-8C6C-4512-A1EC-87F0620DC157}" srcOrd="2" destOrd="0" presId="urn:microsoft.com/office/officeart/2008/layout/HorizontalMultiLevelHierarchy"/>
    <dgm:cxn modelId="{48A1F289-FD18-4C7B-8579-BDA384E7F903}" type="presParOf" srcId="{4FFBD8D1-8C6C-4512-A1EC-87F0620DC157}" destId="{61D3F500-A73F-49AB-8A9C-C4AFAF5C70F0}" srcOrd="0" destOrd="0" presId="urn:microsoft.com/office/officeart/2008/layout/HorizontalMultiLevelHierarchy"/>
    <dgm:cxn modelId="{C4CFEA0B-59A8-4E1E-A4B0-107C2CBB8CA1}" type="presParOf" srcId="{89C80992-D28D-4129-9DA2-63AB301671A8}" destId="{33B9CD6A-3C6E-4EC2-92F6-C9B40CAD3ABF}" srcOrd="3" destOrd="0" presId="urn:microsoft.com/office/officeart/2008/layout/HorizontalMultiLevelHierarchy"/>
    <dgm:cxn modelId="{0882E127-32C3-404F-BC7E-E243CD0A320E}" type="presParOf" srcId="{33B9CD6A-3C6E-4EC2-92F6-C9B40CAD3ABF}" destId="{E65AFD15-467E-4D9B-BAA8-5251B589FD1C}" srcOrd="0" destOrd="0" presId="urn:microsoft.com/office/officeart/2008/layout/HorizontalMultiLevelHierarchy"/>
    <dgm:cxn modelId="{83AB09EC-7CDB-456A-A5A1-3B378EA07221}" type="presParOf" srcId="{33B9CD6A-3C6E-4EC2-92F6-C9B40CAD3ABF}" destId="{AA67DAEB-C028-4B8C-BE5C-80D3E4043308}" srcOrd="1" destOrd="0" presId="urn:microsoft.com/office/officeart/2008/layout/HorizontalMultiLevelHierarchy"/>
    <dgm:cxn modelId="{8E3D1A73-9305-4B66-BA8B-381B92082046}" type="presParOf" srcId="{89C80992-D28D-4129-9DA2-63AB301671A8}" destId="{7E2AF390-98D2-4A9D-87AB-5DB82F58FE75}" srcOrd="4" destOrd="0" presId="urn:microsoft.com/office/officeart/2008/layout/HorizontalMultiLevelHierarchy"/>
    <dgm:cxn modelId="{1C8D0114-BFFF-4180-BA42-EF74862570C9}" type="presParOf" srcId="{7E2AF390-98D2-4A9D-87AB-5DB82F58FE75}" destId="{D772FE95-2894-4643-8DC3-373C225C9323}" srcOrd="0" destOrd="0" presId="urn:microsoft.com/office/officeart/2008/layout/HorizontalMultiLevelHierarchy"/>
    <dgm:cxn modelId="{1494C822-D01D-4E49-B25A-9F9BE0357DC1}" type="presParOf" srcId="{89C80992-D28D-4129-9DA2-63AB301671A8}" destId="{F3E975E4-C187-4A4D-A0B6-B92E6241E10D}" srcOrd="5" destOrd="0" presId="urn:microsoft.com/office/officeart/2008/layout/HorizontalMultiLevelHierarchy"/>
    <dgm:cxn modelId="{4B4DEB04-F370-4BDA-A4F7-B8652F4337FE}" type="presParOf" srcId="{F3E975E4-C187-4A4D-A0B6-B92E6241E10D}" destId="{C145E804-D649-48AA-A030-95C49E7AE5B8}" srcOrd="0" destOrd="0" presId="urn:microsoft.com/office/officeart/2008/layout/HorizontalMultiLevelHierarchy"/>
    <dgm:cxn modelId="{A0E5EBAC-FF48-43A9-8132-3CE6F26AF563}" type="presParOf" srcId="{F3E975E4-C187-4A4D-A0B6-B92E6241E10D}" destId="{76B4E6E2-EC45-4310-A5D9-68F02850DEA6}" srcOrd="1" destOrd="0" presId="urn:microsoft.com/office/officeart/2008/layout/HorizontalMultiLevelHierarchy"/>
  </dgm:cxnLst>
  <dgm:bg>
    <a:solidFill>
      <a:srgbClr val="509EAE"/>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2138BD-B785-4525-8DB3-3D33F5293D9C}"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F94F455E-E2A2-4160-8283-E7FC705DB619}">
      <dgm:prSet phldrT="[Text]" custT="1"/>
      <dgm:spPr>
        <a:solidFill>
          <a:srgbClr val="FF0000"/>
        </a:solidFill>
      </dgm:spPr>
      <dgm:t>
        <a:bodyPr/>
        <a:lstStyle/>
        <a:p>
          <a:r>
            <a:rPr lang="de-DE" sz="2000" b="1" dirty="0">
              <a:solidFill>
                <a:schemeClr val="bg1"/>
              </a:solidFill>
            </a:rPr>
            <a:t>Inbound Marketing</a:t>
          </a:r>
        </a:p>
      </dgm:t>
    </dgm:pt>
    <dgm:pt modelId="{F76AAB2E-F245-4B2D-825B-3B61AFAD9B46}" type="parTrans" cxnId="{710D2933-73CF-4BAC-BF46-0774C3CF4447}">
      <dgm:prSet/>
      <dgm:spPr/>
      <dgm:t>
        <a:bodyPr/>
        <a:lstStyle/>
        <a:p>
          <a:endParaRPr lang="de-DE">
            <a:solidFill>
              <a:schemeClr val="bg1">
                <a:lumMod val="50000"/>
              </a:schemeClr>
            </a:solidFill>
          </a:endParaRPr>
        </a:p>
      </dgm:t>
    </dgm:pt>
    <dgm:pt modelId="{0BC7D2C6-F293-416C-9FEE-AA87D539A253}" type="sibTrans" cxnId="{710D2933-73CF-4BAC-BF46-0774C3CF4447}">
      <dgm:prSet/>
      <dgm:spPr/>
      <dgm:t>
        <a:bodyPr/>
        <a:lstStyle/>
        <a:p>
          <a:endParaRPr lang="de-DE">
            <a:solidFill>
              <a:schemeClr val="bg1">
                <a:lumMod val="50000"/>
              </a:schemeClr>
            </a:solidFill>
          </a:endParaRPr>
        </a:p>
      </dgm:t>
    </dgm:pt>
    <dgm:pt modelId="{AC5C39F6-FB98-458C-A650-26E99430130F}">
      <dgm:prSet phldrT="[Text]" custT="1"/>
      <dgm:spPr/>
      <dgm:t>
        <a:bodyPr/>
        <a:lstStyle/>
        <a:p>
          <a:r>
            <a:rPr lang="de-DE" sz="1600" dirty="0">
              <a:solidFill>
                <a:schemeClr val="bg1">
                  <a:lumMod val="50000"/>
                </a:schemeClr>
              </a:solidFill>
            </a:rPr>
            <a:t>Content-Erstellung</a:t>
          </a:r>
          <a:endParaRPr lang="de-DE" sz="700" dirty="0">
            <a:solidFill>
              <a:schemeClr val="bg1">
                <a:lumMod val="50000"/>
              </a:schemeClr>
            </a:solidFill>
          </a:endParaRPr>
        </a:p>
      </dgm:t>
    </dgm:pt>
    <dgm:pt modelId="{74C27784-A1FB-4A13-835D-4349CD79AB07}" type="parTrans" cxnId="{B6AE6ADF-3D4E-42B5-A409-0816D1CFCE5C}">
      <dgm:prSet/>
      <dgm:spPr/>
      <dgm:t>
        <a:bodyPr/>
        <a:lstStyle/>
        <a:p>
          <a:endParaRPr lang="de-DE">
            <a:solidFill>
              <a:schemeClr val="bg1">
                <a:lumMod val="50000"/>
              </a:schemeClr>
            </a:solidFill>
          </a:endParaRPr>
        </a:p>
      </dgm:t>
    </dgm:pt>
    <dgm:pt modelId="{C4ECF0C4-52D4-46E5-ACAD-4C240DAB572E}" type="sibTrans" cxnId="{B6AE6ADF-3D4E-42B5-A409-0816D1CFCE5C}">
      <dgm:prSet/>
      <dgm:spPr/>
      <dgm:t>
        <a:bodyPr/>
        <a:lstStyle/>
        <a:p>
          <a:endParaRPr lang="de-DE">
            <a:solidFill>
              <a:schemeClr val="bg1">
                <a:lumMod val="50000"/>
              </a:schemeClr>
            </a:solidFill>
          </a:endParaRPr>
        </a:p>
      </dgm:t>
    </dgm:pt>
    <dgm:pt modelId="{F30BC3C2-1021-497E-A1E4-796503FBA6E7}">
      <dgm:prSet phldrT="[Text]" custT="1"/>
      <dgm:spPr/>
      <dgm:t>
        <a:bodyPr/>
        <a:lstStyle/>
        <a:p>
          <a:r>
            <a:rPr lang="de-DE" sz="1600" dirty="0">
              <a:solidFill>
                <a:schemeClr val="bg1">
                  <a:lumMod val="50000"/>
                </a:schemeClr>
              </a:solidFill>
            </a:rPr>
            <a:t>Distribution Content</a:t>
          </a:r>
        </a:p>
      </dgm:t>
    </dgm:pt>
    <dgm:pt modelId="{57C2FC88-015F-4C20-84A7-76E877721035}" type="parTrans" cxnId="{FE45D772-3E8B-4406-8BAF-D64FB926032D}">
      <dgm:prSet/>
      <dgm:spPr/>
      <dgm:t>
        <a:bodyPr/>
        <a:lstStyle/>
        <a:p>
          <a:endParaRPr lang="de-DE">
            <a:solidFill>
              <a:schemeClr val="bg1">
                <a:lumMod val="50000"/>
              </a:schemeClr>
            </a:solidFill>
          </a:endParaRPr>
        </a:p>
      </dgm:t>
    </dgm:pt>
    <dgm:pt modelId="{A23FED05-D7E8-40E1-81FE-5D35D1B9850D}" type="sibTrans" cxnId="{FE45D772-3E8B-4406-8BAF-D64FB926032D}">
      <dgm:prSet/>
      <dgm:spPr/>
      <dgm:t>
        <a:bodyPr/>
        <a:lstStyle/>
        <a:p>
          <a:endParaRPr lang="de-DE">
            <a:solidFill>
              <a:schemeClr val="bg1">
                <a:lumMod val="50000"/>
              </a:schemeClr>
            </a:solidFill>
          </a:endParaRPr>
        </a:p>
      </dgm:t>
    </dgm:pt>
    <dgm:pt modelId="{92977298-9925-4B14-8AA2-9C2A46E373F1}">
      <dgm:prSet phldrT="[Text]" custT="1"/>
      <dgm:spPr/>
      <dgm:t>
        <a:bodyPr/>
        <a:lstStyle/>
        <a:p>
          <a:r>
            <a:rPr lang="de-DE" sz="1600" dirty="0">
              <a:solidFill>
                <a:schemeClr val="bg1">
                  <a:lumMod val="50000"/>
                </a:schemeClr>
              </a:solidFill>
            </a:rPr>
            <a:t>Lebenszyklus Marketing</a:t>
          </a:r>
        </a:p>
      </dgm:t>
    </dgm:pt>
    <dgm:pt modelId="{F3545F3B-9ADF-4F63-AE99-2BDC1D223418}" type="parTrans" cxnId="{AF6DECDF-7FA0-4A58-91DD-3AA3E52F25B1}">
      <dgm:prSet/>
      <dgm:spPr/>
      <dgm:t>
        <a:bodyPr/>
        <a:lstStyle/>
        <a:p>
          <a:endParaRPr lang="de-DE">
            <a:solidFill>
              <a:schemeClr val="bg1">
                <a:lumMod val="50000"/>
              </a:schemeClr>
            </a:solidFill>
          </a:endParaRPr>
        </a:p>
      </dgm:t>
    </dgm:pt>
    <dgm:pt modelId="{D03A43A9-43FA-4E3C-9915-172D3B183774}" type="sibTrans" cxnId="{AF6DECDF-7FA0-4A58-91DD-3AA3E52F25B1}">
      <dgm:prSet/>
      <dgm:spPr/>
      <dgm:t>
        <a:bodyPr/>
        <a:lstStyle/>
        <a:p>
          <a:endParaRPr lang="de-DE">
            <a:solidFill>
              <a:schemeClr val="bg1">
                <a:lumMod val="50000"/>
              </a:schemeClr>
            </a:solidFill>
          </a:endParaRPr>
        </a:p>
      </dgm:t>
    </dgm:pt>
    <dgm:pt modelId="{7BC6F848-D17E-441A-BCC9-163C20D0B858}">
      <dgm:prSet phldrT="[Text]" custT="1"/>
      <dgm:spPr/>
      <dgm:t>
        <a:bodyPr/>
        <a:lstStyle/>
        <a:p>
          <a:r>
            <a:rPr lang="de-DE" sz="1600" dirty="0">
              <a:solidFill>
                <a:schemeClr val="bg1">
                  <a:lumMod val="50000"/>
                </a:schemeClr>
              </a:solidFill>
            </a:rPr>
            <a:t>Personalisieren</a:t>
          </a:r>
        </a:p>
      </dgm:t>
    </dgm:pt>
    <dgm:pt modelId="{BD46A7A6-1272-4BC8-945A-C7BC5C973DA0}" type="parTrans" cxnId="{CCFF2D19-0D70-494E-A17F-395D61E520C5}">
      <dgm:prSet/>
      <dgm:spPr/>
      <dgm:t>
        <a:bodyPr/>
        <a:lstStyle/>
        <a:p>
          <a:endParaRPr lang="de-DE">
            <a:solidFill>
              <a:schemeClr val="bg1">
                <a:lumMod val="50000"/>
              </a:schemeClr>
            </a:solidFill>
          </a:endParaRPr>
        </a:p>
      </dgm:t>
    </dgm:pt>
    <dgm:pt modelId="{578C2002-A577-4175-9798-4FF0009A6229}" type="sibTrans" cxnId="{CCFF2D19-0D70-494E-A17F-395D61E520C5}">
      <dgm:prSet/>
      <dgm:spPr/>
      <dgm:t>
        <a:bodyPr/>
        <a:lstStyle/>
        <a:p>
          <a:endParaRPr lang="de-DE">
            <a:solidFill>
              <a:schemeClr val="bg1">
                <a:lumMod val="50000"/>
              </a:schemeClr>
            </a:solidFill>
          </a:endParaRPr>
        </a:p>
      </dgm:t>
    </dgm:pt>
    <dgm:pt modelId="{A76AF78C-6D73-4160-AD4C-064C4369F99A}">
      <dgm:prSet phldrT="[Text]" custT="1"/>
      <dgm:spPr/>
      <dgm:t>
        <a:bodyPr/>
        <a:lstStyle/>
        <a:p>
          <a:r>
            <a:rPr lang="de-DE" sz="1600" dirty="0">
              <a:solidFill>
                <a:schemeClr val="bg1">
                  <a:lumMod val="50000"/>
                </a:schemeClr>
              </a:solidFill>
            </a:rPr>
            <a:t>Multi-Channel</a:t>
          </a:r>
        </a:p>
      </dgm:t>
    </dgm:pt>
    <dgm:pt modelId="{4C277D61-97EA-41FC-A6BF-DE199ABB6892}" type="parTrans" cxnId="{E3401FC3-5025-41DF-8106-582FE289403D}">
      <dgm:prSet/>
      <dgm:spPr/>
      <dgm:t>
        <a:bodyPr/>
        <a:lstStyle/>
        <a:p>
          <a:endParaRPr lang="de-DE">
            <a:solidFill>
              <a:schemeClr val="bg1">
                <a:lumMod val="50000"/>
              </a:schemeClr>
            </a:solidFill>
          </a:endParaRPr>
        </a:p>
      </dgm:t>
    </dgm:pt>
    <dgm:pt modelId="{CAF3924D-BF34-41A5-9CED-95AD25D2850B}" type="sibTrans" cxnId="{E3401FC3-5025-41DF-8106-582FE289403D}">
      <dgm:prSet/>
      <dgm:spPr/>
      <dgm:t>
        <a:bodyPr/>
        <a:lstStyle/>
        <a:p>
          <a:endParaRPr lang="de-DE">
            <a:solidFill>
              <a:schemeClr val="bg1">
                <a:lumMod val="50000"/>
              </a:schemeClr>
            </a:solidFill>
          </a:endParaRPr>
        </a:p>
      </dgm:t>
    </dgm:pt>
    <dgm:pt modelId="{19996E66-476C-4B26-8C3A-C3C3950C1AFF}" type="pres">
      <dgm:prSet presAssocID="{9B2138BD-B785-4525-8DB3-3D33F5293D9C}" presName="Name0" presStyleCnt="0">
        <dgm:presLayoutVars>
          <dgm:chMax val="1"/>
          <dgm:dir/>
          <dgm:animLvl val="ctr"/>
          <dgm:resizeHandles val="exact"/>
        </dgm:presLayoutVars>
      </dgm:prSet>
      <dgm:spPr/>
    </dgm:pt>
    <dgm:pt modelId="{1FF33011-2C51-42BB-9DFD-8DFE07AB365C}" type="pres">
      <dgm:prSet presAssocID="{F94F455E-E2A2-4160-8283-E7FC705DB619}" presName="centerShape" presStyleLbl="node0" presStyleIdx="0" presStyleCnt="1" custScaleX="125260" custScaleY="114200"/>
      <dgm:spPr/>
    </dgm:pt>
    <dgm:pt modelId="{710DAC87-D3E1-48BA-9C84-7AA68C2850D3}" type="pres">
      <dgm:prSet presAssocID="{AC5C39F6-FB98-458C-A650-26E99430130F}" presName="node" presStyleLbl="node1" presStyleIdx="0" presStyleCnt="5" custScaleX="160337" custScaleY="156639">
        <dgm:presLayoutVars>
          <dgm:bulletEnabled val="1"/>
        </dgm:presLayoutVars>
      </dgm:prSet>
      <dgm:spPr/>
    </dgm:pt>
    <dgm:pt modelId="{A0283F9F-CD40-45B3-B08C-B742DAECB242}" type="pres">
      <dgm:prSet presAssocID="{AC5C39F6-FB98-458C-A650-26E99430130F}" presName="dummy" presStyleCnt="0"/>
      <dgm:spPr/>
    </dgm:pt>
    <dgm:pt modelId="{6F2EDF2E-7960-4D63-AEAB-438C5E256076}" type="pres">
      <dgm:prSet presAssocID="{C4ECF0C4-52D4-46E5-ACAD-4C240DAB572E}" presName="sibTrans" presStyleLbl="sibTrans2D1" presStyleIdx="0" presStyleCnt="5"/>
      <dgm:spPr/>
    </dgm:pt>
    <dgm:pt modelId="{59334B8D-55B3-4F21-B6DE-46A7B88D1197}" type="pres">
      <dgm:prSet presAssocID="{F30BC3C2-1021-497E-A1E4-796503FBA6E7}" presName="node" presStyleLbl="node1" presStyleIdx="1" presStyleCnt="5" custScaleX="160337" custScaleY="156639">
        <dgm:presLayoutVars>
          <dgm:bulletEnabled val="1"/>
        </dgm:presLayoutVars>
      </dgm:prSet>
      <dgm:spPr/>
    </dgm:pt>
    <dgm:pt modelId="{AF280971-4057-410A-AFB4-0C6A265114BB}" type="pres">
      <dgm:prSet presAssocID="{F30BC3C2-1021-497E-A1E4-796503FBA6E7}" presName="dummy" presStyleCnt="0"/>
      <dgm:spPr/>
    </dgm:pt>
    <dgm:pt modelId="{AB3553DF-1021-4323-B610-4D2465A2CBD4}" type="pres">
      <dgm:prSet presAssocID="{A23FED05-D7E8-40E1-81FE-5D35D1B9850D}" presName="sibTrans" presStyleLbl="sibTrans2D1" presStyleIdx="1" presStyleCnt="5"/>
      <dgm:spPr/>
    </dgm:pt>
    <dgm:pt modelId="{9783B325-D55D-412A-843C-825409FB96A1}" type="pres">
      <dgm:prSet presAssocID="{92977298-9925-4B14-8AA2-9C2A46E373F1}" presName="node" presStyleLbl="node1" presStyleIdx="2" presStyleCnt="5" custScaleX="160337" custScaleY="156639">
        <dgm:presLayoutVars>
          <dgm:bulletEnabled val="1"/>
        </dgm:presLayoutVars>
      </dgm:prSet>
      <dgm:spPr/>
    </dgm:pt>
    <dgm:pt modelId="{36DD5370-09CA-4E9C-AB1D-4D11AA6F7CA2}" type="pres">
      <dgm:prSet presAssocID="{92977298-9925-4B14-8AA2-9C2A46E373F1}" presName="dummy" presStyleCnt="0"/>
      <dgm:spPr/>
    </dgm:pt>
    <dgm:pt modelId="{76234381-3F10-445C-9E31-61993DE31B2B}" type="pres">
      <dgm:prSet presAssocID="{D03A43A9-43FA-4E3C-9915-172D3B183774}" presName="sibTrans" presStyleLbl="sibTrans2D1" presStyleIdx="2" presStyleCnt="5"/>
      <dgm:spPr/>
    </dgm:pt>
    <dgm:pt modelId="{4BB2FAFF-0774-4D03-850B-B25F6FA7ECB9}" type="pres">
      <dgm:prSet presAssocID="{7BC6F848-D17E-441A-BCC9-163C20D0B858}" presName="node" presStyleLbl="node1" presStyleIdx="3" presStyleCnt="5" custScaleX="160337" custScaleY="156639">
        <dgm:presLayoutVars>
          <dgm:bulletEnabled val="1"/>
        </dgm:presLayoutVars>
      </dgm:prSet>
      <dgm:spPr/>
    </dgm:pt>
    <dgm:pt modelId="{F9F75D10-F73D-4617-BF02-7F78869FDBD6}" type="pres">
      <dgm:prSet presAssocID="{7BC6F848-D17E-441A-BCC9-163C20D0B858}" presName="dummy" presStyleCnt="0"/>
      <dgm:spPr/>
    </dgm:pt>
    <dgm:pt modelId="{03F68BDD-CEA2-4FC0-AA05-EBA05787E7CC}" type="pres">
      <dgm:prSet presAssocID="{578C2002-A577-4175-9798-4FF0009A6229}" presName="sibTrans" presStyleLbl="sibTrans2D1" presStyleIdx="3" presStyleCnt="5"/>
      <dgm:spPr/>
    </dgm:pt>
    <dgm:pt modelId="{D3FE95E3-78EA-485D-8FFA-0419DE524D0E}" type="pres">
      <dgm:prSet presAssocID="{A76AF78C-6D73-4160-AD4C-064C4369F99A}" presName="node" presStyleLbl="node1" presStyleIdx="4" presStyleCnt="5" custScaleX="160337" custScaleY="156639">
        <dgm:presLayoutVars>
          <dgm:bulletEnabled val="1"/>
        </dgm:presLayoutVars>
      </dgm:prSet>
      <dgm:spPr/>
    </dgm:pt>
    <dgm:pt modelId="{2F896E3F-D3EF-4614-9332-CF99C5B77F4B}" type="pres">
      <dgm:prSet presAssocID="{A76AF78C-6D73-4160-AD4C-064C4369F99A}" presName="dummy" presStyleCnt="0"/>
      <dgm:spPr/>
    </dgm:pt>
    <dgm:pt modelId="{9E0EE5B0-A90C-4AD7-8014-74D68AA1EE3E}" type="pres">
      <dgm:prSet presAssocID="{CAF3924D-BF34-41A5-9CED-95AD25D2850B}" presName="sibTrans" presStyleLbl="sibTrans2D1" presStyleIdx="4" presStyleCnt="5"/>
      <dgm:spPr/>
    </dgm:pt>
  </dgm:ptLst>
  <dgm:cxnLst>
    <dgm:cxn modelId="{2F942302-44E1-4A40-AD1F-A30CB1797FDB}" type="presOf" srcId="{D03A43A9-43FA-4E3C-9915-172D3B183774}" destId="{76234381-3F10-445C-9E31-61993DE31B2B}" srcOrd="0" destOrd="0" presId="urn:microsoft.com/office/officeart/2005/8/layout/radial6"/>
    <dgm:cxn modelId="{CCFF2D19-0D70-494E-A17F-395D61E520C5}" srcId="{F94F455E-E2A2-4160-8283-E7FC705DB619}" destId="{7BC6F848-D17E-441A-BCC9-163C20D0B858}" srcOrd="3" destOrd="0" parTransId="{BD46A7A6-1272-4BC8-945A-C7BC5C973DA0}" sibTransId="{578C2002-A577-4175-9798-4FF0009A6229}"/>
    <dgm:cxn modelId="{3BB5BE19-06D3-4B5D-8989-17D64AFA8401}" type="presOf" srcId="{A76AF78C-6D73-4160-AD4C-064C4369F99A}" destId="{D3FE95E3-78EA-485D-8FFA-0419DE524D0E}" srcOrd="0" destOrd="0" presId="urn:microsoft.com/office/officeart/2005/8/layout/radial6"/>
    <dgm:cxn modelId="{710D2933-73CF-4BAC-BF46-0774C3CF4447}" srcId="{9B2138BD-B785-4525-8DB3-3D33F5293D9C}" destId="{F94F455E-E2A2-4160-8283-E7FC705DB619}" srcOrd="0" destOrd="0" parTransId="{F76AAB2E-F245-4B2D-825B-3B61AFAD9B46}" sibTransId="{0BC7D2C6-F293-416C-9FEE-AA87D539A253}"/>
    <dgm:cxn modelId="{14DEDB47-798B-433F-99C8-73A90F60AB27}" type="presOf" srcId="{F94F455E-E2A2-4160-8283-E7FC705DB619}" destId="{1FF33011-2C51-42BB-9DFD-8DFE07AB365C}" srcOrd="0" destOrd="0" presId="urn:microsoft.com/office/officeart/2005/8/layout/radial6"/>
    <dgm:cxn modelId="{E8E6544C-A9A6-40C6-9E79-2A9A193FDA81}" type="presOf" srcId="{92977298-9925-4B14-8AA2-9C2A46E373F1}" destId="{9783B325-D55D-412A-843C-825409FB96A1}" srcOrd="0" destOrd="0" presId="urn:microsoft.com/office/officeart/2005/8/layout/radial6"/>
    <dgm:cxn modelId="{ACD27E70-6E62-4A02-AB16-4BE952AACFBD}" type="presOf" srcId="{9B2138BD-B785-4525-8DB3-3D33F5293D9C}" destId="{19996E66-476C-4B26-8C3A-C3C3950C1AFF}" srcOrd="0" destOrd="0" presId="urn:microsoft.com/office/officeart/2005/8/layout/radial6"/>
    <dgm:cxn modelId="{FE45D772-3E8B-4406-8BAF-D64FB926032D}" srcId="{F94F455E-E2A2-4160-8283-E7FC705DB619}" destId="{F30BC3C2-1021-497E-A1E4-796503FBA6E7}" srcOrd="1" destOrd="0" parTransId="{57C2FC88-015F-4C20-84A7-76E877721035}" sibTransId="{A23FED05-D7E8-40E1-81FE-5D35D1B9850D}"/>
    <dgm:cxn modelId="{7CE16B90-0E4F-495F-8455-29B1236B7D8F}" type="presOf" srcId="{A23FED05-D7E8-40E1-81FE-5D35D1B9850D}" destId="{AB3553DF-1021-4323-B610-4D2465A2CBD4}" srcOrd="0" destOrd="0" presId="urn:microsoft.com/office/officeart/2005/8/layout/radial6"/>
    <dgm:cxn modelId="{859126A1-59F1-4E22-8392-D4A6D5A3BC8A}" type="presOf" srcId="{578C2002-A577-4175-9798-4FF0009A6229}" destId="{03F68BDD-CEA2-4FC0-AA05-EBA05787E7CC}" srcOrd="0" destOrd="0" presId="urn:microsoft.com/office/officeart/2005/8/layout/radial6"/>
    <dgm:cxn modelId="{F92503B3-5FC7-4F0A-AC42-744FC1620DD1}" type="presOf" srcId="{C4ECF0C4-52D4-46E5-ACAD-4C240DAB572E}" destId="{6F2EDF2E-7960-4D63-AEAB-438C5E256076}" srcOrd="0" destOrd="0" presId="urn:microsoft.com/office/officeart/2005/8/layout/radial6"/>
    <dgm:cxn modelId="{3D8626B3-3DFF-4106-80B2-1F927BBD6C90}" type="presOf" srcId="{AC5C39F6-FB98-458C-A650-26E99430130F}" destId="{710DAC87-D3E1-48BA-9C84-7AA68C2850D3}" srcOrd="0" destOrd="0" presId="urn:microsoft.com/office/officeart/2005/8/layout/radial6"/>
    <dgm:cxn modelId="{0837F5B4-962A-4797-9305-8AB272518AD1}" type="presOf" srcId="{CAF3924D-BF34-41A5-9CED-95AD25D2850B}" destId="{9E0EE5B0-A90C-4AD7-8014-74D68AA1EE3E}" srcOrd="0" destOrd="0" presId="urn:microsoft.com/office/officeart/2005/8/layout/radial6"/>
    <dgm:cxn modelId="{E3401FC3-5025-41DF-8106-582FE289403D}" srcId="{F94F455E-E2A2-4160-8283-E7FC705DB619}" destId="{A76AF78C-6D73-4160-AD4C-064C4369F99A}" srcOrd="4" destOrd="0" parTransId="{4C277D61-97EA-41FC-A6BF-DE199ABB6892}" sibTransId="{CAF3924D-BF34-41A5-9CED-95AD25D2850B}"/>
    <dgm:cxn modelId="{2668C3CD-527A-4E38-876B-DDAB101DFE43}" type="presOf" srcId="{7BC6F848-D17E-441A-BCC9-163C20D0B858}" destId="{4BB2FAFF-0774-4D03-850B-B25F6FA7ECB9}" srcOrd="0" destOrd="0" presId="urn:microsoft.com/office/officeart/2005/8/layout/radial6"/>
    <dgm:cxn modelId="{B6AE6ADF-3D4E-42B5-A409-0816D1CFCE5C}" srcId="{F94F455E-E2A2-4160-8283-E7FC705DB619}" destId="{AC5C39F6-FB98-458C-A650-26E99430130F}" srcOrd="0" destOrd="0" parTransId="{74C27784-A1FB-4A13-835D-4349CD79AB07}" sibTransId="{C4ECF0C4-52D4-46E5-ACAD-4C240DAB572E}"/>
    <dgm:cxn modelId="{AF6DECDF-7FA0-4A58-91DD-3AA3E52F25B1}" srcId="{F94F455E-E2A2-4160-8283-E7FC705DB619}" destId="{92977298-9925-4B14-8AA2-9C2A46E373F1}" srcOrd="2" destOrd="0" parTransId="{F3545F3B-9ADF-4F63-AE99-2BDC1D223418}" sibTransId="{D03A43A9-43FA-4E3C-9915-172D3B183774}"/>
    <dgm:cxn modelId="{9B440CF3-0B67-47B9-A726-2429B4CFA27D}" type="presOf" srcId="{F30BC3C2-1021-497E-A1E4-796503FBA6E7}" destId="{59334B8D-55B3-4F21-B6DE-46A7B88D1197}" srcOrd="0" destOrd="0" presId="urn:microsoft.com/office/officeart/2005/8/layout/radial6"/>
    <dgm:cxn modelId="{925CE232-3970-4F57-9211-022FCF3A9389}" type="presParOf" srcId="{19996E66-476C-4B26-8C3A-C3C3950C1AFF}" destId="{1FF33011-2C51-42BB-9DFD-8DFE07AB365C}" srcOrd="0" destOrd="0" presId="urn:microsoft.com/office/officeart/2005/8/layout/radial6"/>
    <dgm:cxn modelId="{EEA2F360-8E4A-41EC-B8ED-ED1F568590DA}" type="presParOf" srcId="{19996E66-476C-4B26-8C3A-C3C3950C1AFF}" destId="{710DAC87-D3E1-48BA-9C84-7AA68C2850D3}" srcOrd="1" destOrd="0" presId="urn:microsoft.com/office/officeart/2005/8/layout/radial6"/>
    <dgm:cxn modelId="{FD3BAB9C-C2A3-4C6B-BA6E-B935181101FF}" type="presParOf" srcId="{19996E66-476C-4B26-8C3A-C3C3950C1AFF}" destId="{A0283F9F-CD40-45B3-B08C-B742DAECB242}" srcOrd="2" destOrd="0" presId="urn:microsoft.com/office/officeart/2005/8/layout/radial6"/>
    <dgm:cxn modelId="{70CBCE2B-4603-4453-B6F7-EE99C9F0CC50}" type="presParOf" srcId="{19996E66-476C-4B26-8C3A-C3C3950C1AFF}" destId="{6F2EDF2E-7960-4D63-AEAB-438C5E256076}" srcOrd="3" destOrd="0" presId="urn:microsoft.com/office/officeart/2005/8/layout/radial6"/>
    <dgm:cxn modelId="{FD3BFD41-2C86-4947-910F-81E6DD5A3BFB}" type="presParOf" srcId="{19996E66-476C-4B26-8C3A-C3C3950C1AFF}" destId="{59334B8D-55B3-4F21-B6DE-46A7B88D1197}" srcOrd="4" destOrd="0" presId="urn:microsoft.com/office/officeart/2005/8/layout/radial6"/>
    <dgm:cxn modelId="{90343FE2-A75D-43D3-982C-4D7C18DC434D}" type="presParOf" srcId="{19996E66-476C-4B26-8C3A-C3C3950C1AFF}" destId="{AF280971-4057-410A-AFB4-0C6A265114BB}" srcOrd="5" destOrd="0" presId="urn:microsoft.com/office/officeart/2005/8/layout/radial6"/>
    <dgm:cxn modelId="{C5CFA6FB-DB45-4414-B398-5EA890F53C2D}" type="presParOf" srcId="{19996E66-476C-4B26-8C3A-C3C3950C1AFF}" destId="{AB3553DF-1021-4323-B610-4D2465A2CBD4}" srcOrd="6" destOrd="0" presId="urn:microsoft.com/office/officeart/2005/8/layout/radial6"/>
    <dgm:cxn modelId="{237CA31F-ABBC-4416-BBE3-778C3151D384}" type="presParOf" srcId="{19996E66-476C-4B26-8C3A-C3C3950C1AFF}" destId="{9783B325-D55D-412A-843C-825409FB96A1}" srcOrd="7" destOrd="0" presId="urn:microsoft.com/office/officeart/2005/8/layout/radial6"/>
    <dgm:cxn modelId="{7941A83C-309C-4F67-B421-F88359F88E69}" type="presParOf" srcId="{19996E66-476C-4B26-8C3A-C3C3950C1AFF}" destId="{36DD5370-09CA-4E9C-AB1D-4D11AA6F7CA2}" srcOrd="8" destOrd="0" presId="urn:microsoft.com/office/officeart/2005/8/layout/radial6"/>
    <dgm:cxn modelId="{C40292A5-B411-454C-A7F5-7D4BBED39F3C}" type="presParOf" srcId="{19996E66-476C-4B26-8C3A-C3C3950C1AFF}" destId="{76234381-3F10-445C-9E31-61993DE31B2B}" srcOrd="9" destOrd="0" presId="urn:microsoft.com/office/officeart/2005/8/layout/radial6"/>
    <dgm:cxn modelId="{174A74CD-E305-4530-A222-AFD5A5721C4B}" type="presParOf" srcId="{19996E66-476C-4B26-8C3A-C3C3950C1AFF}" destId="{4BB2FAFF-0774-4D03-850B-B25F6FA7ECB9}" srcOrd="10" destOrd="0" presId="urn:microsoft.com/office/officeart/2005/8/layout/radial6"/>
    <dgm:cxn modelId="{EE3AF0B9-C546-490D-809A-B9B256877EED}" type="presParOf" srcId="{19996E66-476C-4B26-8C3A-C3C3950C1AFF}" destId="{F9F75D10-F73D-4617-BF02-7F78869FDBD6}" srcOrd="11" destOrd="0" presId="urn:microsoft.com/office/officeart/2005/8/layout/radial6"/>
    <dgm:cxn modelId="{CF300973-3DBE-4501-BDD8-FC0BB93B24D5}" type="presParOf" srcId="{19996E66-476C-4B26-8C3A-C3C3950C1AFF}" destId="{03F68BDD-CEA2-4FC0-AA05-EBA05787E7CC}" srcOrd="12" destOrd="0" presId="urn:microsoft.com/office/officeart/2005/8/layout/radial6"/>
    <dgm:cxn modelId="{CD39481D-7B7B-4AAF-BC15-70E668393630}" type="presParOf" srcId="{19996E66-476C-4B26-8C3A-C3C3950C1AFF}" destId="{D3FE95E3-78EA-485D-8FFA-0419DE524D0E}" srcOrd="13" destOrd="0" presId="urn:microsoft.com/office/officeart/2005/8/layout/radial6"/>
    <dgm:cxn modelId="{8ACD6042-674E-41CB-80F6-3D9D47AF15D1}" type="presParOf" srcId="{19996E66-476C-4B26-8C3A-C3C3950C1AFF}" destId="{2F896E3F-D3EF-4614-9332-CF99C5B77F4B}" srcOrd="14" destOrd="0" presId="urn:microsoft.com/office/officeart/2005/8/layout/radial6"/>
    <dgm:cxn modelId="{4CF0DF63-FD70-4BC7-AE6A-490D446C4717}" type="presParOf" srcId="{19996E66-476C-4B26-8C3A-C3C3950C1AFF}" destId="{9E0EE5B0-A90C-4AD7-8014-74D68AA1EE3E}" srcOrd="15" destOrd="0" presId="urn:microsoft.com/office/officeart/2005/8/layout/radial6"/>
  </dgm:cxnLst>
  <dgm:bg>
    <a:solidFill>
      <a:srgbClr val="00B0F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484DB-A6F0-4829-8FF5-1FEA9CF2AD25}">
      <dsp:nvSpPr>
        <dsp:cNvPr id="0" name=""/>
        <dsp:cNvSpPr/>
      </dsp:nvSpPr>
      <dsp:spPr>
        <a:xfrm>
          <a:off x="665663" y="1838"/>
          <a:ext cx="2194405" cy="13166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altLang="de-DE" sz="1800" b="0" kern="1200" dirty="0"/>
            <a:t>Pflicht-Checkbox integrieren </a:t>
          </a:r>
          <a:endParaRPr lang="de-DE" sz="1800" b="0" kern="1200" dirty="0"/>
        </a:p>
      </dsp:txBody>
      <dsp:txXfrm>
        <a:off x="665663" y="1838"/>
        <a:ext cx="2194405" cy="1316643"/>
      </dsp:txXfrm>
    </dsp:sp>
    <dsp:sp modelId="{3E2BBF1C-E112-48DE-BE59-0517DC27866C}">
      <dsp:nvSpPr>
        <dsp:cNvPr id="0" name=""/>
        <dsp:cNvSpPr/>
      </dsp:nvSpPr>
      <dsp:spPr>
        <a:xfrm>
          <a:off x="3079509" y="1838"/>
          <a:ext cx="2194405" cy="1316643"/>
        </a:xfrm>
        <a:prstGeom prst="rect">
          <a:avLst/>
        </a:prstGeom>
        <a:solidFill>
          <a:schemeClr val="accent5">
            <a:hueOff val="409536"/>
            <a:satOff val="-8994"/>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0" i="0" kern="1200" dirty="0"/>
            <a:t>Tracking-Checkbox ergänzen</a:t>
          </a:r>
          <a:endParaRPr lang="de-DE" sz="1800" b="0" kern="1200" dirty="0"/>
        </a:p>
      </dsp:txBody>
      <dsp:txXfrm>
        <a:off x="3079509" y="1838"/>
        <a:ext cx="2194405" cy="1316643"/>
      </dsp:txXfrm>
    </dsp:sp>
    <dsp:sp modelId="{F7DE0B81-A738-46CD-91E8-1930051A1D73}">
      <dsp:nvSpPr>
        <dsp:cNvPr id="0" name=""/>
        <dsp:cNvSpPr/>
      </dsp:nvSpPr>
      <dsp:spPr>
        <a:xfrm>
          <a:off x="5493355" y="1838"/>
          <a:ext cx="2194405" cy="1316643"/>
        </a:xfrm>
        <a:prstGeom prst="rect">
          <a:avLst/>
        </a:prstGeom>
        <a:solidFill>
          <a:schemeClr val="accent5">
            <a:hueOff val="819071"/>
            <a:satOff val="-17988"/>
            <a:lumOff val="45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0" i="0" kern="1200" dirty="0"/>
            <a:t>Verbot der Kopplung von Newsletter-Versand und -Tracking</a:t>
          </a:r>
        </a:p>
      </dsp:txBody>
      <dsp:txXfrm>
        <a:off x="5493355" y="1838"/>
        <a:ext cx="2194405" cy="1316643"/>
      </dsp:txXfrm>
    </dsp:sp>
    <dsp:sp modelId="{812F9666-C535-4DA3-AB25-ECFEED8FD44B}">
      <dsp:nvSpPr>
        <dsp:cNvPr id="0" name=""/>
        <dsp:cNvSpPr/>
      </dsp:nvSpPr>
      <dsp:spPr>
        <a:xfrm>
          <a:off x="665663" y="1537922"/>
          <a:ext cx="2194405" cy="1316643"/>
        </a:xfrm>
        <a:prstGeom prst="rect">
          <a:avLst/>
        </a:prstGeom>
        <a:solidFill>
          <a:schemeClr val="accent5">
            <a:hueOff val="1228607"/>
            <a:satOff val="-26981"/>
            <a:lumOff val="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0" i="0" kern="1200" dirty="0"/>
            <a:t>Nur benötigte Daten abfragen</a:t>
          </a:r>
        </a:p>
      </dsp:txBody>
      <dsp:txXfrm>
        <a:off x="665663" y="1537922"/>
        <a:ext cx="2194405" cy="1316643"/>
      </dsp:txXfrm>
    </dsp:sp>
    <dsp:sp modelId="{4751B6CC-F926-4E53-9213-DDE1CDF4FCEF}">
      <dsp:nvSpPr>
        <dsp:cNvPr id="0" name=""/>
        <dsp:cNvSpPr/>
      </dsp:nvSpPr>
      <dsp:spPr>
        <a:xfrm>
          <a:off x="3079509" y="1537922"/>
          <a:ext cx="2194405" cy="1316643"/>
        </a:xfrm>
        <a:prstGeom prst="rect">
          <a:avLst/>
        </a:prstGeom>
        <a:solidFill>
          <a:schemeClr val="accent5">
            <a:hueOff val="1638143"/>
            <a:satOff val="-35975"/>
            <a:lumOff val="91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0" i="0" kern="1200" dirty="0"/>
            <a:t>Abwählbares Tracking</a:t>
          </a:r>
          <a:endParaRPr lang="de-DE" sz="1800" b="0" kern="1200" dirty="0"/>
        </a:p>
      </dsp:txBody>
      <dsp:txXfrm>
        <a:off x="3079509" y="1537922"/>
        <a:ext cx="2194405" cy="1316643"/>
      </dsp:txXfrm>
    </dsp:sp>
    <dsp:sp modelId="{446FBAA3-BDA8-4B49-B607-E6AEEA055BA5}">
      <dsp:nvSpPr>
        <dsp:cNvPr id="0" name=""/>
        <dsp:cNvSpPr/>
      </dsp:nvSpPr>
      <dsp:spPr>
        <a:xfrm>
          <a:off x="5493355" y="1537922"/>
          <a:ext cx="2194405" cy="1316643"/>
        </a:xfrm>
        <a:prstGeom prst="rect">
          <a:avLst/>
        </a:prstGeom>
        <a:solidFill>
          <a:schemeClr val="accent5">
            <a:hueOff val="2047678"/>
            <a:satOff val="-44969"/>
            <a:lumOff val="1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0" i="0" kern="1200" dirty="0"/>
            <a:t>Nur HTTPS-Protokoll verwenden</a:t>
          </a:r>
        </a:p>
      </dsp:txBody>
      <dsp:txXfrm>
        <a:off x="5493355" y="1537922"/>
        <a:ext cx="2194405" cy="1316643"/>
      </dsp:txXfrm>
    </dsp:sp>
    <dsp:sp modelId="{2EBA2409-288A-4782-AAFA-E6DF7C6A5160}">
      <dsp:nvSpPr>
        <dsp:cNvPr id="0" name=""/>
        <dsp:cNvSpPr/>
      </dsp:nvSpPr>
      <dsp:spPr>
        <a:xfrm>
          <a:off x="3079509" y="3074006"/>
          <a:ext cx="2194405" cy="1316643"/>
        </a:xfrm>
        <a:prstGeom prst="rect">
          <a:avLst/>
        </a:prstGeom>
        <a:solidFill>
          <a:schemeClr val="accent5">
            <a:hueOff val="2457214"/>
            <a:satOff val="-53963"/>
            <a:lumOff val="1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0" i="0" kern="1200" dirty="0"/>
            <a:t>Archivieren von Screenshots und E-Mail-Kopien</a:t>
          </a:r>
        </a:p>
      </dsp:txBody>
      <dsp:txXfrm>
        <a:off x="3079509" y="3074006"/>
        <a:ext cx="2194405" cy="1316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484DB-A6F0-4829-8FF5-1FEA9CF2AD25}">
      <dsp:nvSpPr>
        <dsp:cNvPr id="0" name=""/>
        <dsp:cNvSpPr/>
      </dsp:nvSpPr>
      <dsp:spPr>
        <a:xfrm>
          <a:off x="665663" y="1838"/>
          <a:ext cx="2194405" cy="131664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effectLst/>
              <a:latin typeface="+mn-lt"/>
              <a:ea typeface="+mn-ea"/>
              <a:cs typeface="+mn-cs"/>
            </a:rPr>
            <a:t>Kontaktdaten des Versenders</a:t>
          </a:r>
          <a:endParaRPr lang="de-DE" sz="1800" b="0" kern="1200" dirty="0"/>
        </a:p>
      </dsp:txBody>
      <dsp:txXfrm>
        <a:off x="665663" y="1838"/>
        <a:ext cx="2194405" cy="1316643"/>
      </dsp:txXfrm>
    </dsp:sp>
    <dsp:sp modelId="{3E2BBF1C-E112-48DE-BE59-0517DC27866C}">
      <dsp:nvSpPr>
        <dsp:cNvPr id="0" name=""/>
        <dsp:cNvSpPr/>
      </dsp:nvSpPr>
      <dsp:spPr>
        <a:xfrm>
          <a:off x="3079509" y="1838"/>
          <a:ext cx="2194405" cy="1316643"/>
        </a:xfrm>
        <a:prstGeom prst="rect">
          <a:avLst/>
        </a:prstGeom>
        <a:solidFill>
          <a:schemeClr val="accent3">
            <a:hueOff val="112369"/>
            <a:satOff val="-4425"/>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effectLst/>
              <a:latin typeface="+mn-lt"/>
              <a:ea typeface="+mn-ea"/>
              <a:cs typeface="+mn-cs"/>
            </a:rPr>
            <a:t>Kontaktdaten des Datenschutzbeauftragten</a:t>
          </a:r>
          <a:endParaRPr lang="de-DE" sz="1800" b="0" kern="1200" dirty="0"/>
        </a:p>
      </dsp:txBody>
      <dsp:txXfrm>
        <a:off x="3079509" y="1838"/>
        <a:ext cx="2194405" cy="1316643"/>
      </dsp:txXfrm>
    </dsp:sp>
    <dsp:sp modelId="{F7DE0B81-A738-46CD-91E8-1930051A1D73}">
      <dsp:nvSpPr>
        <dsp:cNvPr id="0" name=""/>
        <dsp:cNvSpPr/>
      </dsp:nvSpPr>
      <dsp:spPr>
        <a:xfrm>
          <a:off x="5493355" y="1838"/>
          <a:ext cx="2194405" cy="1316643"/>
        </a:xfrm>
        <a:prstGeom prst="rect">
          <a:avLst/>
        </a:prstGeom>
        <a:solidFill>
          <a:schemeClr val="accent3">
            <a:hueOff val="224738"/>
            <a:satOff val="-885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effectLst/>
              <a:latin typeface="+mn-lt"/>
              <a:ea typeface="+mn-ea"/>
              <a:cs typeface="+mn-cs"/>
            </a:rPr>
            <a:t>Verarbeitungszweck und die Rechtsgrundlage</a:t>
          </a:r>
          <a:endParaRPr lang="de-DE" sz="1800" b="0" i="0" kern="1200" dirty="0"/>
        </a:p>
      </dsp:txBody>
      <dsp:txXfrm>
        <a:off x="5493355" y="1838"/>
        <a:ext cx="2194405" cy="1316643"/>
      </dsp:txXfrm>
    </dsp:sp>
    <dsp:sp modelId="{812F9666-C535-4DA3-AB25-ECFEED8FD44B}">
      <dsp:nvSpPr>
        <dsp:cNvPr id="0" name=""/>
        <dsp:cNvSpPr/>
      </dsp:nvSpPr>
      <dsp:spPr>
        <a:xfrm>
          <a:off x="665663" y="1537922"/>
          <a:ext cx="2194405" cy="1316643"/>
        </a:xfrm>
        <a:prstGeom prst="rect">
          <a:avLst/>
        </a:prstGeom>
        <a:solidFill>
          <a:schemeClr val="accent3">
            <a:hueOff val="337107"/>
            <a:satOff val="-13274"/>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effectLst/>
              <a:latin typeface="+mn-lt"/>
              <a:ea typeface="+mn-ea"/>
              <a:cs typeface="+mn-cs"/>
            </a:rPr>
            <a:t>Speicherdauer der personenbezogenen Daten bzw. die Kriterien dafür</a:t>
          </a:r>
          <a:endParaRPr lang="de-DE" sz="1800" b="0" i="0" kern="1200" dirty="0"/>
        </a:p>
      </dsp:txBody>
      <dsp:txXfrm>
        <a:off x="665663" y="1537922"/>
        <a:ext cx="2194405" cy="1316643"/>
      </dsp:txXfrm>
    </dsp:sp>
    <dsp:sp modelId="{4751B6CC-F926-4E53-9213-DDE1CDF4FCEF}">
      <dsp:nvSpPr>
        <dsp:cNvPr id="0" name=""/>
        <dsp:cNvSpPr/>
      </dsp:nvSpPr>
      <dsp:spPr>
        <a:xfrm>
          <a:off x="3079509" y="1537922"/>
          <a:ext cx="2194405" cy="1316643"/>
        </a:xfrm>
        <a:prstGeom prst="rect">
          <a:avLst/>
        </a:prstGeom>
        <a:solidFill>
          <a:schemeClr val="accent3">
            <a:hueOff val="449476"/>
            <a:satOff val="-17699"/>
            <a:lumOff val="8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effectLst/>
              <a:latin typeface="+mn-lt"/>
              <a:ea typeface="+mn-ea"/>
              <a:cs typeface="+mn-cs"/>
            </a:rPr>
            <a:t>Recht auf Auskunft, Berichtigung, Löschung und Widerspruch der Datenerfassung</a:t>
          </a:r>
          <a:endParaRPr lang="de-DE" sz="1800" b="0" kern="1200" dirty="0"/>
        </a:p>
      </dsp:txBody>
      <dsp:txXfrm>
        <a:off x="3079509" y="1537922"/>
        <a:ext cx="2194405" cy="1316643"/>
      </dsp:txXfrm>
    </dsp:sp>
    <dsp:sp modelId="{446FBAA3-BDA8-4B49-B607-E6AEEA055BA5}">
      <dsp:nvSpPr>
        <dsp:cNvPr id="0" name=""/>
        <dsp:cNvSpPr/>
      </dsp:nvSpPr>
      <dsp:spPr>
        <a:xfrm>
          <a:off x="5493355" y="1537922"/>
          <a:ext cx="2194405" cy="1316643"/>
        </a:xfrm>
        <a:prstGeom prst="rect">
          <a:avLst/>
        </a:prstGeom>
        <a:solidFill>
          <a:schemeClr val="accent3">
            <a:hueOff val="561845"/>
            <a:satOff val="-22124"/>
            <a:lumOff val="10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effectLst/>
              <a:latin typeface="+mn-lt"/>
              <a:ea typeface="+mn-ea"/>
              <a:cs typeface="+mn-cs"/>
            </a:rPr>
            <a:t>Recht auf Widerruf der Einwilligung</a:t>
          </a:r>
          <a:endParaRPr lang="de-DE" sz="1800" b="0" i="0" kern="1200" dirty="0"/>
        </a:p>
      </dsp:txBody>
      <dsp:txXfrm>
        <a:off x="5493355" y="1537922"/>
        <a:ext cx="2194405" cy="1316643"/>
      </dsp:txXfrm>
    </dsp:sp>
    <dsp:sp modelId="{2EBA2409-288A-4782-AAFA-E6DF7C6A5160}">
      <dsp:nvSpPr>
        <dsp:cNvPr id="0" name=""/>
        <dsp:cNvSpPr/>
      </dsp:nvSpPr>
      <dsp:spPr>
        <a:xfrm>
          <a:off x="3079509" y="3074006"/>
          <a:ext cx="2194405" cy="1316643"/>
        </a:xfrm>
        <a:prstGeom prst="rect">
          <a:avLst/>
        </a:prstGeom>
        <a:solidFill>
          <a:schemeClr val="accent3">
            <a:hueOff val="674214"/>
            <a:satOff val="-26549"/>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effectLst/>
              <a:latin typeface="+mn-lt"/>
              <a:ea typeface="+mn-ea"/>
              <a:cs typeface="+mn-cs"/>
            </a:rPr>
            <a:t>Beschwerderecht bei der Aufsichtsbehörde</a:t>
          </a:r>
          <a:endParaRPr lang="de-DE" sz="1800" b="0" i="0" kern="1200" dirty="0"/>
        </a:p>
      </dsp:txBody>
      <dsp:txXfrm>
        <a:off x="3079509" y="3074006"/>
        <a:ext cx="2194405" cy="13166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AF390-98D2-4A9D-87AB-5DB82F58FE75}">
      <dsp:nvSpPr>
        <dsp:cNvPr id="0" name=""/>
        <dsp:cNvSpPr/>
      </dsp:nvSpPr>
      <dsp:spPr>
        <a:xfrm>
          <a:off x="2416869" y="2362199"/>
          <a:ext cx="588050" cy="1122045"/>
        </a:xfrm>
        <a:custGeom>
          <a:avLst/>
          <a:gdLst/>
          <a:ahLst/>
          <a:cxnLst/>
          <a:rect l="0" t="0" r="0" b="0"/>
          <a:pathLst>
            <a:path>
              <a:moveTo>
                <a:pt x="0" y="0"/>
              </a:moveTo>
              <a:lnTo>
                <a:pt x="294025" y="0"/>
              </a:lnTo>
              <a:lnTo>
                <a:pt x="294025" y="1122045"/>
              </a:lnTo>
              <a:lnTo>
                <a:pt x="588050" y="11220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679224" y="2891552"/>
        <a:ext cx="63340" cy="63340"/>
      </dsp:txXfrm>
    </dsp:sp>
    <dsp:sp modelId="{4FFBD8D1-8C6C-4512-A1EC-87F0620DC157}">
      <dsp:nvSpPr>
        <dsp:cNvPr id="0" name=""/>
        <dsp:cNvSpPr/>
      </dsp:nvSpPr>
      <dsp:spPr>
        <a:xfrm>
          <a:off x="2416869" y="2316480"/>
          <a:ext cx="588050" cy="91440"/>
        </a:xfrm>
        <a:custGeom>
          <a:avLst/>
          <a:gdLst/>
          <a:ahLst/>
          <a:cxnLst/>
          <a:rect l="0" t="0" r="0" b="0"/>
          <a:pathLst>
            <a:path>
              <a:moveTo>
                <a:pt x="0" y="45720"/>
              </a:moveTo>
              <a:lnTo>
                <a:pt x="588050"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696193" y="2347498"/>
        <a:ext cx="29402" cy="29402"/>
      </dsp:txXfrm>
    </dsp:sp>
    <dsp:sp modelId="{2009A858-7333-45CE-90CD-F8F78EF99104}">
      <dsp:nvSpPr>
        <dsp:cNvPr id="0" name=""/>
        <dsp:cNvSpPr/>
      </dsp:nvSpPr>
      <dsp:spPr>
        <a:xfrm>
          <a:off x="2416869" y="1240154"/>
          <a:ext cx="588050" cy="1122045"/>
        </a:xfrm>
        <a:custGeom>
          <a:avLst/>
          <a:gdLst/>
          <a:ahLst/>
          <a:cxnLst/>
          <a:rect l="0" t="0" r="0" b="0"/>
          <a:pathLst>
            <a:path>
              <a:moveTo>
                <a:pt x="0" y="1122045"/>
              </a:moveTo>
              <a:lnTo>
                <a:pt x="294025" y="1122045"/>
              </a:lnTo>
              <a:lnTo>
                <a:pt x="294025" y="0"/>
              </a:lnTo>
              <a:lnTo>
                <a:pt x="58805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679224" y="1769507"/>
        <a:ext cx="63340" cy="63340"/>
      </dsp:txXfrm>
    </dsp:sp>
    <dsp:sp modelId="{5503670A-CB16-41E4-81C9-049BF619E4F5}">
      <dsp:nvSpPr>
        <dsp:cNvPr id="0" name=""/>
        <dsp:cNvSpPr/>
      </dsp:nvSpPr>
      <dsp:spPr>
        <a:xfrm rot="16200000">
          <a:off x="-394148" y="1913381"/>
          <a:ext cx="4724399" cy="8976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de-DE" sz="4400" kern="1200" dirty="0">
              <a:solidFill>
                <a:schemeClr val="tx1"/>
              </a:solidFill>
            </a:rPr>
            <a:t>Lead-Scoring</a:t>
          </a:r>
        </a:p>
      </dsp:txBody>
      <dsp:txXfrm>
        <a:off x="-394148" y="1913381"/>
        <a:ext cx="4724399" cy="897636"/>
      </dsp:txXfrm>
    </dsp:sp>
    <dsp:sp modelId="{1D4439DF-2A8F-4EA3-9DE6-70EB04D77D35}">
      <dsp:nvSpPr>
        <dsp:cNvPr id="0" name=""/>
        <dsp:cNvSpPr/>
      </dsp:nvSpPr>
      <dsp:spPr>
        <a:xfrm>
          <a:off x="3004919" y="791336"/>
          <a:ext cx="2944246" cy="8976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tx1"/>
              </a:solidFill>
            </a:rPr>
            <a:t>Anschluss an Daten führende Systeme (CRM)</a:t>
          </a:r>
        </a:p>
      </dsp:txBody>
      <dsp:txXfrm>
        <a:off x="3004919" y="791336"/>
        <a:ext cx="2944246" cy="897636"/>
      </dsp:txXfrm>
    </dsp:sp>
    <dsp:sp modelId="{E65AFD15-467E-4D9B-BAA8-5251B589FD1C}">
      <dsp:nvSpPr>
        <dsp:cNvPr id="0" name=""/>
        <dsp:cNvSpPr/>
      </dsp:nvSpPr>
      <dsp:spPr>
        <a:xfrm>
          <a:off x="3004919" y="1913381"/>
          <a:ext cx="2944246" cy="8976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tx1"/>
              </a:solidFill>
            </a:rPr>
            <a:t>Trigger based Marketing</a:t>
          </a:r>
        </a:p>
      </dsp:txBody>
      <dsp:txXfrm>
        <a:off x="3004919" y="1913381"/>
        <a:ext cx="2944246" cy="897636"/>
      </dsp:txXfrm>
    </dsp:sp>
    <dsp:sp modelId="{C145E804-D649-48AA-A030-95C49E7AE5B8}">
      <dsp:nvSpPr>
        <dsp:cNvPr id="0" name=""/>
        <dsp:cNvSpPr/>
      </dsp:nvSpPr>
      <dsp:spPr>
        <a:xfrm>
          <a:off x="3004919" y="3035426"/>
          <a:ext cx="2944246" cy="8976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tx1"/>
              </a:solidFill>
            </a:rPr>
            <a:t>Segmentierung anhand der Kundenprofile</a:t>
          </a:r>
        </a:p>
      </dsp:txBody>
      <dsp:txXfrm>
        <a:off x="3004919" y="3035426"/>
        <a:ext cx="2944246" cy="8976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EE5B0-A90C-4AD7-8014-74D68AA1EE3E}">
      <dsp:nvSpPr>
        <dsp:cNvPr id="0" name=""/>
        <dsp:cNvSpPr/>
      </dsp:nvSpPr>
      <dsp:spPr>
        <a:xfrm>
          <a:off x="1604618" y="607907"/>
          <a:ext cx="3953563" cy="3953563"/>
        </a:xfrm>
        <a:prstGeom prst="blockArc">
          <a:avLst>
            <a:gd name="adj1" fmla="val 11880000"/>
            <a:gd name="adj2" fmla="val 162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F68BDD-CEA2-4FC0-AA05-EBA05787E7CC}">
      <dsp:nvSpPr>
        <dsp:cNvPr id="0" name=""/>
        <dsp:cNvSpPr/>
      </dsp:nvSpPr>
      <dsp:spPr>
        <a:xfrm>
          <a:off x="1604618" y="607907"/>
          <a:ext cx="3953563" cy="3953563"/>
        </a:xfrm>
        <a:prstGeom prst="blockArc">
          <a:avLst>
            <a:gd name="adj1" fmla="val 7560000"/>
            <a:gd name="adj2" fmla="val 1188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234381-3F10-445C-9E31-61993DE31B2B}">
      <dsp:nvSpPr>
        <dsp:cNvPr id="0" name=""/>
        <dsp:cNvSpPr/>
      </dsp:nvSpPr>
      <dsp:spPr>
        <a:xfrm>
          <a:off x="1604618" y="607907"/>
          <a:ext cx="3953563" cy="3953563"/>
        </a:xfrm>
        <a:prstGeom prst="blockArc">
          <a:avLst>
            <a:gd name="adj1" fmla="val 3240000"/>
            <a:gd name="adj2" fmla="val 756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3553DF-1021-4323-B610-4D2465A2CBD4}">
      <dsp:nvSpPr>
        <dsp:cNvPr id="0" name=""/>
        <dsp:cNvSpPr/>
      </dsp:nvSpPr>
      <dsp:spPr>
        <a:xfrm>
          <a:off x="1604618" y="607907"/>
          <a:ext cx="3953563" cy="3953563"/>
        </a:xfrm>
        <a:prstGeom prst="blockArc">
          <a:avLst>
            <a:gd name="adj1" fmla="val 20520000"/>
            <a:gd name="adj2" fmla="val 324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2EDF2E-7960-4D63-AEAB-438C5E256076}">
      <dsp:nvSpPr>
        <dsp:cNvPr id="0" name=""/>
        <dsp:cNvSpPr/>
      </dsp:nvSpPr>
      <dsp:spPr>
        <a:xfrm>
          <a:off x="1604618" y="607907"/>
          <a:ext cx="3953563" cy="3953563"/>
        </a:xfrm>
        <a:prstGeom prst="blockArc">
          <a:avLst>
            <a:gd name="adj1" fmla="val 16200000"/>
            <a:gd name="adj2" fmla="val 2052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F33011-2C51-42BB-9DFD-8DFE07AB365C}">
      <dsp:nvSpPr>
        <dsp:cNvPr id="0" name=""/>
        <dsp:cNvSpPr/>
      </dsp:nvSpPr>
      <dsp:spPr>
        <a:xfrm>
          <a:off x="2442360" y="1546223"/>
          <a:ext cx="2278078" cy="2076932"/>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bg1"/>
              </a:solidFill>
            </a:rPr>
            <a:t>Inbound Marketing</a:t>
          </a:r>
        </a:p>
      </dsp:txBody>
      <dsp:txXfrm>
        <a:off x="2775977" y="1850383"/>
        <a:ext cx="1610844" cy="1468612"/>
      </dsp:txXfrm>
    </dsp:sp>
    <dsp:sp modelId="{710DAC87-D3E1-48BA-9C84-7AA68C2850D3}">
      <dsp:nvSpPr>
        <dsp:cNvPr id="0" name=""/>
        <dsp:cNvSpPr/>
      </dsp:nvSpPr>
      <dsp:spPr>
        <a:xfrm>
          <a:off x="2560794" y="-343328"/>
          <a:ext cx="2041211" cy="1994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bg1">
                  <a:lumMod val="50000"/>
                </a:schemeClr>
              </a:solidFill>
            </a:rPr>
            <a:t>Content-Erstellung</a:t>
          </a:r>
          <a:endParaRPr lang="de-DE" sz="700" kern="1200" dirty="0">
            <a:solidFill>
              <a:schemeClr val="bg1">
                <a:lumMod val="50000"/>
              </a:schemeClr>
            </a:solidFill>
          </a:endParaRPr>
        </a:p>
      </dsp:txBody>
      <dsp:txXfrm>
        <a:off x="2859722" y="-51294"/>
        <a:ext cx="1443355" cy="1410065"/>
      </dsp:txXfrm>
    </dsp:sp>
    <dsp:sp modelId="{59334B8D-55B3-4F21-B6DE-46A7B88D1197}">
      <dsp:nvSpPr>
        <dsp:cNvPr id="0" name=""/>
        <dsp:cNvSpPr/>
      </dsp:nvSpPr>
      <dsp:spPr>
        <a:xfrm>
          <a:off x="4397237" y="990926"/>
          <a:ext cx="2041211" cy="1994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bg1">
                  <a:lumMod val="50000"/>
                </a:schemeClr>
              </a:solidFill>
            </a:rPr>
            <a:t>Distribution Content</a:t>
          </a:r>
        </a:p>
      </dsp:txBody>
      <dsp:txXfrm>
        <a:off x="4696165" y="1282960"/>
        <a:ext cx="1443355" cy="1410065"/>
      </dsp:txXfrm>
    </dsp:sp>
    <dsp:sp modelId="{9783B325-D55D-412A-843C-825409FB96A1}">
      <dsp:nvSpPr>
        <dsp:cNvPr id="0" name=""/>
        <dsp:cNvSpPr/>
      </dsp:nvSpPr>
      <dsp:spPr>
        <a:xfrm>
          <a:off x="3695778" y="3149795"/>
          <a:ext cx="2041211" cy="1994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bg1">
                  <a:lumMod val="50000"/>
                </a:schemeClr>
              </a:solidFill>
            </a:rPr>
            <a:t>Lebenszyklus Marketing</a:t>
          </a:r>
        </a:p>
      </dsp:txBody>
      <dsp:txXfrm>
        <a:off x="3994706" y="3441829"/>
        <a:ext cx="1443355" cy="1410065"/>
      </dsp:txXfrm>
    </dsp:sp>
    <dsp:sp modelId="{4BB2FAFF-0774-4D03-850B-B25F6FA7ECB9}">
      <dsp:nvSpPr>
        <dsp:cNvPr id="0" name=""/>
        <dsp:cNvSpPr/>
      </dsp:nvSpPr>
      <dsp:spPr>
        <a:xfrm>
          <a:off x="1425809" y="3149795"/>
          <a:ext cx="2041211" cy="1994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bg1">
                  <a:lumMod val="50000"/>
                </a:schemeClr>
              </a:solidFill>
            </a:rPr>
            <a:t>Personalisieren</a:t>
          </a:r>
        </a:p>
      </dsp:txBody>
      <dsp:txXfrm>
        <a:off x="1724737" y="3441829"/>
        <a:ext cx="1443355" cy="1410065"/>
      </dsp:txXfrm>
    </dsp:sp>
    <dsp:sp modelId="{D3FE95E3-78EA-485D-8FFA-0419DE524D0E}">
      <dsp:nvSpPr>
        <dsp:cNvPr id="0" name=""/>
        <dsp:cNvSpPr/>
      </dsp:nvSpPr>
      <dsp:spPr>
        <a:xfrm>
          <a:off x="724350" y="990926"/>
          <a:ext cx="2041211" cy="19941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chemeClr val="bg1">
                  <a:lumMod val="50000"/>
                </a:schemeClr>
              </a:solidFill>
            </a:rPr>
            <a:t>Multi-Channel</a:t>
          </a:r>
        </a:p>
      </dsp:txBody>
      <dsp:txXfrm>
        <a:off x="1023278" y="1282960"/>
        <a:ext cx="1443355" cy="141006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8T13:41:01.123"/>
    </inkml:context>
    <inkml:brush xml:id="br0">
      <inkml:brushProperty name="width" value="0.1" units="cm"/>
      <inkml:brushProperty name="height" value="0.1" units="cm"/>
    </inkml:brush>
  </inkml:definitions>
  <inkml:trace contextRef="#ctx0" brushRef="#br0">83 1 3712,'-26'10'1472,"14"-6"-1120,2 6-128,4-6-32,0 6-1376,1 1-512,-1 9 384,-6-12 288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8T13:41:03.705"/>
    </inkml:context>
    <inkml:brush xml:id="br0">
      <inkml:brushProperty name="width" value="0.1" units="cm"/>
      <inkml:brushProperty name="height" value="0.1" units="cm"/>
    </inkml:brush>
  </inkml:definitions>
  <inkml:trace contextRef="#ctx0" brushRef="#br0">51 35 4608,'-28'-16'1760,"22"12"-1376,2-10 320,4 14 96,0 0-320,-7 4-32,7 2-416,-6 2-96,6 2 32,0 4-416,6 7-128,1-1-736,3-2-1344,0 12 352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8T13:41:10.601"/>
    </inkml:context>
    <inkml:brush xml:id="br0">
      <inkml:brushProperty name="width" value="0.1" units="cm"/>
      <inkml:brushProperty name="height" value="0.1" units="cm"/>
    </inkml:brush>
  </inkml:definitions>
  <inkml:trace contextRef="#ctx0" brushRef="#br0">8 0 1920,'-3'16'470,"1"-11"-334,1 1 0,0 0 0,1-1 1,-1 1-1,1 0 0,0 0 0,1-1 1,-1 1-1,1 0-136,0 0 83,1-1 1,-1 0-1,1 0 1,0 0-1,0 0 0,0 0 1,1 0-1,-1-1 1,1 1-1,0-1 1,1 0-1,-1 0 0,1 0 1,3 3-84,69 56 181,-58-44-5,-16-16-126,1 0 0,-1 0 1,1 0-1,0-1 1,0 1-1,0-1 1,0 0-1,0 0 0,2 1-50,-1 1 126,-3-3-112,0-1 0,-1 1-1,1 0 1,-1-1-1,1 1 1,0 0-1,0-1 1,0 1 0,-1-1-1,1 1 1,0-1-1,0 1 1,0-1 0,0 0-1,0 0 1,0 1-1,-1-1 1,1 0-1,1 0-13,0 1 43,-2-1-16,0 0-118,0 0-64,0 0-228,0 0-119,0 0 92,0 0 127,0 0 32,0 0 65,0 0 207,0 0 118,0 0-203,0 0-278,0 0-634,0 0-373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8T13:41:13.333"/>
    </inkml:context>
    <inkml:brush xml:id="br0">
      <inkml:brushProperty name="width" value="0.1" units="cm"/>
      <inkml:brushProperty name="height" value="0.1" units="cm"/>
    </inkml:brush>
  </inkml:definitions>
  <inkml:trace contextRef="#ctx0" brushRef="#br0">45 11 5632,'-12'-10'2176,"12"10"-1664,0 6-256,0-6-192,0 0-320,0 0 0,0 4 128,0 6 128,0 0 32,0-2 64,-4 9 64,-3-3-288,1 0-128,0 6-1152,2-1-1280,-2 1 544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8T13:41:13.704"/>
    </inkml:context>
    <inkml:brush xml:id="br0">
      <inkml:brushProperty name="width" value="0.1" units="cm"/>
      <inkml:brushProperty name="height" value="0.1" units="cm"/>
    </inkml:brush>
  </inkml:definitions>
  <inkml:trace contextRef="#ctx0" brushRef="#br0">27 15 5888,'-16'-14'2272,"16"18"-1760,0-4-288,0 0-192,0 0-736,0 0-256,-6 6-1248,2-6-608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8T13:42:45.361"/>
    </inkml:context>
    <inkml:brush xml:id="br0">
      <inkml:brushProperty name="width" value="0.1" units="cm"/>
      <inkml:brushProperty name="height" value="0.1" units="cm"/>
    </inkml:brush>
  </inkml:definitions>
  <inkml:trace contextRef="#ctx0" brushRef="#br0">1 69 384,'48'-24'256,"-15"14"-192,28-15-256,-29 15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8T13:42:45.361"/>
    </inkml:context>
    <inkml:brush xml:id="br0">
      <inkml:brushProperty name="width" value="0.1" units="cm"/>
      <inkml:brushProperty name="height" value="0.1" units="cm"/>
    </inkml:brush>
  </inkml:definitions>
  <inkml:trace contextRef="#ctx0" brushRef="#br0">1 69 384,'48'-24'256,"-15"14"-192,28-15-256,-29 15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18T13:43:44.848"/>
    </inkml:context>
    <inkml:brush xml:id="br0">
      <inkml:brushProperty name="width" value="0.1" units="cm"/>
      <inkml:brushProperty name="height" value="0.1" units="cm"/>
    </inkml:brush>
  </inkml:definitions>
  <inkml:trace contextRef="#ctx0" brushRef="#br0">7 46 5120,'-6'-35'1920,"6"29"-1504,6 2-96,-6 4-160,0 0-512,0 0-160,0 0-1600,4 4-608</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4-18T16:02:44.580"/>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act:action type="add" startTime="2160">
    <iact:property name="dataType"/>
    <iact:actionData xml:id="d0">
      <inkml:trace xmlns:inkml="http://www.w3.org/2003/InkML" xml:id="stk0" contextRef="#ctx0" brushRef="#br0">3343 12478 52 0,'8'-3'19'2,"0"6"-15"-2,12-6-1 4,-13 3-1 3,5-4 0 1,4 1 1 0,0-1 1-2,-1 4 0 4,5-3 2-3,-1-1 1 0,1 1 1 0,4-1 0 1,-1 1 2-1,5-4 4 0,3 4-4 2,4-1 0-3,4 1-4 4,4 3-1-5,1 0-1 6,3 3 2-5,7 1 1 9,1-1 1-14,4-3 0 5,0 0 0 3,4 0 0-2,7 3 0 1,-3 1-4 5,3 3 4-11,1 0 2-1,-1 0-3 3,1 3-2 10,0-3-2-12,-1 0-3 10,5 4 1-8,3-1-1 8,0-3-3-10,5 0 2 11,-5 0 1-10,0-3 0 6,9-1 0 6,-5 1 2-14,4-1-1 9,4 1-1-9,0-1 1 6,1-3-1 1,-5 0 2-1,4-3 1 2,0-1 3-3,4 1 1 4,4 3-3-5,-4-4-3 6,8 1 2-3,-4-4 0 0,4 3-4-2,0 4 1 2,4 0 0 1,-4 0 2-5,-4 0-1 4,4 4-1 0,3 3 3 1,5 3 0-3,4-3-1 4,-5 0 1-6,5 0-2 11,4 0-1-14,3 0-2 12,1-4 1-12,-1 1 1 11,1-4 0-8,3 0 2 14,8 0 1-17,-7-4-1 0,-1 1-2 13,1-1-2-12,26 1 1 4,-6-1 3 4,-13-3 1-1,-4-3 5-2,-11 0 5-2,-9 3-7 6,-7 0-3 7,-8 0 2-17,-11 3 1-1,-9-3-2 13,-11 0-1-11,-8 4-1 16,-8-1-2-17,-8 1 1 16,-8-1-1-15,-7 1 2-2,-8-1 1 11,-5 4-1-3,-3 0 1 0,-8 0 7-6,-8 0 3 5,-7 4-15 2,-9 3-8 0,-7 0 0 4,-8 0 3-11,-12-4 2 12,-8-3 0-13,-8 0 1 15,-3 0 3-9,-9 0-2-6,1 4-1 16,-12 3 0-16,-4-4 3 0,-4 1 2 7,-12 3 4 2,4 0 0 11,-4 0 2-18,-3-4-4-3,-9-3-2 18,-3 0 0-16,3 0-1-2,-3 0 0 8,-8-3 2 0,-5-4-3 1,5 0-2-3,4 0 6 2,-4-4 5 5,-1 1 2-10,1 3 2 5,4 3-2-5,-1-3 1 10,1-3-2-11,4 3 2 15,7 0-6-15,4 3-1 14,1 1 0-14,3-4 0 7,4 0 0-8,0 3 0 18,8 4-5-17,4 0 1-1,4-3-9 5,4 0-4 1,0-4-7 5,3 0 0-3,5-4-9-5,4 4-2 4,3-7-16 6,4 4-8-13,1 6-25 11</inkml:trace>
    </iact:actionData>
  </iact:action>
  <iact:action type="add" startTime="4261">
    <iact:property name="dataType"/>
    <iact:actionData xml:id="d1">
      <inkml:trace xmlns:inkml="http://www.w3.org/2003/InkML" xml:id="stk1" contextRef="#ctx0" brushRef="#br0">3641 10325 20 0,'-15'-24'11'2,"11"17"-9"-2,-8-4 9 4,8 8 4 3,-4-4 8 2,0 0 6-2,0 3-10 0,1 1-1 1,-5-1-6 0,0 1-2 1,0-1-6-3,-3 4-1 1,3 0 1 1,0 0 0 0,0 0-5-1,5 0 1 0,-1 0 0 1,0 0 2 0,8 0-6 0,0 0-1-2,0 0 2 4,8 4 3-5,3 3 1 3,5 0 2 0,4 3-2-1,3 1-1 0,9-1 1 1,3 4 1 0,8-4 1 0,8 1 1 18,4 3-2-25,7-7-2-1,1 3-2 25,0 4 1-23,4 0 1-2,3 0 2 0,5-3-1 18,3-1 2-16,0 0-2-1,5 1 2 8,-5-1 0 6,0 1 3-14,1-4-3 13,-1 0-2-13,1 3 0 15,-1-3-1-15,0 0 0 14,1 0 2-13,-9 0 1-2,1 0 1 1,3-3 2 10,-3-1-3 7,-1 0-2-17,1 1 0 0,-1-1-1 13,5-3 0-13,-4 0 0 5,-1 0 0 2,-3 0 0 1,3 0 0 1,1 0 2-8,3 0-3 9,5-3 0-6,3-1 1 5,0 1 0-5,-3 0 0 3,3-1 2 2,0 1 3 3,1 3 2-12,3-4 1 4,4 1 2 5,-4-1-3-3,4 4-2 3,0 0 2-4,4 0 0 4,4 0-3-8,8 0-1 6,-8 0 1 0,0 0 0-1,0 0-5 1,8-3 1-1,0-1 2 2,4 1 1-2,-5-1-4 5,1 1-1-9,0-1 3 11,8 1 3-13,-5-1-1 6,1 4 0 8,0 0-1-14,4-3 1 9,-5-1-2 5,5 1-1-14,-4-1 1 6,-4 4-1-4,3 0 0 5,-7 0 0-1,0 0 0 4,-4-3 2-7,0 3-1 5,-8 0 2-4,-7 3-2 8,-5 1-1-8,12-4 1 3,-8 0-1-3,-11 3 0 3,-8-3 0 1,-8 4 2 4,-5-1 1-12,-6-3 1 5,-13 7 2 4,0 0-1-2,-7-3 0 1,-5 3 1 0,-3-7 3-5,-4 7 2 15,-4-4 1-17,-8-3 2-2,0 0 2 15,0 0-1-7,-4 4-7 0,0 3-3-1,-4-4-16 2,-4 0-6-5,1 1-33 6,-5-4-15 14,-8 7-37-23</inkml:trace>
    </iact:actionData>
  </iact:action>
  <iact:action type="add" startTime="6438">
    <iact:property name="dataType"/>
    <iact:actionData xml:id="d2">
      <inkml:trace xmlns:inkml="http://www.w3.org/2003/InkML" xml:id="stk2" contextRef="#ctx0" brushRef="#br0">3763 16416 80 0,'0'0'30'2,"4"-4"-24"-2,-4-6-1 4,4 6-2 6,-1 1-8-4,1-4 1 1,0 0 0 2,0 0 2-4,0 0 1 3,0 0 3 0,0 0 1 0,0 0 3-1,-4 0-1 2,0 4 2-4,0-1-2 7,-4-3 2-8,4 0-2 5,-4 0 2-3,0 4 0 2,-4-1 1-1,0-3-7 1,1 4-2 0,-5-1 0-1,-4 1 2 0,1-1 2 1,-1 4 1-1,-4 0 0 1,1 0 0-1,-1 0-2 2,4 0 1 24,1 0-2-32,-1 0-1 0,0 0 5-1,1 0 1 1,-1 0 4 38,4 4 4-38,0-4-8-1,5 0-1 1,-1 0-3-1,0 0 3 0,4 0 1 7,0 0-5-2,4 0-2 7,8 3-3 1,4 1 3-7,-1-1 0 5,5 1 1-8,4-1 0 8,3 4 6 10,1 0 4-20,3 0-1 20,5 0 2-20,3 0-6-1,0 0-1 0,8 4 2 57,0-1 1-56,8 0 1-1,0 4 0 0,0 0-4 0,0 4-3 1,4-4 2-1,4-4 0 0,7 1-4 61,1-1 1-60,0 1 0-1,3-1 2 0,1 0 1 0,-1-3 1 1,1 0-5-1,-1 0 1 0,5 0 0 61,-1 0 0-59,5 0 0-2,-1 4 0 0,-3-1 2 0,-5-3 1 0,5 0 1 0,-1 4 0 0,1-1-2 0,-1 0-2 18,0 1 1-17,1-1-1 12,-4 1 0-11,-5-4 2 22,1 3 1-21,-1-3 1-2,1 0-2-1,0 0-2 15,-1 0 3-14,1 0 2 10,3-3-4-9,1-4-1 8,-4 3 0 0,-1-3 0-8,1 0 0 9,0-3 2-8,-1-1-1 5,1 4 2-1,3-3-2 1,1-1 2 0,-5 1-2 9,1-1-1-16,0-3 3 6,-1 0 0 3,1 0 5-8,4 0 3 8,3 0-11-2,0 0-4 8,1-3 4-15,-4-1 4 16,-1 1-7-16,5-4 1 0,-1 4-2 9,4-1 2 3,5 4 1-11,-1 0 3 7,0 0-1-7,-3 0 2 9,-1 0 0 3,0 4 1-12,5-1-2 8,-5 1-2-8,1 3-2 4,-1 0-1 4,-4 0 2-5,1 0 0 3,-1 3-2 0,16 1 0-2,-3 3 10 2,-5 3 8 1,0 1-6-1,1-1 0 3,-9 1-3 4,4-1-1-11,-3-3-3-4,-5 0 1 11,5 0-2 1,-1 0 2-11,-3 0-4 14,0 0 0-14,-1-4 3 12,-3 1 1-12,-5-4 1 4,5 0 2 3,0 0-5 1,-1-4-1-1,5 1 2-3,3 3 1 2,-3-4-1 2,-1 1-2-1,-3-4-2 0,4-4 1-2,-1 4-1 2,1 1 0 8,-1-1 4-15,1 3 1 11,-1 1-1-10,5-4-2 13,-5 0 3-14,1 0 2 12,-1 0-2-11,1 3 0 12,7 1 1-13,-3-1 0 7,3 1-2 5,-3-1-2-11,-5-3 3 3,1 0 0 3,-1 0-1 7,-3 0-2-13,0 0 5 4,3 4 1 8,1-4 2-13,-1 3 0 7,1-2-2 0,-9-1-1 4,1 0-3-10,4 0-2 4,-1 0 3 11,-3-4 0-16,0 1-4 6,0-1-1 8,-5 4 1-13,5-3 2 15,-4 3-2-14,-8 0 0-3,-4 3 3 13,0 1 3-11,0-1-2 13,0 1-2-14,0 0 4 14,0 3 1-14,-4-4 0 6,0 4 1 2,-4 0-4-6,1 0 0 3,-1 0 1 5,4 7 0-6,-8 0 0 2,-3 0 2 3,-5 0-3-3,0 0-2 8,-7-7 0-13,0 10 1 15,-5-3-1-15,1 0 2 2,-4 0-2 12,-1 0-1-13,1-3-2-3,-4-1-1 16,0 1-38-15,-8-4-15 10,8 3-62-2,7-3-67 0,1-17 58 9</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F94182-708C-4FE2-8F7D-0B70A9903C33}" type="datetimeFigureOut">
              <a:rPr lang="de-DE" smtClean="0"/>
              <a:t>18.04.2019</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FFD22A-D3E5-4535-B0DE-66BE2CC526CE}" type="slidenum">
              <a:rPr lang="de-DE" smtClean="0"/>
              <a:t>‹Nr.›</a:t>
            </a:fld>
            <a:endParaRPr lang="de-DE" dirty="0"/>
          </a:p>
        </p:txBody>
      </p:sp>
    </p:spTree>
    <p:extLst>
      <p:ext uri="{BB962C8B-B14F-4D97-AF65-F5344CB8AC3E}">
        <p14:creationId xmlns:p14="http://schemas.microsoft.com/office/powerpoint/2010/main" val="344331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www.hubspot.com/products/crm/"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www.hubspot.com/products/marketing-automation/" TargetMode="External"/><Relationship Id="rId5" Type="http://schemas.openxmlformats.org/officeDocument/2006/relationships/hyperlink" Target="http://www.hubspot.com/products/email-marketing/" TargetMode="External"/><Relationship Id="rId4" Type="http://schemas.openxmlformats.org/officeDocument/2006/relationships/hyperlink" Target="http://www.hubspot.com/products/analytics/" TargetMode="Externa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www.hubspot.com/products/tally/" TargetMode="External"/><Relationship Id="rId2" Type="http://schemas.openxmlformats.org/officeDocument/2006/relationships/slide" Target="../slides/slide125.xml"/><Relationship Id="rId1" Type="http://schemas.openxmlformats.org/officeDocument/2006/relationships/notesMaster" Target="../notesMasters/notesMaster1.xml"/><Relationship Id="rId5" Type="http://schemas.openxmlformats.org/officeDocument/2006/relationships/hyperlink" Target="http://www.hubspot.com/products/social-inbox/" TargetMode="External"/><Relationship Id="rId4" Type="http://schemas.openxmlformats.org/officeDocument/2006/relationships/hyperlink" Target="http://www.hubspot.com/products/how-personalization-work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8" Type="http://schemas.openxmlformats.org/officeDocument/2006/relationships/hyperlink" Target="https://de.wikipedia.org/wiki/Zielgruppe" TargetMode="External"/><Relationship Id="rId3" Type="http://schemas.openxmlformats.org/officeDocument/2006/relationships/hyperlink" Target="https://de.wikipedia.org/wiki/Direktmarketing" TargetMode="External"/><Relationship Id="rId7" Type="http://schemas.openxmlformats.org/officeDocument/2006/relationships/hyperlink" Target="https://de.wikipedia.org/wiki/Leadgenerierung#cite_note-2" TargetMode="External"/><Relationship Id="rId2" Type="http://schemas.openxmlformats.org/officeDocument/2006/relationships/slide" Target="../slides/slide130.xml"/><Relationship Id="rId1" Type="http://schemas.openxmlformats.org/officeDocument/2006/relationships/notesMaster" Target="../notesMasters/notesMaster1.xml"/><Relationship Id="rId6" Type="http://schemas.openxmlformats.org/officeDocument/2006/relationships/hyperlink" Target="https://de.wikipedia.org/wiki/Quelle_GmbH" TargetMode="External"/><Relationship Id="rId5" Type="http://schemas.openxmlformats.org/officeDocument/2006/relationships/hyperlink" Target="https://de.wikipedia.org/wiki/Eduscho" TargetMode="External"/><Relationship Id="rId4" Type="http://schemas.openxmlformats.org/officeDocument/2006/relationships/hyperlink" Target="https://de.wikipedia.org/wiki/Erster_Weltkrieg" TargetMode="External"/><Relationship Id="rId9" Type="http://schemas.openxmlformats.org/officeDocument/2006/relationships/hyperlink" Target="https://de.wikipedia.org/wiki/Leadgenerierung#cite_note-AW-3" TargetMode="Externa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de.wikipedia.org/wiki/Leadgenerierung#cite_note-RankSider.de_.E2.80.93_Erfolgreich_Leads_generieren-8" TargetMode="External"/><Relationship Id="rId7" Type="http://schemas.openxmlformats.org/officeDocument/2006/relationships/hyperlink" Target="https://de.wikipedia.org/wiki/Callcenter" TargetMode="External"/><Relationship Id="rId2" Type="http://schemas.openxmlformats.org/officeDocument/2006/relationships/slide" Target="../slides/slide132.xml"/><Relationship Id="rId1" Type="http://schemas.openxmlformats.org/officeDocument/2006/relationships/notesMaster" Target="../notesMasters/notesMaster1.xml"/><Relationship Id="rId6" Type="http://schemas.openxmlformats.org/officeDocument/2006/relationships/hyperlink" Target="https://de.wikipedia.org/wiki/Opt-In" TargetMode="External"/><Relationship Id="rId5" Type="http://schemas.openxmlformats.org/officeDocument/2006/relationships/hyperlink" Target="https://de.wikipedia.org/wiki/Reaktanz_(Psychologie)" TargetMode="External"/><Relationship Id="rId4" Type="http://schemas.openxmlformats.org/officeDocument/2006/relationships/hyperlink" Target="https://de.wikipedia.org/wiki/Leadgenerierung#cite_note-AW-3"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blog.inxmail.de/tag/inxmail-professional/" TargetMode="External"/><Relationship Id="rId3" Type="http://schemas.openxmlformats.org/officeDocument/2006/relationships/hyperlink" Target="http://blog.inxmail.de/inhalt-und-gestaltung/hoehere-klickraten-im-newsletter-durch-animierte-gifs/" TargetMode="External"/><Relationship Id="rId7" Type="http://schemas.openxmlformats.org/officeDocument/2006/relationships/hyperlink" Target="http://blog.inxmail.de/tag/conversion-rate/" TargetMode="External"/><Relationship Id="rId12" Type="http://schemas.openxmlformats.org/officeDocument/2006/relationships/hyperlink" Target="http://blog.inxmail.de/tag/zustellbarkeit/"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blog.inxmail.de/tag/abmelderate/" TargetMode="External"/><Relationship Id="rId11" Type="http://schemas.openxmlformats.org/officeDocument/2006/relationships/hyperlink" Target="http://blog.inxmail.de/tag/web-analytics/" TargetMode="External"/><Relationship Id="rId5" Type="http://schemas.openxmlformats.org/officeDocument/2006/relationships/hyperlink" Target="http://blog.inxmail.de/studien-und-trends/mobil-optimierte-newsletter-im-e-mail-marketing/" TargetMode="External"/><Relationship Id="rId10" Type="http://schemas.openxmlformats.org/officeDocument/2006/relationships/hyperlink" Target="http://blog.inxmail.de/tag/oeffnungsrate/" TargetMode="External"/><Relationship Id="rId4" Type="http://schemas.openxmlformats.org/officeDocument/2006/relationships/hyperlink" Target="http://blog.inxmail.de/empfaenger-und-adressen/newsletter-abmeldung-optimieren/" TargetMode="External"/><Relationship Id="rId9" Type="http://schemas.openxmlformats.org/officeDocument/2006/relationships/hyperlink" Target="http://blog.inxmail.de/tag/klickrate/"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g.hubspot.com/sales/a-primer-on-persuasion-tricks-for-convincing-prospects-to-buy?__hstc=185665590.3652de6a78bad5fd865dcc3ecabbe85e.1462350207421.1462350207421.1462350207421.1&amp;__hssc=185665590.1.1462350207421&amp;__hsfp=2282573525"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spring.org.uk/2013/02/the-one-really-easy-persuasion-technique-everyone-should-know.php" TargetMode="External"/><Relationship Id="rId4" Type="http://schemas.openxmlformats.org/officeDocument/2006/relationships/hyperlink" Target="http://lifehacker.com/5824481/how-to-convince-people-to-let-you-cut-in-lin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marsys.com/de/resources/1_1_1.php"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office.microsoft.com/de-de/help/HA010450051031.aspx"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s://de.wikipedia.org/wiki/Spam" TargetMode="External"/><Relationship Id="rId3" Type="http://schemas.openxmlformats.org/officeDocument/2006/relationships/hyperlink" Target="https://de.wikipedia.org/wiki/Inbound-Marketing#cite_note-1" TargetMode="External"/><Relationship Id="rId7" Type="http://schemas.openxmlformats.org/officeDocument/2006/relationships/hyperlink" Target="https://de.wikipedia.org/wiki/Flugblatt" TargetMode="External"/><Relationship Id="rId2" Type="http://schemas.openxmlformats.org/officeDocument/2006/relationships/slide" Target="../slides/slide99.xml"/><Relationship Id="rId1" Type="http://schemas.openxmlformats.org/officeDocument/2006/relationships/notesMaster" Target="../notesMasters/notesMaster1.xml"/><Relationship Id="rId6" Type="http://schemas.openxmlformats.org/officeDocument/2006/relationships/hyperlink" Target="https://de.wikipedia.org/wiki/Fernsehwerbung" TargetMode="External"/><Relationship Id="rId5" Type="http://schemas.openxmlformats.org/officeDocument/2006/relationships/hyperlink" Target="https://de.wikipedia.org/wiki/Radiowerbung" TargetMode="External"/><Relationship Id="rId10" Type="http://schemas.openxmlformats.org/officeDocument/2006/relationships/hyperlink" Target="https://de.wikipedia.org/wiki/Werbung#Klassische_Werbung_in_der_Kommunikationspolitik_des_Marketing" TargetMode="External"/><Relationship Id="rId4" Type="http://schemas.openxmlformats.org/officeDocument/2006/relationships/hyperlink" Target="https://de.wikipedia.org/wiki/Postwurfsendung" TargetMode="External"/><Relationship Id="rId9" Type="http://schemas.openxmlformats.org/officeDocument/2006/relationships/hyperlink" Target="https://de.wikipedia.org/wiki/Telefonverkauf"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8" Type="http://schemas.openxmlformats.org/officeDocument/2006/relationships/hyperlink" Target="https://de.wikipedia.org/wiki/Spam" TargetMode="External"/><Relationship Id="rId3" Type="http://schemas.openxmlformats.org/officeDocument/2006/relationships/hyperlink" Target="https://de.wikipedia.org/wiki/Inbound-Marketing#cite_note-1" TargetMode="External"/><Relationship Id="rId7" Type="http://schemas.openxmlformats.org/officeDocument/2006/relationships/hyperlink" Target="https://de.wikipedia.org/wiki/Flugblatt" TargetMode="External"/><Relationship Id="rId2" Type="http://schemas.openxmlformats.org/officeDocument/2006/relationships/slide" Target="../slides/slide107.xml"/><Relationship Id="rId1" Type="http://schemas.openxmlformats.org/officeDocument/2006/relationships/notesMaster" Target="../notesMasters/notesMaster1.xml"/><Relationship Id="rId6" Type="http://schemas.openxmlformats.org/officeDocument/2006/relationships/hyperlink" Target="https://de.wikipedia.org/wiki/Fernsehwerbung" TargetMode="External"/><Relationship Id="rId5" Type="http://schemas.openxmlformats.org/officeDocument/2006/relationships/hyperlink" Target="https://de.wikipedia.org/wiki/Radiowerbung" TargetMode="External"/><Relationship Id="rId10" Type="http://schemas.openxmlformats.org/officeDocument/2006/relationships/hyperlink" Target="https://de.wikipedia.org/wiki/Werbung#Klassische_Werbung_in_der_Kommunikationspolitik_des_Marketing" TargetMode="External"/><Relationship Id="rId4" Type="http://schemas.openxmlformats.org/officeDocument/2006/relationships/hyperlink" Target="https://de.wikipedia.org/wiki/Postwurfsendung" TargetMode="External"/><Relationship Id="rId9" Type="http://schemas.openxmlformats.org/officeDocument/2006/relationships/hyperlink" Target="https://de.wikipedia.org/wiki/Telefonverkauf" TargetMode="External"/></Relationships>
</file>

<file path=ppt/notesSlides/_rels/notesSlide92.xml.rels><?xml version="1.0" encoding="UTF-8" standalone="yes"?>
<Relationships xmlns="http://schemas.openxmlformats.org/package/2006/relationships"><Relationship Id="rId8" Type="http://schemas.openxmlformats.org/officeDocument/2006/relationships/hyperlink" Target="https://de.wikipedia.org/wiki/Spam" TargetMode="External"/><Relationship Id="rId3" Type="http://schemas.openxmlformats.org/officeDocument/2006/relationships/hyperlink" Target="https://de.wikipedia.org/wiki/Inbound-Marketing#cite_note-1" TargetMode="External"/><Relationship Id="rId7" Type="http://schemas.openxmlformats.org/officeDocument/2006/relationships/hyperlink" Target="https://de.wikipedia.org/wiki/Flugblatt" TargetMode="External"/><Relationship Id="rId2" Type="http://schemas.openxmlformats.org/officeDocument/2006/relationships/slide" Target="../slides/slide108.xml"/><Relationship Id="rId1" Type="http://schemas.openxmlformats.org/officeDocument/2006/relationships/notesMaster" Target="../notesMasters/notesMaster1.xml"/><Relationship Id="rId6" Type="http://schemas.openxmlformats.org/officeDocument/2006/relationships/hyperlink" Target="https://de.wikipedia.org/wiki/Fernsehwerbung" TargetMode="External"/><Relationship Id="rId5" Type="http://schemas.openxmlformats.org/officeDocument/2006/relationships/hyperlink" Target="https://de.wikipedia.org/wiki/Radiowerbung" TargetMode="External"/><Relationship Id="rId10" Type="http://schemas.openxmlformats.org/officeDocument/2006/relationships/hyperlink" Target="https://de.wikipedia.org/wiki/Werbung#Klassische_Werbung_in_der_Kommunikationspolitik_des_Marketing" TargetMode="External"/><Relationship Id="rId4" Type="http://schemas.openxmlformats.org/officeDocument/2006/relationships/hyperlink" Target="https://de.wikipedia.org/wiki/Postwurfsendung" TargetMode="External"/><Relationship Id="rId9" Type="http://schemas.openxmlformats.org/officeDocument/2006/relationships/hyperlink" Target="https://de.wikipedia.org/wiki/Telefonverkauf"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blog.hubspot.com/blog/tabid/6307/bid/24760/3-Steps-to-Creating-Effective-Buyer-Personas-Marketing-Cast" TargetMode="External"/><Relationship Id="rId7" Type="http://schemas.openxmlformats.org/officeDocument/2006/relationships/hyperlink" Target="http://www.hubspot.com/products/social-inbox/" TargetMode="External"/><Relationship Id="rId2" Type="http://schemas.openxmlformats.org/officeDocument/2006/relationships/slide" Target="../slides/slide111.xml"/><Relationship Id="rId1" Type="http://schemas.openxmlformats.org/officeDocument/2006/relationships/notesMaster" Target="../notesMasters/notesMaster1.xml"/><Relationship Id="rId6" Type="http://schemas.openxmlformats.org/officeDocument/2006/relationships/hyperlink" Target="http://www.hubspot.com/products/content-optimization-system/" TargetMode="External"/><Relationship Id="rId5" Type="http://schemas.openxmlformats.org/officeDocument/2006/relationships/hyperlink" Target="http://www.hubspot.com/products/seo/" TargetMode="External"/><Relationship Id="rId4" Type="http://schemas.openxmlformats.org/officeDocument/2006/relationships/hyperlink" Target="http://www.hubspot.com/products/blog/"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hubspot.com/products/forms/" TargetMode="External"/><Relationship Id="rId2" Type="http://schemas.openxmlformats.org/officeDocument/2006/relationships/slide" Target="../slides/slide115.xml"/><Relationship Id="rId1" Type="http://schemas.openxmlformats.org/officeDocument/2006/relationships/notesMaster" Target="../notesMasters/notesMaster1.xml"/><Relationship Id="rId6" Type="http://schemas.openxmlformats.org/officeDocument/2006/relationships/hyperlink" Target="http://www.hubspot.com/products/lead-management/" TargetMode="External"/><Relationship Id="rId5" Type="http://schemas.openxmlformats.org/officeDocument/2006/relationships/hyperlink" Target="http://www.hubspot.com/products/landing-pages/" TargetMode="External"/><Relationship Id="rId4" Type="http://schemas.openxmlformats.org/officeDocument/2006/relationships/hyperlink" Target="http://www.hubspot.com/products/calls-to-ac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Folienbildplatzhalter 1">
            <a:extLst>
              <a:ext uri="{FF2B5EF4-FFF2-40B4-BE49-F238E27FC236}">
                <a16:creationId xmlns:a16="http://schemas.microsoft.com/office/drawing/2014/main" id="{E0F51A83-B5CC-4FFC-B468-E0E903865D18}"/>
              </a:ext>
            </a:extLst>
          </p:cNvPr>
          <p:cNvSpPr>
            <a:spLocks noGrp="1" noRot="1" noChangeAspect="1" noTextEdit="1"/>
          </p:cNvSpPr>
          <p:nvPr>
            <p:ph type="sldImg"/>
          </p:nvPr>
        </p:nvSpPr>
        <p:spPr>
          <a:xfrm>
            <a:off x="584200" y="381000"/>
            <a:ext cx="2946400" cy="2209800"/>
          </a:xfrm>
          <a:ln/>
        </p:spPr>
      </p:sp>
      <p:sp>
        <p:nvSpPr>
          <p:cNvPr id="250883" name="Notizenplatzhalter 2">
            <a:extLst>
              <a:ext uri="{FF2B5EF4-FFF2-40B4-BE49-F238E27FC236}">
                <a16:creationId xmlns:a16="http://schemas.microsoft.com/office/drawing/2014/main" id="{9128355F-BED7-44A7-ABC5-74595B0EB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250884" name="Foliennummernplatzhalter 3">
            <a:extLst>
              <a:ext uri="{FF2B5EF4-FFF2-40B4-BE49-F238E27FC236}">
                <a16:creationId xmlns:a16="http://schemas.microsoft.com/office/drawing/2014/main" id="{F85256A2-F057-4533-B0BC-250639434D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7F30B98C-4CB9-47F3-BF3B-C5BF627E58FB}" type="slidenum">
              <a:rPr lang="de-DE" altLang="de-DE" sz="800" smtClean="0">
                <a:latin typeface="Verdana" panose="020B0604030504040204" pitchFamily="34" charset="0"/>
              </a:rPr>
              <a:pPr/>
              <a:t>1</a:t>
            </a:fld>
            <a:endParaRPr lang="de-DE" altLang="de-DE" sz="800">
              <a:latin typeface="Verdana" panose="020B0604030504040204" pitchFamily="34" charset="0"/>
            </a:endParaRPr>
          </a:p>
        </p:txBody>
      </p:sp>
    </p:spTree>
    <p:extLst>
      <p:ext uri="{BB962C8B-B14F-4D97-AF65-F5344CB8AC3E}">
        <p14:creationId xmlns:p14="http://schemas.microsoft.com/office/powerpoint/2010/main" val="152992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a:extLst>
              <a:ext uri="{FF2B5EF4-FFF2-40B4-BE49-F238E27FC236}">
                <a16:creationId xmlns:a16="http://schemas.microsoft.com/office/drawing/2014/main" id="{2E9F3FEE-94C8-4601-9460-38CDA9A523AC}"/>
              </a:ext>
            </a:extLst>
          </p:cNvPr>
          <p:cNvSpPr>
            <a:spLocks noGrp="1" noRot="1" noChangeAspect="1" noTextEdit="1"/>
          </p:cNvSpPr>
          <p:nvPr>
            <p:ph type="sldImg"/>
          </p:nvPr>
        </p:nvSpPr>
        <p:spPr>
          <a:xfrm>
            <a:off x="917575" y="744538"/>
            <a:ext cx="4962525" cy="3722687"/>
          </a:xfrm>
          <a:ln/>
        </p:spPr>
      </p:sp>
      <p:sp>
        <p:nvSpPr>
          <p:cNvPr id="259075" name="Notizenplatzhalter 2">
            <a:extLst>
              <a:ext uri="{FF2B5EF4-FFF2-40B4-BE49-F238E27FC236}">
                <a16:creationId xmlns:a16="http://schemas.microsoft.com/office/drawing/2014/main" id="{79E359FD-7809-4CEF-BCAE-33D0DE91F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dirty="0"/>
          </a:p>
        </p:txBody>
      </p:sp>
      <p:sp>
        <p:nvSpPr>
          <p:cNvPr id="259076" name="Foliennummernplatzhalter 3">
            <a:extLst>
              <a:ext uri="{FF2B5EF4-FFF2-40B4-BE49-F238E27FC236}">
                <a16:creationId xmlns:a16="http://schemas.microsoft.com/office/drawing/2014/main" id="{5011AF59-C5F2-4474-9BAF-F85D35361E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2D660BE-804E-4E22-844B-C79365232BAA}" type="slidenum">
              <a:rPr lang="de-DE" altLang="de-DE" sz="1200" smtClean="0"/>
              <a:pPr/>
              <a:t>16</a:t>
            </a:fld>
            <a:endParaRPr lang="de-DE" altLang="de-DE" sz="1200"/>
          </a:p>
        </p:txBody>
      </p:sp>
    </p:spTree>
    <p:extLst>
      <p:ext uri="{BB962C8B-B14F-4D97-AF65-F5344CB8AC3E}">
        <p14:creationId xmlns:p14="http://schemas.microsoft.com/office/powerpoint/2010/main" val="28253828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Formulare sind das </a:t>
            </a:r>
            <a:r>
              <a:rPr lang="de-DE" sz="1200" b="1" kern="1200" dirty="0">
                <a:solidFill>
                  <a:schemeClr val="tx1"/>
                </a:solidFill>
                <a:effectLst/>
                <a:latin typeface="+mn-lt"/>
                <a:ea typeface="+mn-ea"/>
                <a:cs typeface="+mn-cs"/>
              </a:rPr>
              <a:t>wichtigste Element jeder </a:t>
            </a:r>
            <a:r>
              <a:rPr lang="de-DE" sz="1200" b="1" kern="1200" dirty="0" err="1">
                <a:solidFill>
                  <a:schemeClr val="tx1"/>
                </a:solidFill>
                <a:effectLst/>
                <a:latin typeface="+mn-lt"/>
                <a:ea typeface="+mn-ea"/>
                <a:cs typeface="+mn-cs"/>
              </a:rPr>
              <a:t>Landing</a:t>
            </a:r>
            <a:r>
              <a:rPr lang="de-DE" sz="1200" b="1" kern="1200" dirty="0">
                <a:solidFill>
                  <a:schemeClr val="tx1"/>
                </a:solidFill>
                <a:effectLst/>
                <a:latin typeface="+mn-lt"/>
                <a:ea typeface="+mn-ea"/>
                <a:cs typeface="+mn-cs"/>
              </a:rPr>
              <a:t>-Page</a:t>
            </a:r>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 nur die Informationen zu sammeln, die Sie wirklich benötigen.</a:t>
            </a:r>
          </a:p>
          <a:p>
            <a:r>
              <a:rPr lang="de-DE" sz="1200" kern="1200" dirty="0">
                <a:solidFill>
                  <a:schemeClr val="tx1"/>
                </a:solidFill>
                <a:effectLst/>
                <a:latin typeface="+mn-lt"/>
                <a:ea typeface="+mn-ea"/>
                <a:cs typeface="+mn-cs"/>
              </a:rPr>
              <a:t>- Je weniger Felder Ihr Formular besitzt, umso wahrscheinlicher </a:t>
            </a:r>
          </a:p>
          <a:p>
            <a:r>
              <a:rPr lang="de-DE" sz="1200" kern="1200" dirty="0">
                <a:solidFill>
                  <a:schemeClr val="tx1"/>
                </a:solidFill>
                <a:effectLst/>
                <a:latin typeface="+mn-lt"/>
                <a:ea typeface="+mn-ea"/>
                <a:cs typeface="+mn-cs"/>
              </a:rPr>
              <a:t>werden zusätzliche Konversionen. Jedes neue Feld in einem </a:t>
            </a:r>
          </a:p>
          <a:p>
            <a:r>
              <a:rPr lang="de-DE" sz="1200" kern="1200" dirty="0">
                <a:solidFill>
                  <a:schemeClr val="tx1"/>
                </a:solidFill>
                <a:effectLst/>
                <a:latin typeface="+mn-lt"/>
                <a:ea typeface="+mn-ea"/>
                <a:cs typeface="+mn-cs"/>
              </a:rPr>
              <a:t>Formular bremst den Ablauf (durch zusätzliche Arbeit für den </a:t>
            </a:r>
          </a:p>
          <a:p>
            <a:r>
              <a:rPr lang="de-DE" sz="1200" kern="1200" dirty="0">
                <a:solidFill>
                  <a:schemeClr val="tx1"/>
                </a:solidFill>
                <a:effectLst/>
                <a:latin typeface="+mn-lt"/>
                <a:ea typeface="+mn-ea"/>
                <a:cs typeface="+mn-cs"/>
              </a:rPr>
              <a:t>Besucher) und erzeugt daher weniger Konversionen. Ein länge</a:t>
            </a:r>
          </a:p>
          <a:p>
            <a:r>
              <a:rPr lang="de-DE" sz="1200" kern="1200" dirty="0">
                <a:solidFill>
                  <a:schemeClr val="tx1"/>
                </a:solidFill>
                <a:effectLst/>
                <a:latin typeface="+mn-lt"/>
                <a:ea typeface="+mn-ea"/>
                <a:cs typeface="+mn-cs"/>
              </a:rPr>
              <a:t>-</a:t>
            </a:r>
          </a:p>
          <a:p>
            <a:r>
              <a:rPr lang="de-DE" sz="1200" kern="1200" dirty="0" err="1">
                <a:solidFill>
                  <a:schemeClr val="tx1"/>
                </a:solidFill>
                <a:effectLst/>
                <a:latin typeface="+mn-lt"/>
                <a:ea typeface="+mn-ea"/>
                <a:cs typeface="+mn-cs"/>
              </a:rPr>
              <a:t>res</a:t>
            </a:r>
            <a:r>
              <a:rPr lang="de-DE" sz="1200" kern="1200" dirty="0">
                <a:solidFill>
                  <a:schemeClr val="tx1"/>
                </a:solidFill>
                <a:effectLst/>
                <a:latin typeface="+mn-lt"/>
                <a:ea typeface="+mn-ea"/>
                <a:cs typeface="+mn-cs"/>
              </a:rPr>
              <a:t> Formular sieht nach mehr Arbeit aus und wird manchmal </a:t>
            </a:r>
          </a:p>
          <a:p>
            <a:r>
              <a:rPr lang="de-DE" sz="1200" kern="1200" dirty="0">
                <a:solidFill>
                  <a:schemeClr val="tx1"/>
                </a:solidFill>
                <a:effectLst/>
                <a:latin typeface="+mn-lt"/>
                <a:ea typeface="+mn-ea"/>
                <a:cs typeface="+mn-cs"/>
              </a:rPr>
              <a:t>komplett vermieden. Andererseits können zusätzliche Felder </a:t>
            </a:r>
          </a:p>
          <a:p>
            <a:r>
              <a:rPr lang="de-DE" sz="1200" kern="1200" dirty="0">
                <a:solidFill>
                  <a:schemeClr val="tx1"/>
                </a:solidFill>
                <a:effectLst/>
                <a:latin typeface="+mn-lt"/>
                <a:ea typeface="+mn-ea"/>
                <a:cs typeface="+mn-cs"/>
              </a:rPr>
              <a:t>auch die Qualität Ihrer Leads erhöhen. </a:t>
            </a:r>
          </a:p>
          <a:p>
            <a:r>
              <a:rPr lang="de-DE" sz="1200" kern="1200" dirty="0">
                <a:solidFill>
                  <a:schemeClr val="tx1"/>
                </a:solidFill>
                <a:effectLst/>
                <a:latin typeface="+mn-lt"/>
                <a:ea typeface="+mn-ea"/>
                <a:cs typeface="+mn-cs"/>
              </a:rPr>
              <a:t>Empfehlungen</a:t>
            </a:r>
          </a:p>
          <a:p>
            <a:r>
              <a:rPr lang="de-DE" sz="1200" kern="1200" dirty="0">
                <a:solidFill>
                  <a:schemeClr val="tx1"/>
                </a:solidFill>
                <a:effectLst/>
                <a:latin typeface="+mn-lt"/>
                <a:ea typeface="+mn-ea"/>
                <a:cs typeface="+mn-cs"/>
              </a:rPr>
              <a:t>für</a:t>
            </a:r>
          </a:p>
          <a:p>
            <a:r>
              <a:rPr lang="de-DE" sz="1200" kern="1200" dirty="0">
                <a:solidFill>
                  <a:schemeClr val="tx1"/>
                </a:solidFill>
                <a:effectLst/>
                <a:latin typeface="+mn-lt"/>
                <a:ea typeface="+mn-ea"/>
                <a:cs typeface="+mn-cs"/>
              </a:rPr>
              <a:t>Formulare</a:t>
            </a:r>
          </a:p>
          <a:p>
            <a:r>
              <a:rPr lang="de-DE" sz="1200" kern="1200" dirty="0">
                <a:solidFill>
                  <a:schemeClr val="tx1"/>
                </a:solidFill>
                <a:effectLst/>
                <a:latin typeface="+mn-lt"/>
                <a:ea typeface="+mn-ea"/>
                <a:cs typeface="+mn-cs"/>
              </a:rPr>
              <a:t>auf</a:t>
            </a:r>
          </a:p>
          <a:p>
            <a:r>
              <a:rPr lang="de-DE" sz="1200" kern="1200" dirty="0" err="1">
                <a:solidFill>
                  <a:schemeClr val="tx1"/>
                </a:solidFill>
                <a:effectLst/>
                <a:latin typeface="+mn-lt"/>
                <a:ea typeface="+mn-ea"/>
                <a:cs typeface="+mn-cs"/>
              </a:rPr>
              <a:t>Landing</a:t>
            </a:r>
            <a:r>
              <a:rPr lang="de-DE" sz="1200" kern="1200" dirty="0">
                <a:solidFill>
                  <a:schemeClr val="tx1"/>
                </a:solidFill>
                <a:effectLst/>
                <a:latin typeface="+mn-lt"/>
                <a:ea typeface="+mn-ea"/>
                <a:cs typeface="+mn-cs"/>
              </a:rPr>
              <a:t>-Pages:</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Fragen Sie nur nach den Informationen, die Sie selbst oder Ihr Sales-Team wirklich brauchen</a:t>
            </a:r>
          </a:p>
          <a:p>
            <a:r>
              <a:rPr lang="de-DE" sz="1200" kern="1200" dirty="0">
                <a:solidFill>
                  <a:schemeClr val="tx1"/>
                </a:solidFill>
                <a:effectLst/>
                <a:latin typeface="+mn-lt"/>
                <a:ea typeface="+mn-ea"/>
                <a:cs typeface="+mn-cs"/>
              </a:rPr>
              <a:t>. Fragen Sie nicht nach </a:t>
            </a:r>
          </a:p>
          <a:p>
            <a:r>
              <a:rPr lang="de-DE" sz="1200" kern="1200" dirty="0">
                <a:solidFill>
                  <a:schemeClr val="tx1"/>
                </a:solidFill>
                <a:effectLst/>
                <a:latin typeface="+mn-lt"/>
                <a:ea typeface="+mn-ea"/>
                <a:cs typeface="+mn-cs"/>
              </a:rPr>
              <a:t>vertraulichen Informationen, die Firmen oder Konsumenten vielleicht nicht preisgeben wollen.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Erwägen Sie den Wert Ihres Angebots.</a:t>
            </a:r>
          </a:p>
          <a:p>
            <a:r>
              <a:rPr lang="de-DE" sz="1200" kern="1200" dirty="0">
                <a:solidFill>
                  <a:schemeClr val="tx1"/>
                </a:solidFill>
                <a:effectLst/>
                <a:latin typeface="+mn-lt"/>
                <a:ea typeface="+mn-ea"/>
                <a:cs typeface="+mn-cs"/>
              </a:rPr>
              <a:t>Je höher der Wert eines Angebots eingeschätzt wird, desto mehr Informationen </a:t>
            </a:r>
          </a:p>
          <a:p>
            <a:r>
              <a:rPr lang="de-DE" sz="1200" kern="1200" dirty="0">
                <a:solidFill>
                  <a:schemeClr val="tx1"/>
                </a:solidFill>
                <a:effectLst/>
                <a:latin typeface="+mn-lt"/>
                <a:ea typeface="+mn-ea"/>
                <a:cs typeface="+mn-cs"/>
              </a:rPr>
              <a:t>können Sie im Gegenzug erfragen. Wenn es sich um die Einschreibung zu einem Newsletter handelt, fragen Sie nur nach </a:t>
            </a:r>
          </a:p>
          <a:p>
            <a:r>
              <a:rPr lang="de-DE" sz="1200" kern="1200" dirty="0">
                <a:solidFill>
                  <a:schemeClr val="tx1"/>
                </a:solidFill>
                <a:effectLst/>
                <a:latin typeface="+mn-lt"/>
                <a:ea typeface="+mn-ea"/>
                <a:cs typeface="+mn-cs"/>
              </a:rPr>
              <a:t>der E-Mail-Adresse (und höchstens vielleicht noch nach dem Vornamen).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Beruhigen Sie Ihre Besucher:</a:t>
            </a:r>
          </a:p>
          <a:p>
            <a:r>
              <a:rPr lang="de-DE" sz="1200" kern="1200" dirty="0">
                <a:solidFill>
                  <a:schemeClr val="tx1"/>
                </a:solidFill>
                <a:effectLst/>
                <a:latin typeface="+mn-lt"/>
                <a:ea typeface="+mn-ea"/>
                <a:cs typeface="+mn-cs"/>
              </a:rPr>
              <a:t>Vor allem die ständig steigende Menge von Spam führt dazu, dass viele Besucher heutzutage </a:t>
            </a:r>
          </a:p>
          <a:p>
            <a:r>
              <a:rPr lang="de-DE" sz="1200" kern="1200" dirty="0">
                <a:solidFill>
                  <a:schemeClr val="tx1"/>
                </a:solidFill>
                <a:effectLst/>
                <a:latin typeface="+mn-lt"/>
                <a:ea typeface="+mn-ea"/>
                <a:cs typeface="+mn-cs"/>
              </a:rPr>
              <a:t>ihre Informationen nicht mehr so gerne angeben. Zeigen Sie eine Datenschutzerklärung (oder einen Link zu der entsprechen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den Seite), die darauf hinweist, dass E-Mail-Adressen nicht weitergegeben oder verkauft werden.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Verwenden Sie kein Standardwort auf den Knöpfen Ihres Formulars!</a:t>
            </a:r>
          </a:p>
          <a:p>
            <a:r>
              <a:rPr lang="de-DE" sz="1200" kern="1200" dirty="0">
                <a:solidFill>
                  <a:schemeClr val="tx1"/>
                </a:solidFill>
                <a:effectLst/>
                <a:latin typeface="+mn-lt"/>
                <a:ea typeface="+mn-ea"/>
                <a:cs typeface="+mn-cs"/>
              </a:rPr>
              <a:t>Niemand will etwas „abschicken“ oder „einreichen“. </a:t>
            </a:r>
          </a:p>
          <a:p>
            <a:r>
              <a:rPr lang="de-DE" sz="1200" kern="1200" dirty="0">
                <a:solidFill>
                  <a:schemeClr val="tx1"/>
                </a:solidFill>
                <a:effectLst/>
                <a:latin typeface="+mn-lt"/>
                <a:ea typeface="+mn-ea"/>
                <a:cs typeface="+mn-cs"/>
              </a:rPr>
              <a:t>Verwenden Sie stattdessen „Whitepaper herunterladen“, „Holen Sie sich Ihr kostenloses E-Book“ oder „Abonnieren Sie </a:t>
            </a:r>
          </a:p>
          <a:p>
            <a:r>
              <a:rPr lang="de-DE" sz="1200" kern="1200" dirty="0">
                <a:solidFill>
                  <a:schemeClr val="tx1"/>
                </a:solidFill>
                <a:effectLst/>
                <a:latin typeface="+mn-lt"/>
                <a:ea typeface="+mn-ea"/>
                <a:cs typeface="+mn-cs"/>
              </a:rPr>
              <a:t>unseren Newsletter“.</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Wenn Ihre Handlungsaufforderung einen Download anbietet, übertragen Sie die entsprechende Datei sofort.</a:t>
            </a:r>
          </a:p>
          <a:p>
            <a:r>
              <a:rPr lang="de-DE" sz="1200" kern="1200" dirty="0">
                <a:solidFill>
                  <a:schemeClr val="tx1"/>
                </a:solidFill>
                <a:effectLst/>
                <a:latin typeface="+mn-lt"/>
                <a:ea typeface="+mn-ea"/>
                <a:cs typeface="+mn-cs"/>
              </a:rPr>
              <a:t>Wenn Ihr </a:t>
            </a:r>
          </a:p>
          <a:p>
            <a:r>
              <a:rPr lang="de-DE" sz="1200" kern="1200" dirty="0">
                <a:solidFill>
                  <a:schemeClr val="tx1"/>
                </a:solidFill>
                <a:effectLst/>
                <a:latin typeface="+mn-lt"/>
                <a:ea typeface="+mn-ea"/>
                <a:cs typeface="+mn-cs"/>
              </a:rPr>
              <a:t>Formular etwa ein Whitepaper zum Herunterladen anbietet, platzieren Sie gleich auf der nächsten Seite (normalerweise </a:t>
            </a:r>
          </a:p>
          <a:p>
            <a:r>
              <a:rPr lang="de-DE" sz="1200" kern="1200" dirty="0">
                <a:solidFill>
                  <a:schemeClr val="tx1"/>
                </a:solidFill>
                <a:effectLst/>
                <a:latin typeface="+mn-lt"/>
                <a:ea typeface="+mn-ea"/>
                <a:cs typeface="+mn-cs"/>
              </a:rPr>
              <a:t>„Dankeschön-Seite“ genannt) einen Link zum Download. Sie könnten zwar auch eine automatische E-Mail-Antwort mit dem </a:t>
            </a:r>
          </a:p>
          <a:p>
            <a:r>
              <a:rPr lang="de-DE" sz="1200" kern="1200" dirty="0">
                <a:solidFill>
                  <a:schemeClr val="tx1"/>
                </a:solidFill>
                <a:effectLst/>
                <a:latin typeface="+mn-lt"/>
                <a:ea typeface="+mn-ea"/>
                <a:cs typeface="+mn-cs"/>
              </a:rPr>
              <a:t>entsprechenden Link schicken, wir empfehlen Ihnen jedoch, diesen Link sofort nach Abschicken des Formulars anzuzeigen, </a:t>
            </a:r>
          </a:p>
          <a:p>
            <a:r>
              <a:rPr lang="de-DE" sz="1200" kern="1200" dirty="0">
                <a:solidFill>
                  <a:schemeClr val="tx1"/>
                </a:solidFill>
                <a:effectLst/>
                <a:latin typeface="+mn-lt"/>
                <a:ea typeface="+mn-ea"/>
                <a:cs typeface="+mn-cs"/>
              </a:rPr>
              <a:t>so dass der Besucher nicht in seiner E-Mail nach Ihrer Antwort suchen muss.</a:t>
            </a:r>
          </a:p>
        </p:txBody>
      </p:sp>
      <p:sp>
        <p:nvSpPr>
          <p:cNvPr id="4" name="Slide Number Placeholder 3"/>
          <p:cNvSpPr>
            <a:spLocks noGrp="1"/>
          </p:cNvSpPr>
          <p:nvPr>
            <p:ph type="sldNum" sz="quarter" idx="10"/>
          </p:nvPr>
        </p:nvSpPr>
        <p:spPr/>
        <p:txBody>
          <a:bodyPr/>
          <a:lstStyle/>
          <a:p>
            <a:fld id="{EA9AFF8A-E7FC-43A1-8D24-D9100254D42E}" type="slidenum">
              <a:rPr lang="en-US" smtClean="0"/>
              <a:t>116</a:t>
            </a:fld>
            <a:endParaRPr lang="en-US"/>
          </a:p>
        </p:txBody>
      </p:sp>
    </p:spTree>
    <p:extLst>
      <p:ext uri="{BB962C8B-B14F-4D97-AF65-F5344CB8AC3E}">
        <p14:creationId xmlns:p14="http://schemas.microsoft.com/office/powerpoint/2010/main" val="36091994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Ordnen Sie Ihre Angebote der Anfangsphase oder der mittleren Phase des Verkaufsprozesses zu.</a:t>
            </a:r>
          </a:p>
          <a:p>
            <a:r>
              <a:rPr lang="de-DE" sz="1200" kern="1200" dirty="0">
                <a:solidFill>
                  <a:schemeClr val="tx1"/>
                </a:solidFill>
                <a:effectLst/>
                <a:latin typeface="+mn-lt"/>
                <a:ea typeface="+mn-ea"/>
                <a:cs typeface="+mn-cs"/>
              </a:rPr>
              <a:t>Platzieren Sie die CTAs </a:t>
            </a:r>
          </a:p>
          <a:p>
            <a:r>
              <a:rPr lang="de-DE" sz="1200" kern="1200" dirty="0">
                <a:solidFill>
                  <a:schemeClr val="tx1"/>
                </a:solidFill>
                <a:effectLst/>
                <a:latin typeface="+mn-lt"/>
                <a:ea typeface="+mn-ea"/>
                <a:cs typeface="+mn-cs"/>
              </a:rPr>
              <a:t>der</a:t>
            </a:r>
          </a:p>
          <a:p>
            <a:r>
              <a:rPr lang="de-DE" sz="1200" kern="1200" dirty="0">
                <a:solidFill>
                  <a:schemeClr val="tx1"/>
                </a:solidFill>
                <a:effectLst/>
                <a:latin typeface="+mn-lt"/>
                <a:ea typeface="+mn-ea"/>
                <a:cs typeface="+mn-cs"/>
              </a:rPr>
              <a:t>Anfangsphase</a:t>
            </a:r>
          </a:p>
          <a:p>
            <a:r>
              <a:rPr lang="de-DE" sz="1200" kern="1200" dirty="0">
                <a:solidFill>
                  <a:schemeClr val="tx1"/>
                </a:solidFill>
                <a:effectLst/>
                <a:latin typeface="+mn-lt"/>
                <a:ea typeface="+mn-ea"/>
                <a:cs typeface="+mn-cs"/>
              </a:rPr>
              <a:t>(Whitepaper,</a:t>
            </a:r>
          </a:p>
          <a:p>
            <a:r>
              <a:rPr lang="de-DE" sz="1200" kern="1200" dirty="0">
                <a:solidFill>
                  <a:schemeClr val="tx1"/>
                </a:solidFill>
                <a:effectLst/>
                <a:latin typeface="+mn-lt"/>
                <a:ea typeface="+mn-ea"/>
                <a:cs typeface="+mn-cs"/>
              </a:rPr>
              <a:t>Downloads)</a:t>
            </a:r>
          </a:p>
          <a:p>
            <a:r>
              <a:rPr lang="de-DE" sz="1200" kern="1200" dirty="0">
                <a:solidFill>
                  <a:schemeClr val="tx1"/>
                </a:solidFill>
                <a:effectLst/>
                <a:latin typeface="+mn-lt"/>
                <a:ea typeface="+mn-ea"/>
                <a:cs typeface="+mn-cs"/>
              </a:rPr>
              <a:t>auf</a:t>
            </a:r>
          </a:p>
          <a:p>
            <a:r>
              <a:rPr lang="de-DE" sz="1200" kern="1200" dirty="0">
                <a:solidFill>
                  <a:schemeClr val="tx1"/>
                </a:solidFill>
                <a:effectLst/>
                <a:latin typeface="+mn-lt"/>
                <a:ea typeface="+mn-ea"/>
                <a:cs typeface="+mn-cs"/>
              </a:rPr>
              <a:t>Seiten</a:t>
            </a:r>
          </a:p>
          <a:p>
            <a:r>
              <a:rPr lang="de-DE" sz="1200" kern="1200" dirty="0">
                <a:solidFill>
                  <a:schemeClr val="tx1"/>
                </a:solidFill>
                <a:effectLst/>
                <a:latin typeface="+mn-lt"/>
                <a:ea typeface="+mn-ea"/>
                <a:cs typeface="+mn-cs"/>
              </a:rPr>
              <a:t>der</a:t>
            </a:r>
          </a:p>
          <a:p>
            <a:r>
              <a:rPr lang="de-DE" sz="1200" kern="1200" dirty="0">
                <a:solidFill>
                  <a:schemeClr val="tx1"/>
                </a:solidFill>
                <a:effectLst/>
                <a:latin typeface="+mn-lt"/>
                <a:ea typeface="+mn-ea"/>
                <a:cs typeface="+mn-cs"/>
              </a:rPr>
              <a:t>höchsten</a:t>
            </a:r>
          </a:p>
          <a:p>
            <a:r>
              <a:rPr lang="de-DE" sz="1200" kern="1200" dirty="0">
                <a:solidFill>
                  <a:schemeClr val="tx1"/>
                </a:solidFill>
                <a:effectLst/>
                <a:latin typeface="+mn-lt"/>
                <a:ea typeface="+mn-ea"/>
                <a:cs typeface="+mn-cs"/>
              </a:rPr>
              <a:t>Ebene.</a:t>
            </a:r>
          </a:p>
          <a:p>
            <a:r>
              <a:rPr lang="de-DE" sz="1200" kern="1200" dirty="0">
                <a:solidFill>
                  <a:schemeClr val="tx1"/>
                </a:solidFill>
                <a:effectLst/>
                <a:latin typeface="+mn-lt"/>
                <a:ea typeface="+mn-ea"/>
                <a:cs typeface="+mn-cs"/>
              </a:rPr>
              <a:t>Zeigen</a:t>
            </a:r>
          </a:p>
          <a:p>
            <a:r>
              <a:rPr lang="de-DE" sz="1200" kern="1200" dirty="0">
                <a:solidFill>
                  <a:schemeClr val="tx1"/>
                </a:solidFill>
                <a:effectLst/>
                <a:latin typeface="+mn-lt"/>
                <a:ea typeface="+mn-ea"/>
                <a:cs typeface="+mn-cs"/>
              </a:rPr>
              <a:t>Sie</a:t>
            </a:r>
          </a:p>
          <a:p>
            <a:r>
              <a:rPr lang="de-DE" sz="1200" kern="1200" dirty="0">
                <a:solidFill>
                  <a:schemeClr val="tx1"/>
                </a:solidFill>
                <a:effectLst/>
                <a:latin typeface="+mn-lt"/>
                <a:ea typeface="+mn-ea"/>
                <a:cs typeface="+mn-cs"/>
              </a:rPr>
              <a:t>Handlungsaufforderungen</a:t>
            </a:r>
          </a:p>
          <a:p>
            <a:r>
              <a:rPr lang="de-DE" sz="1200" kern="1200" dirty="0">
                <a:solidFill>
                  <a:schemeClr val="tx1"/>
                </a:solidFill>
                <a:effectLst/>
                <a:latin typeface="+mn-lt"/>
                <a:ea typeface="+mn-ea"/>
                <a:cs typeface="+mn-cs"/>
              </a:rPr>
              <a:t>der</a:t>
            </a:r>
          </a:p>
          <a:p>
            <a:r>
              <a:rPr lang="de-DE" sz="1200" kern="1200" dirty="0">
                <a:solidFill>
                  <a:schemeClr val="tx1"/>
                </a:solidFill>
                <a:effectLst/>
                <a:latin typeface="+mn-lt"/>
                <a:ea typeface="+mn-ea"/>
                <a:cs typeface="+mn-cs"/>
              </a:rPr>
              <a:t>mittle</a:t>
            </a:r>
          </a:p>
          <a:p>
            <a:r>
              <a:rPr lang="de-DE" sz="1200" kern="1200" dirty="0">
                <a:solidFill>
                  <a:schemeClr val="tx1"/>
                </a:solidFill>
                <a:effectLst/>
                <a:latin typeface="+mn-lt"/>
                <a:ea typeface="+mn-ea"/>
                <a:cs typeface="+mn-cs"/>
              </a:rPr>
              <a:t>-</a:t>
            </a:r>
          </a:p>
          <a:p>
            <a:r>
              <a:rPr lang="de-DE" sz="1200" kern="1200" dirty="0" err="1">
                <a:solidFill>
                  <a:schemeClr val="tx1"/>
                </a:solidFill>
                <a:effectLst/>
                <a:latin typeface="+mn-lt"/>
                <a:ea typeface="+mn-ea"/>
                <a:cs typeface="+mn-cs"/>
              </a:rPr>
              <a:t>ren</a:t>
            </a:r>
            <a:r>
              <a:rPr lang="de-DE" sz="1200" kern="1200" dirty="0">
                <a:solidFill>
                  <a:schemeClr val="tx1"/>
                </a:solidFill>
                <a:effectLst/>
                <a:latin typeface="+mn-lt"/>
                <a:ea typeface="+mn-ea"/>
                <a:cs typeface="+mn-cs"/>
              </a:rPr>
              <a:t> Phase (Angebotsanfrage, Testversionen, Preise) dort, wo der potentielle Käufer sich bereits genauer über Ihre Angebote </a:t>
            </a:r>
          </a:p>
          <a:p>
            <a:r>
              <a:rPr lang="de-DE" sz="1200" kern="1200" dirty="0">
                <a:solidFill>
                  <a:schemeClr val="tx1"/>
                </a:solidFill>
                <a:effectLst/>
                <a:latin typeface="+mn-lt"/>
                <a:ea typeface="+mn-ea"/>
                <a:cs typeface="+mn-cs"/>
              </a:rPr>
              <a:t>informiert.</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Zeigen Sie CTAs sowohl in dem Bereich des Bildschirms,</a:t>
            </a:r>
          </a:p>
          <a:p>
            <a:r>
              <a:rPr lang="de-DE" sz="1200" kern="1200" dirty="0">
                <a:solidFill>
                  <a:schemeClr val="tx1"/>
                </a:solidFill>
                <a:effectLst/>
                <a:latin typeface="+mn-lt"/>
                <a:ea typeface="+mn-ea"/>
                <a:cs typeface="+mn-cs"/>
              </a:rPr>
              <a:t>der ohne Rollen sichtbar ist, </a:t>
            </a:r>
          </a:p>
          <a:p>
            <a:r>
              <a:rPr lang="de-DE" sz="1200" kern="1200" dirty="0">
                <a:solidFill>
                  <a:schemeClr val="tx1"/>
                </a:solidFill>
                <a:effectLst/>
                <a:latin typeface="+mn-lt"/>
                <a:ea typeface="+mn-ea"/>
                <a:cs typeface="+mn-cs"/>
              </a:rPr>
              <a:t>als auch weiter unten.</a:t>
            </a:r>
          </a:p>
          <a:p>
            <a:r>
              <a:rPr lang="de-DE" sz="1200" kern="1200" dirty="0">
                <a:solidFill>
                  <a:schemeClr val="tx1"/>
                </a:solidFill>
                <a:effectLst/>
                <a:latin typeface="+mn-lt"/>
                <a:ea typeface="+mn-ea"/>
                <a:cs typeface="+mn-cs"/>
              </a:rPr>
              <a:t>Der obere </a:t>
            </a:r>
          </a:p>
          <a:p>
            <a:r>
              <a:rPr lang="de-DE" sz="1200" kern="1200" dirty="0">
                <a:solidFill>
                  <a:schemeClr val="tx1"/>
                </a:solidFill>
                <a:effectLst/>
                <a:latin typeface="+mn-lt"/>
                <a:ea typeface="+mn-ea"/>
                <a:cs typeface="+mn-cs"/>
              </a:rPr>
              <a:t>Bereich</a:t>
            </a:r>
          </a:p>
          <a:p>
            <a:r>
              <a:rPr lang="de-DE" sz="1200" kern="1200" dirty="0">
                <a:solidFill>
                  <a:schemeClr val="tx1"/>
                </a:solidFill>
                <a:effectLst/>
                <a:latin typeface="+mn-lt"/>
                <a:ea typeface="+mn-ea"/>
                <a:cs typeface="+mn-cs"/>
              </a:rPr>
              <a:t>ist</a:t>
            </a:r>
          </a:p>
          <a:p>
            <a:r>
              <a:rPr lang="de-DE" sz="1200" kern="1200" dirty="0">
                <a:solidFill>
                  <a:schemeClr val="tx1"/>
                </a:solidFill>
                <a:effectLst/>
                <a:latin typeface="+mn-lt"/>
                <a:ea typeface="+mn-ea"/>
                <a:cs typeface="+mn-cs"/>
              </a:rPr>
              <a:t>für</a:t>
            </a:r>
          </a:p>
          <a:p>
            <a:r>
              <a:rPr lang="de-DE" sz="1200" kern="1200" dirty="0">
                <a:solidFill>
                  <a:schemeClr val="tx1"/>
                </a:solidFill>
                <a:effectLst/>
                <a:latin typeface="+mn-lt"/>
                <a:ea typeface="+mn-ea"/>
                <a:cs typeface="+mn-cs"/>
              </a:rPr>
              <a:t>die</a:t>
            </a:r>
          </a:p>
          <a:p>
            <a:r>
              <a:rPr lang="de-DE" sz="1200" kern="1200" dirty="0">
                <a:solidFill>
                  <a:schemeClr val="tx1"/>
                </a:solidFill>
                <a:effectLst/>
                <a:latin typeface="+mn-lt"/>
                <a:ea typeface="+mn-ea"/>
                <a:cs typeface="+mn-cs"/>
              </a:rPr>
              <a:t>Platzierung</a:t>
            </a:r>
          </a:p>
          <a:p>
            <a:r>
              <a:rPr lang="de-DE" sz="1200" kern="1200" dirty="0">
                <a:solidFill>
                  <a:schemeClr val="tx1"/>
                </a:solidFill>
                <a:effectLst/>
                <a:latin typeface="+mn-lt"/>
                <a:ea typeface="+mn-ea"/>
                <a:cs typeface="+mn-cs"/>
              </a:rPr>
              <a:t>von</a:t>
            </a:r>
          </a:p>
          <a:p>
            <a:r>
              <a:rPr lang="de-DE" sz="1200" kern="1200" dirty="0">
                <a:solidFill>
                  <a:schemeClr val="tx1"/>
                </a:solidFill>
                <a:effectLst/>
                <a:latin typeface="+mn-lt"/>
                <a:ea typeface="+mn-ea"/>
                <a:cs typeface="+mn-cs"/>
              </a:rPr>
              <a:t>Handlungsaufforderungen</a:t>
            </a:r>
          </a:p>
          <a:p>
            <a:r>
              <a:rPr lang="de-DE" sz="1200" kern="1200" dirty="0">
                <a:solidFill>
                  <a:schemeClr val="tx1"/>
                </a:solidFill>
                <a:effectLst/>
                <a:latin typeface="+mn-lt"/>
                <a:ea typeface="+mn-ea"/>
                <a:cs typeface="+mn-cs"/>
              </a:rPr>
              <a:t>besonders</a:t>
            </a:r>
          </a:p>
          <a:p>
            <a:r>
              <a:rPr lang="de-DE" sz="1200" kern="1200" dirty="0">
                <a:solidFill>
                  <a:schemeClr val="tx1"/>
                </a:solidFill>
                <a:effectLst/>
                <a:latin typeface="+mn-lt"/>
                <a:ea typeface="+mn-ea"/>
                <a:cs typeface="+mn-cs"/>
              </a:rPr>
              <a:t>wichtig,</a:t>
            </a:r>
          </a:p>
          <a:p>
            <a:r>
              <a:rPr lang="de-DE" sz="1200" kern="1200" dirty="0">
                <a:solidFill>
                  <a:schemeClr val="tx1"/>
                </a:solidFill>
                <a:effectLst/>
                <a:latin typeface="+mn-lt"/>
                <a:ea typeface="+mn-ea"/>
                <a:cs typeface="+mn-cs"/>
              </a:rPr>
              <a:t>da</a:t>
            </a:r>
          </a:p>
          <a:p>
            <a:r>
              <a:rPr lang="de-DE" sz="1200" kern="1200" dirty="0">
                <a:solidFill>
                  <a:schemeClr val="tx1"/>
                </a:solidFill>
                <a:effectLst/>
                <a:latin typeface="+mn-lt"/>
                <a:ea typeface="+mn-ea"/>
                <a:cs typeface="+mn-cs"/>
              </a:rPr>
              <a:t>er</a:t>
            </a:r>
          </a:p>
          <a:p>
            <a:r>
              <a:rPr lang="de-DE" sz="1200" kern="1200" dirty="0">
                <a:solidFill>
                  <a:schemeClr val="tx1"/>
                </a:solidFill>
                <a:effectLst/>
                <a:latin typeface="+mn-lt"/>
                <a:ea typeface="+mn-ea"/>
                <a:cs typeface="+mn-cs"/>
              </a:rPr>
              <a:t>am</a:t>
            </a:r>
          </a:p>
          <a:p>
            <a:r>
              <a:rPr lang="de-DE" sz="1200" kern="1200" dirty="0">
                <a:solidFill>
                  <a:schemeClr val="tx1"/>
                </a:solidFill>
                <a:effectLst/>
                <a:latin typeface="+mn-lt"/>
                <a:ea typeface="+mn-ea"/>
                <a:cs typeface="+mn-cs"/>
              </a:rPr>
              <a:t>meisten</a:t>
            </a:r>
          </a:p>
          <a:p>
            <a:r>
              <a:rPr lang="de-DE" sz="1200" kern="1200" dirty="0">
                <a:solidFill>
                  <a:schemeClr val="tx1"/>
                </a:solidFill>
                <a:effectLst/>
                <a:latin typeface="+mn-lt"/>
                <a:ea typeface="+mn-ea"/>
                <a:cs typeface="+mn-cs"/>
              </a:rPr>
              <a:t>gesehen</a:t>
            </a:r>
          </a:p>
          <a:p>
            <a:r>
              <a:rPr lang="de-DE" sz="1200" kern="1200" dirty="0">
                <a:solidFill>
                  <a:schemeClr val="tx1"/>
                </a:solidFill>
                <a:effectLst/>
                <a:latin typeface="+mn-lt"/>
                <a:ea typeface="+mn-ea"/>
                <a:cs typeface="+mn-cs"/>
              </a:rPr>
              <a:t>wird.</a:t>
            </a:r>
          </a:p>
          <a:p>
            <a:r>
              <a:rPr lang="de-DE" sz="1200" kern="1200" dirty="0">
                <a:solidFill>
                  <a:schemeClr val="tx1"/>
                </a:solidFill>
                <a:effectLst/>
                <a:latin typeface="+mn-lt"/>
                <a:ea typeface="+mn-ea"/>
                <a:cs typeface="+mn-cs"/>
              </a:rPr>
              <a:t>Sie</a:t>
            </a:r>
          </a:p>
          <a:p>
            <a:r>
              <a:rPr lang="de-DE" sz="1200" kern="1200" dirty="0">
                <a:solidFill>
                  <a:schemeClr val="tx1"/>
                </a:solidFill>
                <a:effectLst/>
                <a:latin typeface="+mn-lt"/>
                <a:ea typeface="+mn-ea"/>
                <a:cs typeface="+mn-cs"/>
              </a:rPr>
              <a:t>können</a:t>
            </a:r>
          </a:p>
          <a:p>
            <a:r>
              <a:rPr lang="de-DE" sz="1200" kern="1200" dirty="0">
                <a:solidFill>
                  <a:schemeClr val="tx1"/>
                </a:solidFill>
                <a:effectLst/>
                <a:latin typeface="+mn-lt"/>
                <a:ea typeface="+mn-ea"/>
                <a:cs typeface="+mn-cs"/>
              </a:rPr>
              <a:t>CTAs allerdings auch in anderen Bereichen einer Seite einfügen. Hierzu eignen sich der untere Seitenrand als auch bestimmte </a:t>
            </a:r>
          </a:p>
          <a:p>
            <a:r>
              <a:rPr lang="de-DE" sz="1200" kern="1200" dirty="0">
                <a:solidFill>
                  <a:schemeClr val="tx1"/>
                </a:solidFill>
                <a:effectLst/>
                <a:latin typeface="+mn-lt"/>
                <a:ea typeface="+mn-ea"/>
                <a:cs typeface="+mn-cs"/>
              </a:rPr>
              <a:t>Stellen im Textkörper.</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Manche Studien behaupten, dass rechts platzierte CTAs mehr Erfolg haben,</a:t>
            </a:r>
          </a:p>
          <a:p>
            <a:r>
              <a:rPr lang="de-DE" sz="1200" kern="1200" dirty="0">
                <a:solidFill>
                  <a:schemeClr val="tx1"/>
                </a:solidFill>
                <a:effectLst/>
                <a:latin typeface="+mn-lt"/>
                <a:ea typeface="+mn-ea"/>
                <a:cs typeface="+mn-cs"/>
              </a:rPr>
              <a:t>aber nur durch Testen werden Sie letztendlich </a:t>
            </a:r>
          </a:p>
          <a:p>
            <a:r>
              <a:rPr lang="de-DE" sz="1200" kern="1200" dirty="0">
                <a:solidFill>
                  <a:schemeClr val="tx1"/>
                </a:solidFill>
                <a:effectLst/>
                <a:latin typeface="+mn-lt"/>
                <a:ea typeface="+mn-ea"/>
                <a:cs typeface="+mn-cs"/>
              </a:rPr>
              <a:t>feststellen können, was sich auf Ihrer Website am besten bewährt</a:t>
            </a:r>
          </a:p>
        </p:txBody>
      </p:sp>
      <p:sp>
        <p:nvSpPr>
          <p:cNvPr id="4" name="Slide Number Placeholder 3"/>
          <p:cNvSpPr>
            <a:spLocks noGrp="1"/>
          </p:cNvSpPr>
          <p:nvPr>
            <p:ph type="sldNum" sz="quarter" idx="10"/>
          </p:nvPr>
        </p:nvSpPr>
        <p:spPr/>
        <p:txBody>
          <a:bodyPr/>
          <a:lstStyle/>
          <a:p>
            <a:fld id="{EA9AFF8A-E7FC-43A1-8D24-D9100254D42E}" type="slidenum">
              <a:rPr lang="en-US" smtClean="0"/>
              <a:t>117</a:t>
            </a:fld>
            <a:endParaRPr lang="en-US"/>
          </a:p>
        </p:txBody>
      </p:sp>
    </p:spTree>
    <p:extLst>
      <p:ext uri="{BB962C8B-B14F-4D97-AF65-F5344CB8AC3E}">
        <p14:creationId xmlns:p14="http://schemas.microsoft.com/office/powerpoint/2010/main" val="41176989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Verwenden Sie die auf der vorhergehenden Seite erwähnten Elemente</a:t>
            </a:r>
          </a:p>
          <a:p>
            <a:r>
              <a:rPr lang="de-DE" sz="1200" kern="1200" dirty="0">
                <a:solidFill>
                  <a:schemeClr val="tx1"/>
                </a:solidFill>
                <a:effectLst/>
                <a:latin typeface="+mn-lt"/>
                <a:ea typeface="+mn-ea"/>
                <a:cs typeface="+mn-cs"/>
              </a:rPr>
              <a:t>und verzichten Sie dabei auf alles Unnötige. </a:t>
            </a:r>
          </a:p>
          <a:p>
            <a:r>
              <a:rPr lang="de-DE" sz="1200" kern="1200" dirty="0">
                <a:solidFill>
                  <a:schemeClr val="tx1"/>
                </a:solidFill>
                <a:effectLst/>
                <a:latin typeface="+mn-lt"/>
                <a:ea typeface="+mn-ea"/>
                <a:cs typeface="+mn-cs"/>
              </a:rPr>
              <a:t>Halten Sie Ihre Seiten einfach und vermeiden Sie Ablenkungen.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Benutzen Sie auf keinen Fall Ihre Homepage</a:t>
            </a:r>
          </a:p>
          <a:p>
            <a:r>
              <a:rPr lang="de-DE" sz="1200" kern="1200" dirty="0">
                <a:solidFill>
                  <a:schemeClr val="tx1"/>
                </a:solidFill>
                <a:effectLst/>
                <a:latin typeface="+mn-lt"/>
                <a:ea typeface="+mn-ea"/>
                <a:cs typeface="+mn-cs"/>
              </a:rPr>
              <a:t>als </a:t>
            </a:r>
            <a:r>
              <a:rPr lang="de-DE" sz="1200" kern="1200" dirty="0" err="1">
                <a:solidFill>
                  <a:schemeClr val="tx1"/>
                </a:solidFill>
                <a:effectLst/>
                <a:latin typeface="+mn-lt"/>
                <a:ea typeface="+mn-ea"/>
                <a:cs typeface="+mn-cs"/>
              </a:rPr>
              <a:t>Landing</a:t>
            </a:r>
            <a:r>
              <a:rPr lang="de-DE" sz="1200" kern="1200" dirty="0">
                <a:solidFill>
                  <a:schemeClr val="tx1"/>
                </a:solidFill>
                <a:effectLst/>
                <a:latin typeface="+mn-lt"/>
                <a:ea typeface="+mn-ea"/>
                <a:cs typeface="+mn-cs"/>
              </a:rPr>
              <a:t>-Page.</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Zeigen Sie auf der </a:t>
            </a:r>
            <a:r>
              <a:rPr lang="de-DE" sz="1200" kern="1200" dirty="0" err="1">
                <a:solidFill>
                  <a:schemeClr val="tx1"/>
                </a:solidFill>
                <a:effectLst/>
                <a:latin typeface="+mn-lt"/>
                <a:ea typeface="+mn-ea"/>
                <a:cs typeface="+mn-cs"/>
              </a:rPr>
              <a:t>Landing</a:t>
            </a:r>
            <a:r>
              <a:rPr lang="de-DE" sz="1200" kern="1200" dirty="0">
                <a:solidFill>
                  <a:schemeClr val="tx1"/>
                </a:solidFill>
                <a:effectLst/>
                <a:latin typeface="+mn-lt"/>
                <a:ea typeface="+mn-ea"/>
                <a:cs typeface="+mn-cs"/>
              </a:rPr>
              <a:t>-Page kein Navigationsmenü,</a:t>
            </a:r>
          </a:p>
          <a:p>
            <a:r>
              <a:rPr lang="de-DE" sz="1200" kern="1200" dirty="0">
                <a:solidFill>
                  <a:schemeClr val="tx1"/>
                </a:solidFill>
                <a:effectLst/>
                <a:latin typeface="+mn-lt"/>
                <a:ea typeface="+mn-ea"/>
                <a:cs typeface="+mn-cs"/>
              </a:rPr>
              <a:t>so dass sich die Besucher auf das Ausfüllen des Formulars </a:t>
            </a:r>
          </a:p>
          <a:p>
            <a:r>
              <a:rPr lang="de-DE" sz="1200" kern="1200" dirty="0">
                <a:solidFill>
                  <a:schemeClr val="tx1"/>
                </a:solidFill>
                <a:effectLst/>
                <a:latin typeface="+mn-lt"/>
                <a:ea typeface="+mn-ea"/>
                <a:cs typeface="+mn-cs"/>
              </a:rPr>
              <a:t>konzentrieren können und nicht dazu verleitet werden, auf Ihrer Website weiter zu suchen.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Zeigen Sie sehr deutlich,</a:t>
            </a:r>
          </a:p>
          <a:p>
            <a:r>
              <a:rPr lang="de-DE" sz="1200" kern="1200" dirty="0">
                <a:solidFill>
                  <a:schemeClr val="tx1"/>
                </a:solidFill>
                <a:effectLst/>
                <a:latin typeface="+mn-lt"/>
                <a:ea typeface="+mn-ea"/>
                <a:cs typeface="+mn-cs"/>
              </a:rPr>
              <a:t>woraus Ihr Angebot besteht, und sorgen Sie dafür, dass es unwiderstehlich ist.</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Vergewissern Sie sich, dass der </a:t>
            </a:r>
          </a:p>
          <a:p>
            <a:r>
              <a:rPr lang="de-DE" sz="1200" kern="1200" dirty="0">
                <a:solidFill>
                  <a:schemeClr val="tx1"/>
                </a:solidFill>
                <a:effectLst/>
                <a:latin typeface="+mn-lt"/>
                <a:ea typeface="+mn-ea"/>
                <a:cs typeface="+mn-cs"/>
              </a:rPr>
              <a:t>Inhalt Ihrer </a:t>
            </a:r>
            <a:r>
              <a:rPr lang="de-DE" sz="1200" kern="1200" dirty="0" err="1">
                <a:solidFill>
                  <a:schemeClr val="tx1"/>
                </a:solidFill>
                <a:effectLst/>
                <a:latin typeface="+mn-lt"/>
                <a:ea typeface="+mn-ea"/>
                <a:cs typeface="+mn-cs"/>
              </a:rPr>
              <a:t>Landing</a:t>
            </a:r>
            <a:r>
              <a:rPr lang="de-DE" sz="1200" kern="1200" dirty="0">
                <a:solidFill>
                  <a:schemeClr val="tx1"/>
                </a:solidFill>
                <a:effectLst/>
                <a:latin typeface="+mn-lt"/>
                <a:ea typeface="+mn-ea"/>
                <a:cs typeface="+mn-cs"/>
              </a:rPr>
              <a:t>-Page der Handlungsaufforderung entspricht.</a:t>
            </a:r>
          </a:p>
          <a:p>
            <a:r>
              <a:rPr lang="de-DE" sz="1200" kern="1200" dirty="0">
                <a:solidFill>
                  <a:schemeClr val="tx1"/>
                </a:solidFill>
                <a:effectLst/>
                <a:latin typeface="+mn-lt"/>
                <a:ea typeface="+mn-ea"/>
                <a:cs typeface="+mn-cs"/>
              </a:rPr>
              <a:t>Falls Ihre Botschaft nicht stringent ist, werden die Besucher auf die vorherige Seite zurückgehen.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Sorgen Sie für einen flüssigen Ablauf</a:t>
            </a:r>
          </a:p>
          <a:p>
            <a:r>
              <a:rPr lang="de-DE" sz="1200" kern="1200" dirty="0">
                <a:solidFill>
                  <a:schemeClr val="tx1"/>
                </a:solidFill>
                <a:effectLst/>
                <a:latin typeface="+mn-lt"/>
                <a:ea typeface="+mn-ea"/>
                <a:cs typeface="+mn-cs"/>
              </a:rPr>
              <a:t>– lassen sie Ihre Besucher nicht zu viel denken oder lesen.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Benutzen Sie das richtige Formular</a:t>
            </a:r>
          </a:p>
          <a:p>
            <a:r>
              <a:rPr lang="de-DE" sz="1200" kern="1200" dirty="0">
                <a:solidFill>
                  <a:schemeClr val="tx1"/>
                </a:solidFill>
                <a:effectLst/>
                <a:latin typeface="+mn-lt"/>
                <a:ea typeface="+mn-ea"/>
                <a:cs typeface="+mn-cs"/>
              </a:rPr>
              <a:t>und erfassen Sie nur die Informationen, die Sie unbedingt benötigen </a:t>
            </a:r>
          </a:p>
          <a:p>
            <a:r>
              <a:rPr lang="de-DE" sz="1200" kern="1200" dirty="0">
                <a:solidFill>
                  <a:schemeClr val="tx1"/>
                </a:solidFill>
                <a:effectLst/>
                <a:latin typeface="+mn-lt"/>
                <a:ea typeface="+mn-ea"/>
                <a:cs typeface="+mn-cs"/>
              </a:rPr>
              <a:t>(siehe auch das Kapitel über Formulare für weitere Informationen)</a:t>
            </a:r>
          </a:p>
        </p:txBody>
      </p:sp>
      <p:sp>
        <p:nvSpPr>
          <p:cNvPr id="4" name="Slide Number Placeholder 3"/>
          <p:cNvSpPr>
            <a:spLocks noGrp="1"/>
          </p:cNvSpPr>
          <p:nvPr>
            <p:ph type="sldNum" sz="quarter" idx="10"/>
          </p:nvPr>
        </p:nvSpPr>
        <p:spPr/>
        <p:txBody>
          <a:bodyPr/>
          <a:lstStyle/>
          <a:p>
            <a:fld id="{EA9AFF8A-E7FC-43A1-8D24-D9100254D42E}" type="slidenum">
              <a:rPr lang="en-US" smtClean="0"/>
              <a:t>118</a:t>
            </a:fld>
            <a:endParaRPr lang="en-US"/>
          </a:p>
        </p:txBody>
      </p:sp>
    </p:spTree>
    <p:extLst>
      <p:ext uri="{BB962C8B-B14F-4D97-AF65-F5344CB8AC3E}">
        <p14:creationId xmlns:p14="http://schemas.microsoft.com/office/powerpoint/2010/main" val="15539777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Tictail</a:t>
            </a:r>
            <a:r>
              <a:rPr lang="en-US" dirty="0"/>
              <a:t>: auf </a:t>
            </a:r>
            <a:r>
              <a:rPr lang="en-US" dirty="0" err="1"/>
              <a:t>ersten</a:t>
            </a:r>
            <a:r>
              <a:rPr lang="en-US" dirty="0"/>
              <a:t> </a:t>
            </a:r>
            <a:r>
              <a:rPr lang="en-US" dirty="0" err="1"/>
              <a:t>Blick</a:t>
            </a:r>
            <a:r>
              <a:rPr lang="en-US" dirty="0"/>
              <a:t> </a:t>
            </a:r>
            <a:r>
              <a:rPr lang="en-US" dirty="0" err="1"/>
              <a:t>klar</a:t>
            </a:r>
            <a:r>
              <a:rPr lang="en-US" dirty="0"/>
              <a:t>, </a:t>
            </a:r>
            <a:r>
              <a:rPr lang="en-US" dirty="0" err="1"/>
              <a:t>worum</a:t>
            </a:r>
            <a:r>
              <a:rPr lang="en-US" dirty="0"/>
              <a:t> </a:t>
            </a:r>
            <a:r>
              <a:rPr lang="en-US" dirty="0" err="1"/>
              <a:t>es</a:t>
            </a:r>
            <a:r>
              <a:rPr lang="en-US" dirty="0"/>
              <a:t> </a:t>
            </a:r>
            <a:r>
              <a:rPr lang="en-US" dirty="0" err="1"/>
              <a:t>geht</a:t>
            </a:r>
            <a:endParaRPr lang="en-US" dirty="0"/>
          </a:p>
          <a:p>
            <a:r>
              <a:rPr lang="en-US" dirty="0" err="1"/>
              <a:t>Lix</a:t>
            </a:r>
            <a:r>
              <a:rPr lang="en-US" dirty="0"/>
              <a:t>: </a:t>
            </a:r>
            <a:r>
              <a:rPr lang="en-US" dirty="0" err="1"/>
              <a:t>sehr</a:t>
            </a:r>
            <a:r>
              <a:rPr lang="en-US" dirty="0"/>
              <a:t> </a:t>
            </a:r>
            <a:r>
              <a:rPr lang="en-US" dirty="0" err="1"/>
              <a:t>puristisch</a:t>
            </a:r>
            <a:r>
              <a:rPr lang="en-US" dirty="0"/>
              <a:t>, </a:t>
            </a:r>
            <a:r>
              <a:rPr lang="en-US" dirty="0" err="1"/>
              <a:t>aber</a:t>
            </a:r>
            <a:r>
              <a:rPr lang="en-US" dirty="0"/>
              <a:t> man </a:t>
            </a:r>
            <a:r>
              <a:rPr lang="en-US" dirty="0" err="1"/>
              <a:t>weiß</a:t>
            </a:r>
            <a:r>
              <a:rPr lang="en-US" dirty="0"/>
              <a:t> </a:t>
            </a:r>
            <a:r>
              <a:rPr lang="en-US" dirty="0" err="1"/>
              <a:t>worum</a:t>
            </a:r>
            <a:r>
              <a:rPr lang="en-US" dirty="0"/>
              <a:t> </a:t>
            </a:r>
            <a:r>
              <a:rPr lang="en-US" dirty="0" err="1"/>
              <a:t>es</a:t>
            </a:r>
            <a:r>
              <a:rPr lang="en-US" dirty="0"/>
              <a:t> </a:t>
            </a:r>
            <a:r>
              <a:rPr lang="en-US" dirty="0" err="1"/>
              <a:t>geht</a:t>
            </a:r>
            <a:r>
              <a:rPr lang="en-US" dirty="0"/>
              <a:t>, und </a:t>
            </a:r>
            <a:r>
              <a:rPr lang="en-US" dirty="0" err="1"/>
              <a:t>auch</a:t>
            </a:r>
            <a:r>
              <a:rPr lang="en-US" dirty="0"/>
              <a:t> die Social</a:t>
            </a:r>
            <a:r>
              <a:rPr lang="en-US" baseline="0" dirty="0"/>
              <a:t> signals </a:t>
            </a:r>
            <a:r>
              <a:rPr lang="en-US" baseline="0" dirty="0" err="1"/>
              <a:t>sind</a:t>
            </a:r>
            <a:r>
              <a:rPr lang="en-US" baseline="0" dirty="0"/>
              <a:t> </a:t>
            </a:r>
            <a:r>
              <a:rPr lang="en-US" baseline="0" dirty="0" err="1"/>
              <a:t>enthalten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EA9AFF8A-E7FC-43A1-8D24-D9100254D42E}" type="slidenum">
              <a:rPr lang="en-US" smtClean="0"/>
              <a:t>119</a:t>
            </a:fld>
            <a:endParaRPr lang="en-US"/>
          </a:p>
        </p:txBody>
      </p:sp>
    </p:spTree>
    <p:extLst>
      <p:ext uri="{BB962C8B-B14F-4D97-AF65-F5344CB8AC3E}">
        <p14:creationId xmlns:p14="http://schemas.microsoft.com/office/powerpoint/2010/main" val="18679825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Tictail</a:t>
            </a:r>
            <a:r>
              <a:rPr lang="en-US" dirty="0"/>
              <a:t>: auf </a:t>
            </a:r>
            <a:r>
              <a:rPr lang="en-US" dirty="0" err="1"/>
              <a:t>ersten</a:t>
            </a:r>
            <a:r>
              <a:rPr lang="en-US" dirty="0"/>
              <a:t> </a:t>
            </a:r>
            <a:r>
              <a:rPr lang="en-US" dirty="0" err="1"/>
              <a:t>Blick</a:t>
            </a:r>
            <a:r>
              <a:rPr lang="en-US" dirty="0"/>
              <a:t> </a:t>
            </a:r>
            <a:r>
              <a:rPr lang="en-US" dirty="0" err="1"/>
              <a:t>klar</a:t>
            </a:r>
            <a:r>
              <a:rPr lang="en-US" dirty="0"/>
              <a:t>, </a:t>
            </a:r>
            <a:r>
              <a:rPr lang="en-US" dirty="0" err="1"/>
              <a:t>worum</a:t>
            </a:r>
            <a:r>
              <a:rPr lang="en-US" dirty="0"/>
              <a:t> </a:t>
            </a:r>
            <a:r>
              <a:rPr lang="en-US" dirty="0" err="1"/>
              <a:t>es</a:t>
            </a:r>
            <a:r>
              <a:rPr lang="en-US" dirty="0"/>
              <a:t> </a:t>
            </a:r>
            <a:r>
              <a:rPr lang="en-US" dirty="0" err="1"/>
              <a:t>geht</a:t>
            </a:r>
            <a:endParaRPr lang="en-US" dirty="0"/>
          </a:p>
          <a:p>
            <a:r>
              <a:rPr lang="en-US" dirty="0" err="1"/>
              <a:t>Lix</a:t>
            </a:r>
            <a:r>
              <a:rPr lang="en-US" dirty="0"/>
              <a:t>: </a:t>
            </a:r>
            <a:r>
              <a:rPr lang="en-US" dirty="0" err="1"/>
              <a:t>sehr</a:t>
            </a:r>
            <a:r>
              <a:rPr lang="en-US" dirty="0"/>
              <a:t> </a:t>
            </a:r>
            <a:r>
              <a:rPr lang="en-US" dirty="0" err="1"/>
              <a:t>puristisch</a:t>
            </a:r>
            <a:r>
              <a:rPr lang="en-US" dirty="0"/>
              <a:t>, </a:t>
            </a:r>
            <a:r>
              <a:rPr lang="en-US" dirty="0" err="1"/>
              <a:t>aber</a:t>
            </a:r>
            <a:r>
              <a:rPr lang="en-US" dirty="0"/>
              <a:t> man </a:t>
            </a:r>
            <a:r>
              <a:rPr lang="en-US" dirty="0" err="1"/>
              <a:t>weiß</a:t>
            </a:r>
            <a:r>
              <a:rPr lang="en-US" dirty="0"/>
              <a:t> </a:t>
            </a:r>
            <a:r>
              <a:rPr lang="en-US" dirty="0" err="1"/>
              <a:t>worum</a:t>
            </a:r>
            <a:r>
              <a:rPr lang="en-US" dirty="0"/>
              <a:t> </a:t>
            </a:r>
            <a:r>
              <a:rPr lang="en-US" dirty="0" err="1"/>
              <a:t>es</a:t>
            </a:r>
            <a:r>
              <a:rPr lang="en-US" dirty="0"/>
              <a:t> </a:t>
            </a:r>
            <a:r>
              <a:rPr lang="en-US" dirty="0" err="1"/>
              <a:t>geht</a:t>
            </a:r>
            <a:r>
              <a:rPr lang="en-US" dirty="0"/>
              <a:t>, und </a:t>
            </a:r>
            <a:r>
              <a:rPr lang="en-US" dirty="0" err="1"/>
              <a:t>auch</a:t>
            </a:r>
            <a:r>
              <a:rPr lang="en-US" dirty="0"/>
              <a:t> die Social</a:t>
            </a:r>
            <a:r>
              <a:rPr lang="en-US" baseline="0" dirty="0"/>
              <a:t> signals </a:t>
            </a:r>
            <a:r>
              <a:rPr lang="en-US" baseline="0" dirty="0" err="1"/>
              <a:t>sind</a:t>
            </a:r>
            <a:r>
              <a:rPr lang="en-US" baseline="0" dirty="0"/>
              <a:t> </a:t>
            </a:r>
            <a:r>
              <a:rPr lang="en-US" baseline="0" dirty="0" err="1"/>
              <a:t>enthalten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EA9AFF8A-E7FC-43A1-8D24-D9100254D42E}" type="slidenum">
              <a:rPr lang="en-US" smtClean="0"/>
              <a:t>120</a:t>
            </a:fld>
            <a:endParaRPr lang="en-US"/>
          </a:p>
        </p:txBody>
      </p:sp>
    </p:spTree>
    <p:extLst>
      <p:ext uri="{BB962C8B-B14F-4D97-AF65-F5344CB8AC3E}">
        <p14:creationId xmlns:p14="http://schemas.microsoft.com/office/powerpoint/2010/main" val="33827706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Tictail</a:t>
            </a:r>
            <a:r>
              <a:rPr lang="en-US" dirty="0"/>
              <a:t>: auf </a:t>
            </a:r>
            <a:r>
              <a:rPr lang="en-US" dirty="0" err="1"/>
              <a:t>ersten</a:t>
            </a:r>
            <a:r>
              <a:rPr lang="en-US" dirty="0"/>
              <a:t> </a:t>
            </a:r>
            <a:r>
              <a:rPr lang="en-US" dirty="0" err="1"/>
              <a:t>Blick</a:t>
            </a:r>
            <a:r>
              <a:rPr lang="en-US" dirty="0"/>
              <a:t> </a:t>
            </a:r>
            <a:r>
              <a:rPr lang="en-US" dirty="0" err="1"/>
              <a:t>klar</a:t>
            </a:r>
            <a:r>
              <a:rPr lang="en-US" dirty="0"/>
              <a:t>, </a:t>
            </a:r>
            <a:r>
              <a:rPr lang="en-US" dirty="0" err="1"/>
              <a:t>worum</a:t>
            </a:r>
            <a:r>
              <a:rPr lang="en-US" dirty="0"/>
              <a:t> </a:t>
            </a:r>
            <a:r>
              <a:rPr lang="en-US" dirty="0" err="1"/>
              <a:t>es</a:t>
            </a:r>
            <a:r>
              <a:rPr lang="en-US" dirty="0"/>
              <a:t> </a:t>
            </a:r>
            <a:r>
              <a:rPr lang="en-US" dirty="0" err="1"/>
              <a:t>geht</a:t>
            </a:r>
            <a:endParaRPr lang="en-US" dirty="0"/>
          </a:p>
          <a:p>
            <a:r>
              <a:rPr lang="en-US" dirty="0" err="1"/>
              <a:t>Lix</a:t>
            </a:r>
            <a:r>
              <a:rPr lang="en-US" dirty="0"/>
              <a:t>: </a:t>
            </a:r>
            <a:r>
              <a:rPr lang="en-US" dirty="0" err="1"/>
              <a:t>sehr</a:t>
            </a:r>
            <a:r>
              <a:rPr lang="en-US" dirty="0"/>
              <a:t> </a:t>
            </a:r>
            <a:r>
              <a:rPr lang="en-US" dirty="0" err="1"/>
              <a:t>puristisch</a:t>
            </a:r>
            <a:r>
              <a:rPr lang="en-US" dirty="0"/>
              <a:t>, </a:t>
            </a:r>
            <a:r>
              <a:rPr lang="en-US" dirty="0" err="1"/>
              <a:t>aber</a:t>
            </a:r>
            <a:r>
              <a:rPr lang="en-US" dirty="0"/>
              <a:t> man </a:t>
            </a:r>
            <a:r>
              <a:rPr lang="en-US" dirty="0" err="1"/>
              <a:t>weiß</a:t>
            </a:r>
            <a:r>
              <a:rPr lang="en-US" dirty="0"/>
              <a:t> </a:t>
            </a:r>
            <a:r>
              <a:rPr lang="en-US" dirty="0" err="1"/>
              <a:t>worum</a:t>
            </a:r>
            <a:r>
              <a:rPr lang="en-US" dirty="0"/>
              <a:t> </a:t>
            </a:r>
            <a:r>
              <a:rPr lang="en-US" dirty="0" err="1"/>
              <a:t>es</a:t>
            </a:r>
            <a:r>
              <a:rPr lang="en-US" dirty="0"/>
              <a:t> </a:t>
            </a:r>
            <a:r>
              <a:rPr lang="en-US" dirty="0" err="1"/>
              <a:t>geht</a:t>
            </a:r>
            <a:r>
              <a:rPr lang="en-US" dirty="0"/>
              <a:t>, und </a:t>
            </a:r>
            <a:r>
              <a:rPr lang="en-US" dirty="0" err="1"/>
              <a:t>auch</a:t>
            </a:r>
            <a:r>
              <a:rPr lang="en-US" dirty="0"/>
              <a:t> die Social</a:t>
            </a:r>
            <a:r>
              <a:rPr lang="en-US" baseline="0" dirty="0"/>
              <a:t> signals </a:t>
            </a:r>
            <a:r>
              <a:rPr lang="en-US" baseline="0" dirty="0" err="1"/>
              <a:t>sind</a:t>
            </a:r>
            <a:r>
              <a:rPr lang="en-US" baseline="0" dirty="0"/>
              <a:t> </a:t>
            </a:r>
            <a:r>
              <a:rPr lang="en-US" baseline="0" dirty="0" err="1"/>
              <a:t>enthalten</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EA9AFF8A-E7FC-43A1-8D24-D9100254D42E}" type="slidenum">
              <a:rPr lang="en-US" smtClean="0"/>
              <a:t>121</a:t>
            </a:fld>
            <a:endParaRPr lang="en-US"/>
          </a:p>
        </p:txBody>
      </p:sp>
    </p:spTree>
    <p:extLst>
      <p:ext uri="{BB962C8B-B14F-4D97-AF65-F5344CB8AC3E}">
        <p14:creationId xmlns:p14="http://schemas.microsoft.com/office/powerpoint/2010/main" val="39871708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Kalender</a:t>
            </a:r>
            <a:r>
              <a:rPr lang="en-US" dirty="0"/>
              <a:t>: Social Sharing Button, </a:t>
            </a:r>
            <a:r>
              <a:rPr lang="en-US" dirty="0" err="1"/>
              <a:t>direkter</a:t>
            </a:r>
            <a:r>
              <a:rPr lang="en-US" baseline="0" dirty="0"/>
              <a:t> Link auf </a:t>
            </a:r>
            <a:r>
              <a:rPr lang="en-US" baseline="0" dirty="0" err="1"/>
              <a:t>ein</a:t>
            </a:r>
            <a:r>
              <a:rPr lang="en-US" baseline="0" dirty="0"/>
              <a:t> Video, </a:t>
            </a:r>
            <a:r>
              <a:rPr lang="en-US" baseline="0" dirty="0" err="1"/>
              <a:t>sehr</a:t>
            </a:r>
            <a:r>
              <a:rPr lang="en-US" baseline="0" dirty="0"/>
              <a:t> </a:t>
            </a:r>
            <a:r>
              <a:rPr lang="en-US" baseline="0" dirty="0" err="1"/>
              <a:t>viel</a:t>
            </a:r>
            <a:r>
              <a:rPr lang="en-US" baseline="0" dirty="0"/>
              <a:t> </a:t>
            </a:r>
            <a:r>
              <a:rPr lang="en-US" baseline="0" dirty="0" err="1"/>
              <a:t>mit</a:t>
            </a:r>
            <a:r>
              <a:rPr lang="en-US" baseline="0" dirty="0"/>
              <a:t> </a:t>
            </a:r>
            <a:r>
              <a:rPr lang="en-US" baseline="0" dirty="0" err="1"/>
              <a:t>Bildern</a:t>
            </a:r>
            <a:r>
              <a:rPr lang="en-US" baseline="0" dirty="0"/>
              <a:t> </a:t>
            </a:r>
            <a:r>
              <a:rPr lang="en-US" baseline="0" dirty="0" err="1"/>
              <a:t>gemacht</a:t>
            </a:r>
            <a:r>
              <a:rPr lang="en-US" baseline="0" dirty="0"/>
              <a:t>. </a:t>
            </a:r>
            <a:r>
              <a:rPr lang="en-US" baseline="0" dirty="0" err="1"/>
              <a:t>Bilder</a:t>
            </a:r>
            <a:r>
              <a:rPr lang="en-US" baseline="0" dirty="0"/>
              <a:t> </a:t>
            </a:r>
            <a:r>
              <a:rPr lang="en-US" baseline="0" dirty="0" err="1"/>
              <a:t>sagen</a:t>
            </a:r>
            <a:r>
              <a:rPr lang="en-US" baseline="0" dirty="0"/>
              <a:t> </a:t>
            </a:r>
            <a:r>
              <a:rPr lang="en-US" baseline="0" dirty="0" err="1"/>
              <a:t>mehr</a:t>
            </a:r>
            <a:r>
              <a:rPr lang="en-US" baseline="0" dirty="0"/>
              <a:t> </a:t>
            </a:r>
            <a:r>
              <a:rPr lang="en-US" baseline="0" dirty="0" err="1"/>
              <a:t>als</a:t>
            </a:r>
            <a:r>
              <a:rPr lang="en-US" baseline="0" dirty="0"/>
              <a:t> </a:t>
            </a:r>
            <a:r>
              <a:rPr lang="en-US" baseline="0" dirty="0" err="1"/>
              <a:t>tausend</a:t>
            </a:r>
            <a:r>
              <a:rPr lang="en-US" baseline="0" dirty="0"/>
              <a:t> </a:t>
            </a:r>
            <a:r>
              <a:rPr lang="en-US" baseline="0" dirty="0" err="1"/>
              <a:t>Worte</a:t>
            </a:r>
            <a:r>
              <a:rPr lang="en-US" baseline="0" dirty="0"/>
              <a:t>!!! Und </a:t>
            </a:r>
            <a:r>
              <a:rPr lang="en-US" baseline="0" dirty="0" err="1"/>
              <a:t>klarer</a:t>
            </a:r>
            <a:r>
              <a:rPr lang="en-US" baseline="0" dirty="0"/>
              <a:t> Call to ACTION</a:t>
            </a:r>
          </a:p>
          <a:p>
            <a:r>
              <a:rPr lang="en-US" baseline="0" dirty="0" err="1"/>
              <a:t>PRISMic</a:t>
            </a:r>
            <a:r>
              <a:rPr lang="en-US" baseline="0" dirty="0"/>
              <a:t>: </a:t>
            </a:r>
            <a:r>
              <a:rPr lang="en-US" baseline="0" dirty="0" err="1"/>
              <a:t>kurze</a:t>
            </a:r>
            <a:r>
              <a:rPr lang="en-US" baseline="0" dirty="0"/>
              <a:t> </a:t>
            </a:r>
            <a:r>
              <a:rPr lang="en-US" baseline="0" dirty="0" err="1"/>
              <a:t>Erklärung</a:t>
            </a:r>
            <a:r>
              <a:rPr lang="en-US" baseline="0" dirty="0"/>
              <a:t>, Video, </a:t>
            </a:r>
            <a:r>
              <a:rPr lang="en-US" baseline="0" dirty="0" err="1"/>
              <a:t>klarer</a:t>
            </a:r>
            <a:r>
              <a:rPr lang="en-US" baseline="0" dirty="0"/>
              <a:t> Call to action, </a:t>
            </a:r>
            <a:endParaRPr lang="en-US" dirty="0"/>
          </a:p>
          <a:p>
            <a:endParaRPr lang="en-US" dirty="0"/>
          </a:p>
        </p:txBody>
      </p:sp>
      <p:sp>
        <p:nvSpPr>
          <p:cNvPr id="4" name="Slide Number Placeholder 3"/>
          <p:cNvSpPr>
            <a:spLocks noGrp="1"/>
          </p:cNvSpPr>
          <p:nvPr>
            <p:ph type="sldNum" sz="quarter" idx="10"/>
          </p:nvPr>
        </p:nvSpPr>
        <p:spPr/>
        <p:txBody>
          <a:bodyPr/>
          <a:lstStyle/>
          <a:p>
            <a:fld id="{EA9AFF8A-E7FC-43A1-8D24-D9100254D42E}" type="slidenum">
              <a:rPr lang="en-US" smtClean="0"/>
              <a:t>122</a:t>
            </a:fld>
            <a:endParaRPr lang="en-US"/>
          </a:p>
        </p:txBody>
      </p:sp>
    </p:spTree>
    <p:extLst>
      <p:ext uri="{BB962C8B-B14F-4D97-AF65-F5344CB8AC3E}">
        <p14:creationId xmlns:p14="http://schemas.microsoft.com/office/powerpoint/2010/main" val="18475075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Ø"/>
            </a:pPr>
            <a:r>
              <a:rPr lang="de-DE" dirty="0"/>
              <a:t>Das Angebot ist nicht klar zu erkennen. </a:t>
            </a:r>
          </a:p>
          <a:p>
            <a:pPr marL="285750" indent="-285750">
              <a:buFont typeface="Wingdings" panose="05000000000000000000" pitchFamily="2" charset="2"/>
              <a:buChar char="Ø"/>
            </a:pPr>
            <a:r>
              <a:rPr lang="de-DE" dirty="0"/>
              <a:t>Es ist nicht klar, für was ich mich hier anmelden soll. </a:t>
            </a:r>
          </a:p>
          <a:p>
            <a:pPr marL="285750" indent="-285750">
              <a:buFont typeface="Wingdings" panose="05000000000000000000" pitchFamily="2" charset="2"/>
              <a:buChar char="Ø"/>
            </a:pPr>
            <a:r>
              <a:rPr lang="de-DE" dirty="0"/>
              <a:t>Das Angebot „Kostenlose zweiwöchige Testversion“ fällt </a:t>
            </a:r>
          </a:p>
          <a:p>
            <a:pPr marL="285750" indent="-285750">
              <a:buFont typeface="Wingdings" panose="05000000000000000000" pitchFamily="2" charset="2"/>
              <a:buChar char="Ø"/>
            </a:pPr>
            <a:r>
              <a:rPr lang="de-DE" dirty="0"/>
              <a:t>kaum auf.</a:t>
            </a:r>
          </a:p>
          <a:p>
            <a:pPr marL="285750" indent="-285750">
              <a:buFont typeface="Wingdings" panose="05000000000000000000" pitchFamily="2" charset="2"/>
              <a:buChar char="Ø"/>
            </a:pPr>
            <a:r>
              <a:rPr lang="de-DE" dirty="0"/>
              <a:t>Die Seite enthält viel zu viel Text. Die Bildschirmfotos des Produkts sind sehr verwirrend.</a:t>
            </a:r>
          </a:p>
          <a:p>
            <a:pPr marL="285750" indent="-285750">
              <a:buFont typeface="Wingdings" panose="05000000000000000000" pitchFamily="2" charset="2"/>
              <a:buChar char="Ø"/>
            </a:pPr>
            <a:r>
              <a:rPr lang="de-DE" dirty="0"/>
              <a:t>Die Seite bietet kein Formular zur Erfassung der Daten </a:t>
            </a:r>
          </a:p>
          <a:p>
            <a:pPr marL="285750" indent="-285750">
              <a:buFont typeface="Wingdings" panose="05000000000000000000" pitchFamily="2" charset="2"/>
              <a:buChar char="Ø"/>
            </a:pPr>
            <a:r>
              <a:rPr lang="de-DE" dirty="0"/>
              <a:t>von potentiellen Kunden.</a:t>
            </a:r>
          </a:p>
          <a:p>
            <a:pPr marL="285750" indent="-285750">
              <a:buFont typeface="Wingdings" panose="05000000000000000000" pitchFamily="2" charset="2"/>
              <a:buChar char="Ø"/>
            </a:pPr>
            <a:r>
              <a:rPr lang="de-DE" dirty="0"/>
              <a:t>Die Seite könnte zu lang sein.</a:t>
            </a:r>
          </a:p>
          <a:p>
            <a:pPr marL="285750" indent="-285750">
              <a:buFont typeface="Wingdings" panose="05000000000000000000" pitchFamily="2" charset="2"/>
              <a:buChar char="Ø"/>
            </a:pPr>
            <a:r>
              <a:rPr lang="de-DE" dirty="0"/>
              <a:t>Der Verkaufsargumente konzentrieren sich zu sehr auf </a:t>
            </a:r>
          </a:p>
          <a:p>
            <a:pPr marL="285750" indent="-285750">
              <a:buFont typeface="Wingdings" panose="05000000000000000000" pitchFamily="2" charset="2"/>
              <a:buChar char="Ø"/>
            </a:pPr>
            <a:r>
              <a:rPr lang="de-DE" dirty="0"/>
              <a:t>die Eigenschaften anstatt auf den Wert.</a:t>
            </a:r>
          </a:p>
          <a:p>
            <a:pPr marL="285750" indent="-285750">
              <a:buFont typeface="Wingdings" panose="05000000000000000000" pitchFamily="2" charset="2"/>
              <a:buChar char="Ø"/>
            </a:pPr>
            <a:r>
              <a:rPr lang="de-DE" dirty="0"/>
              <a:t>Die Seite zeigt keine Belege wie Kundenzeugnisse oder </a:t>
            </a:r>
          </a:p>
          <a:p>
            <a:pPr marL="285750" indent="-285750">
              <a:buFont typeface="Wingdings" panose="05000000000000000000" pitchFamily="2" charset="2"/>
              <a:buChar char="Ø"/>
            </a:pPr>
            <a:r>
              <a:rPr lang="de-DE" dirty="0"/>
              <a:t>Fallstudien</a:t>
            </a:r>
          </a:p>
          <a:p>
            <a:pPr marL="0" indent="0">
              <a:buFont typeface="Wingdings" panose="05000000000000000000" pitchFamily="2" charset="2"/>
              <a:buNone/>
            </a:pPr>
            <a:r>
              <a:rPr lang="de-DE" dirty="0"/>
              <a:t>Gute Page: </a:t>
            </a:r>
          </a:p>
          <a:p>
            <a:r>
              <a:rPr lang="de-DE" dirty="0"/>
              <a:t>1. Das Navigationsmenü wurde entfernt.</a:t>
            </a:r>
          </a:p>
          <a:p>
            <a:r>
              <a:rPr lang="de-DE" dirty="0"/>
              <a:t>2. Das </a:t>
            </a:r>
            <a:r>
              <a:rPr lang="de-DE" dirty="0" err="1"/>
              <a:t>HubSpot</a:t>
            </a:r>
            <a:r>
              <a:rPr lang="de-DE" dirty="0"/>
              <a:t>-Logo erscheint weiterhin links oben.</a:t>
            </a:r>
          </a:p>
          <a:p>
            <a:r>
              <a:rPr lang="de-DE" dirty="0"/>
              <a:t>3. </a:t>
            </a:r>
          </a:p>
          <a:p>
            <a:r>
              <a:rPr lang="de-DE" dirty="0"/>
              <a:t>Der Titel zeigt eine klare Beschreibung des </a:t>
            </a:r>
          </a:p>
          <a:p>
            <a:r>
              <a:rPr lang="de-DE" dirty="0"/>
              <a:t>Angebots.</a:t>
            </a:r>
          </a:p>
          <a:p>
            <a:r>
              <a:rPr lang="de-DE" dirty="0"/>
              <a:t>4. Die Seite enthält ein klares Bild des Angebots.</a:t>
            </a:r>
          </a:p>
          <a:p>
            <a:r>
              <a:rPr lang="de-DE" dirty="0"/>
              <a:t>5. </a:t>
            </a:r>
          </a:p>
          <a:p>
            <a:r>
              <a:rPr lang="de-DE" dirty="0"/>
              <a:t>Die kurze Beschreibung des Angebots mit Stich</a:t>
            </a:r>
          </a:p>
          <a:p>
            <a:r>
              <a:rPr lang="de-DE" dirty="0"/>
              <a:t>-</a:t>
            </a:r>
          </a:p>
          <a:p>
            <a:r>
              <a:rPr lang="de-DE" dirty="0"/>
              <a:t>punktliste bietet einen schnellen Überblick.</a:t>
            </a:r>
          </a:p>
          <a:p>
            <a:r>
              <a:rPr lang="de-DE" dirty="0"/>
              <a:t>6. </a:t>
            </a:r>
          </a:p>
          <a:p>
            <a:r>
              <a:rPr lang="de-DE" dirty="0"/>
              <a:t>Das Lead-Formular erscheint direkt auf der Seite </a:t>
            </a:r>
          </a:p>
          <a:p>
            <a:r>
              <a:rPr lang="de-DE" dirty="0"/>
              <a:t>und wird von einem Untertitel hervorgehoben, </a:t>
            </a:r>
          </a:p>
          <a:p>
            <a:r>
              <a:rPr lang="de-DE" dirty="0"/>
              <a:t>der das Angebot erneut betont.</a:t>
            </a:r>
          </a:p>
          <a:p>
            <a:r>
              <a:rPr lang="de-DE" dirty="0"/>
              <a:t>7. Der Content betont den Wert des Angebots.</a:t>
            </a:r>
          </a:p>
          <a:p>
            <a:r>
              <a:rPr lang="de-DE" dirty="0"/>
              <a:t>8. Die Seite ist nicht zu lang</a:t>
            </a:r>
          </a:p>
          <a:p>
            <a:endParaRPr lang="de-DE" dirty="0"/>
          </a:p>
          <a:p>
            <a:pPr marL="0" indent="0">
              <a:buFont typeface="Wingdings" panose="05000000000000000000" pitchFamily="2" charset="2"/>
              <a:buNone/>
            </a:pPr>
            <a:endParaRPr lang="de-DE" dirty="0"/>
          </a:p>
          <a:p>
            <a:pPr marL="285750" indent="-285750">
              <a:buFont typeface="Wingdings" panose="05000000000000000000" pitchFamily="2" charset="2"/>
              <a:buChar char="Ø"/>
            </a:pPr>
            <a:endParaRPr lang="en-US" dirty="0"/>
          </a:p>
        </p:txBody>
      </p:sp>
      <p:sp>
        <p:nvSpPr>
          <p:cNvPr id="4" name="Slide Number Placeholder 3"/>
          <p:cNvSpPr>
            <a:spLocks noGrp="1"/>
          </p:cNvSpPr>
          <p:nvPr>
            <p:ph type="sldNum" sz="quarter" idx="10"/>
          </p:nvPr>
        </p:nvSpPr>
        <p:spPr/>
        <p:txBody>
          <a:bodyPr/>
          <a:lstStyle/>
          <a:p>
            <a:fld id="{EA9AFF8A-E7FC-43A1-8D24-D9100254D42E}" type="slidenum">
              <a:rPr lang="en-US" smtClean="0"/>
              <a:t>123</a:t>
            </a:fld>
            <a:endParaRPr lang="en-US"/>
          </a:p>
        </p:txBody>
      </p:sp>
    </p:spTree>
    <p:extLst>
      <p:ext uri="{BB962C8B-B14F-4D97-AF65-F5344CB8AC3E}">
        <p14:creationId xmlns:p14="http://schemas.microsoft.com/office/powerpoint/2010/main" val="30228385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Close</a:t>
            </a:r>
          </a:p>
          <a:p>
            <a:r>
              <a:rPr lang="en-US" dirty="0"/>
              <a:t>to transform those leads into customers. How can you most effectively accomplish this feat? Certain marketing tools can be used at this stage to make sure you’re closing the right leads at the right times.</a:t>
            </a:r>
          </a:p>
          <a:p>
            <a:r>
              <a:rPr lang="en-US" dirty="0"/>
              <a:t>Closing tools include:</a:t>
            </a:r>
          </a:p>
          <a:p>
            <a:r>
              <a:rPr lang="en-US" b="1" dirty="0">
                <a:hlinkClick r:id="rId3"/>
              </a:rPr>
              <a:t>CRM</a:t>
            </a:r>
            <a:r>
              <a:rPr lang="en-US" dirty="0"/>
              <a:t>- Keep track of the details about all the contacts, companies, and deals in your pipeline, and easily get in touch with the right prospects at the right time. Customer Relationship Management (CRM) systems facilitate sales by making sure you have the right information at your fingertips to better engage with prospects across every channel.</a:t>
            </a:r>
          </a:p>
          <a:p>
            <a:r>
              <a:rPr lang="en-US" b="1" dirty="0">
                <a:hlinkClick r:id="rId4"/>
              </a:rPr>
              <a:t>Closed-loop Reporting</a:t>
            </a:r>
            <a:r>
              <a:rPr lang="en-US" dirty="0"/>
              <a:t>- How do you know which marketing efforts are bringing in the best leads? Is your sales team effectively closing those best leads into customers? Integration with your CRM system allows you to analyze just how well your marketing and sales teams are playing together.</a:t>
            </a:r>
          </a:p>
          <a:p>
            <a:r>
              <a:rPr lang="en-US" b="1" dirty="0" err="1"/>
              <a:t>Effektivität</a:t>
            </a:r>
            <a:r>
              <a:rPr lang="en-US" b="1" baseline="0" dirty="0"/>
              <a:t> der </a:t>
            </a:r>
            <a:r>
              <a:rPr lang="en-US" b="1" baseline="0" dirty="0" err="1"/>
              <a:t>Zusammenarbeit</a:t>
            </a:r>
            <a:r>
              <a:rPr lang="en-US" b="1" baseline="0" dirty="0"/>
              <a:t> </a:t>
            </a:r>
            <a:r>
              <a:rPr lang="en-US" b="1" baseline="0" dirty="0" err="1"/>
              <a:t>zwischen</a:t>
            </a:r>
            <a:r>
              <a:rPr lang="en-US" b="1" baseline="0" dirty="0"/>
              <a:t> Marketing und Sales-Teams</a:t>
            </a:r>
            <a:endParaRPr lang="en-US" b="1" dirty="0"/>
          </a:p>
          <a:p>
            <a:r>
              <a:rPr lang="en-US" b="1" dirty="0">
                <a:hlinkClick r:id="rId5"/>
              </a:rPr>
              <a:t>Email</a:t>
            </a:r>
            <a:r>
              <a:rPr lang="en-US" dirty="0"/>
              <a:t>- What do you do if a visitor clicks on your call-to-action, fills out a landing page, or downloads your whitepaper, but still isn’t ready to become a customer? A series of emails focused on useful, relevant content can build trust with a prospect and help them become more ready to buy.</a:t>
            </a:r>
          </a:p>
          <a:p>
            <a:r>
              <a:rPr lang="en-US" b="1" dirty="0">
                <a:hlinkClick r:id="rId6"/>
              </a:rPr>
              <a:t>Marketing Automation</a:t>
            </a:r>
            <a:r>
              <a:rPr lang="en-US" dirty="0"/>
              <a:t>- This process </a:t>
            </a:r>
            <a:r>
              <a:rPr lang="en-US" u="sng" dirty="0"/>
              <a:t>involves creating email marketing and lead nurturing tailored to the needs and lifecycle stage of each lead.</a:t>
            </a:r>
            <a:r>
              <a:rPr lang="en-US" dirty="0"/>
              <a:t> For example, if a visitor downloaded a whitepaper on a certain topic from you in the past, you might want to send that lead a series of related emails. But if they follow you on Twitter and visited certain pages on your website, you might want to change the messaging to reflect those different interests.</a:t>
            </a:r>
          </a:p>
          <a:p>
            <a:endParaRPr lang="en-US" dirty="0"/>
          </a:p>
        </p:txBody>
      </p:sp>
      <p:sp>
        <p:nvSpPr>
          <p:cNvPr id="4" name="Slide Number Placeholder 3"/>
          <p:cNvSpPr>
            <a:spLocks noGrp="1"/>
          </p:cNvSpPr>
          <p:nvPr>
            <p:ph type="sldNum" sz="quarter" idx="10"/>
          </p:nvPr>
        </p:nvSpPr>
        <p:spPr/>
        <p:txBody>
          <a:bodyPr/>
          <a:lstStyle/>
          <a:p>
            <a:fld id="{EA9AFF8A-E7FC-43A1-8D24-D9100254D42E}" type="slidenum">
              <a:rPr lang="en-US" smtClean="0"/>
              <a:t>124</a:t>
            </a:fld>
            <a:endParaRPr lang="en-US"/>
          </a:p>
        </p:txBody>
      </p:sp>
    </p:spTree>
    <p:extLst>
      <p:ext uri="{BB962C8B-B14F-4D97-AF65-F5344CB8AC3E}">
        <p14:creationId xmlns:p14="http://schemas.microsoft.com/office/powerpoint/2010/main" val="39002793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Delight</a:t>
            </a:r>
          </a:p>
          <a:p>
            <a:r>
              <a:rPr lang="en-US" dirty="0"/>
              <a:t>The Inbound way is all about providing remarkable content to our users, whether they be visitors, leads, or existing customers. Just because someone has already written you a check doesn’t mean you can forget about them! Inbound companies continue to engage with, delight, and (hopefully) upsell their current customer base into happy promoters of the organizations and products they love.</a:t>
            </a:r>
          </a:p>
          <a:p>
            <a:r>
              <a:rPr lang="en-US" dirty="0"/>
              <a:t>Tools used to delight customers include:</a:t>
            </a:r>
          </a:p>
          <a:p>
            <a:r>
              <a:rPr lang="en-US" b="1" dirty="0">
                <a:hlinkClick r:id="rId3"/>
              </a:rPr>
              <a:t>Surveys</a:t>
            </a:r>
            <a:r>
              <a:rPr lang="en-US" dirty="0"/>
              <a:t>- The best way to figure out what your users want </a:t>
            </a:r>
            <a:r>
              <a:rPr lang="en-US" u="sng" dirty="0"/>
              <a:t>is by asking them</a:t>
            </a:r>
            <a:r>
              <a:rPr lang="en-US" dirty="0"/>
              <a:t>. Use feedback and surveys to ensure you’re providing customers with what they’re looking for.</a:t>
            </a:r>
          </a:p>
          <a:p>
            <a:r>
              <a:rPr lang="en-US" b="1" dirty="0">
                <a:hlinkClick r:id="rId4"/>
              </a:rPr>
              <a:t>Smart Calls-to-Action</a:t>
            </a:r>
            <a:r>
              <a:rPr lang="en-US" dirty="0"/>
              <a:t>- These present different users with offers that change based on buyer persona and lifecycle stage. – </a:t>
            </a:r>
            <a:r>
              <a:rPr lang="en-US" u="sng" dirty="0" err="1"/>
              <a:t>Unaufdringlich</a:t>
            </a:r>
            <a:r>
              <a:rPr lang="en-US" u="sng" dirty="0"/>
              <a:t>!</a:t>
            </a:r>
          </a:p>
          <a:p>
            <a:r>
              <a:rPr lang="en-US" b="1" dirty="0">
                <a:hlinkClick r:id="rId4"/>
              </a:rPr>
              <a:t>Smart Text</a:t>
            </a:r>
            <a:r>
              <a:rPr lang="en-US" dirty="0"/>
              <a:t>- Provide your existing customers with remarkable content tailored to their interests and challenges. Help them achieve their own goals, as well as introduce new products and features that might be of interest to them. </a:t>
            </a:r>
          </a:p>
          <a:p>
            <a:r>
              <a:rPr lang="en-US" u="sng" dirty="0" err="1"/>
              <a:t>Unaufdringlich</a:t>
            </a:r>
            <a:r>
              <a:rPr lang="en-US" u="sng" dirty="0"/>
              <a:t>!!!</a:t>
            </a:r>
          </a:p>
          <a:p>
            <a:r>
              <a:rPr lang="en-US" b="1" dirty="0">
                <a:hlinkClick r:id="rId5"/>
              </a:rPr>
              <a:t>Social Monitoring</a:t>
            </a:r>
            <a:r>
              <a:rPr lang="en-US" dirty="0"/>
              <a:t>- Keep track of the social conversations that matter to you most. Listen out for your customers’ questions, comments, likes, and dislikes – and reach out to them with relevant content.</a:t>
            </a:r>
          </a:p>
          <a:p>
            <a:endParaRPr lang="en-US" dirty="0"/>
          </a:p>
        </p:txBody>
      </p:sp>
      <p:sp>
        <p:nvSpPr>
          <p:cNvPr id="4" name="Slide Number Placeholder 3"/>
          <p:cNvSpPr>
            <a:spLocks noGrp="1"/>
          </p:cNvSpPr>
          <p:nvPr>
            <p:ph type="sldNum" sz="quarter" idx="10"/>
          </p:nvPr>
        </p:nvSpPr>
        <p:spPr/>
        <p:txBody>
          <a:bodyPr/>
          <a:lstStyle/>
          <a:p>
            <a:fld id="{EA9AFF8A-E7FC-43A1-8D24-D9100254D42E}" type="slidenum">
              <a:rPr lang="en-US" smtClean="0"/>
              <a:t>125</a:t>
            </a:fld>
            <a:endParaRPr lang="en-US"/>
          </a:p>
        </p:txBody>
      </p:sp>
    </p:spTree>
    <p:extLst>
      <p:ext uri="{BB962C8B-B14F-4D97-AF65-F5344CB8AC3E}">
        <p14:creationId xmlns:p14="http://schemas.microsoft.com/office/powerpoint/2010/main" val="4059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a:extLst>
              <a:ext uri="{FF2B5EF4-FFF2-40B4-BE49-F238E27FC236}">
                <a16:creationId xmlns:a16="http://schemas.microsoft.com/office/drawing/2014/main" id="{2E9F3FEE-94C8-4601-9460-38CDA9A523AC}"/>
              </a:ext>
            </a:extLst>
          </p:cNvPr>
          <p:cNvSpPr>
            <a:spLocks noGrp="1" noRot="1" noChangeAspect="1" noTextEdit="1"/>
          </p:cNvSpPr>
          <p:nvPr>
            <p:ph type="sldImg"/>
          </p:nvPr>
        </p:nvSpPr>
        <p:spPr>
          <a:xfrm>
            <a:off x="917575" y="744538"/>
            <a:ext cx="4962525" cy="3722687"/>
          </a:xfrm>
          <a:ln/>
        </p:spPr>
      </p:sp>
      <p:sp>
        <p:nvSpPr>
          <p:cNvPr id="259075" name="Notizenplatzhalter 2">
            <a:extLst>
              <a:ext uri="{FF2B5EF4-FFF2-40B4-BE49-F238E27FC236}">
                <a16:creationId xmlns:a16="http://schemas.microsoft.com/office/drawing/2014/main" id="{79E359FD-7809-4CEF-BCAE-33D0DE91F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59076" name="Foliennummernplatzhalter 3">
            <a:extLst>
              <a:ext uri="{FF2B5EF4-FFF2-40B4-BE49-F238E27FC236}">
                <a16:creationId xmlns:a16="http://schemas.microsoft.com/office/drawing/2014/main" id="{5011AF59-C5F2-4474-9BAF-F85D35361E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2D660BE-804E-4E22-844B-C79365232BAA}" type="slidenum">
              <a:rPr lang="de-DE" altLang="de-DE" sz="1200" smtClean="0"/>
              <a:pPr/>
              <a:t>17</a:t>
            </a:fld>
            <a:endParaRPr lang="de-DE" altLang="de-DE" sz="1200"/>
          </a:p>
        </p:txBody>
      </p:sp>
    </p:spTree>
    <p:extLst>
      <p:ext uri="{BB962C8B-B14F-4D97-AF65-F5344CB8AC3E}">
        <p14:creationId xmlns:p14="http://schemas.microsoft.com/office/powerpoint/2010/main" val="41098058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50000"/>
              </a:lnSpc>
              <a:spcBef>
                <a:spcPct val="0"/>
              </a:spcBef>
              <a:spcAft>
                <a:spcPct val="0"/>
              </a:spcAft>
              <a:buClrTx/>
              <a:buSzTx/>
              <a:buFontTx/>
              <a:buNone/>
              <a:tabLst/>
            </a:pPr>
            <a:r>
              <a:rPr lang="de-DE" dirty="0">
                <a:effectLst/>
              </a:rPr>
              <a:t>CRM-Daten sorgen in Kombination mit Verhaltensdaten via E-Mail-Marketing für individuelle Display-Werbeanzeigen auf verschiedenen Kanälen</a:t>
            </a:r>
            <a:endParaRPr kumimoji="0" lang="de-DE" altLang="de-DE" b="1" i="0" u="none" strike="noStrike" cap="none" normalizeH="0" baseline="0" dirty="0">
              <a:ln>
                <a:noFill/>
              </a:ln>
              <a:solidFill>
                <a:schemeClr val="tx1"/>
              </a:solidFill>
              <a:effectLst/>
              <a:latin typeface="Arial" charset="0"/>
              <a:cs typeface="Arial" charset="0"/>
            </a:endParaRPr>
          </a:p>
        </p:txBody>
      </p:sp>
      <p:sp>
        <p:nvSpPr>
          <p:cNvPr id="4" name="Foliennummernplatzhalter 3"/>
          <p:cNvSpPr>
            <a:spLocks noGrp="1"/>
          </p:cNvSpPr>
          <p:nvPr>
            <p:ph type="sldNum" sz="quarter" idx="10"/>
          </p:nvPr>
        </p:nvSpPr>
        <p:spPr/>
        <p:txBody>
          <a:bodyPr/>
          <a:lstStyle/>
          <a:p>
            <a:fld id="{7EFFD22A-D3E5-4535-B0DE-66BE2CC526CE}" type="slidenum">
              <a:rPr lang="de-DE" smtClean="0"/>
              <a:t>126</a:t>
            </a:fld>
            <a:endParaRPr lang="de-DE"/>
          </a:p>
        </p:txBody>
      </p:sp>
    </p:spTree>
    <p:extLst>
      <p:ext uri="{BB962C8B-B14F-4D97-AF65-F5344CB8AC3E}">
        <p14:creationId xmlns:p14="http://schemas.microsoft.com/office/powerpoint/2010/main" val="24367279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E334262-9963-4E4B-A625-F78274CA3624}"/>
              </a:ext>
            </a:extLst>
          </p:cNvPr>
          <p:cNvSpPr>
            <a:spLocks noGrp="1" noRot="1" noChangeAspect="1" noChangeArrowheads="1" noTextEdit="1"/>
          </p:cNvSpPr>
          <p:nvPr>
            <p:ph type="sldImg"/>
          </p:nvPr>
        </p:nvSpPr>
        <p:spPr>
          <a:xfrm>
            <a:off x="917575" y="744538"/>
            <a:ext cx="4962525" cy="3722687"/>
          </a:xfrm>
          <a:ln/>
        </p:spPr>
      </p:sp>
      <p:sp>
        <p:nvSpPr>
          <p:cNvPr id="67587" name="Notes Placeholder 2">
            <a:extLst>
              <a:ext uri="{FF2B5EF4-FFF2-40B4-BE49-F238E27FC236}">
                <a16:creationId xmlns:a16="http://schemas.microsoft.com/office/drawing/2014/main" id="{7A4C3DD0-A4B8-4B7A-B8FE-5D10107F7A20}"/>
              </a:ext>
            </a:extLst>
          </p:cNvPr>
          <p:cNvSpPr>
            <a:spLocks noGrp="1" noChangeArrowheads="1"/>
          </p:cNvSpPr>
          <p:nvPr>
            <p:ph type="body" idx="1"/>
          </p:nvPr>
        </p:nvSpPr>
        <p:spPr>
          <a:noFill/>
        </p:spPr>
        <p:txBody>
          <a:bodyPr/>
          <a:lstStyle/>
          <a:p>
            <a:r>
              <a:rPr lang="en-US" altLang="de-DE" b="1"/>
              <a:t>Content Marketing ist Bestandteil des Inbound Marketing. Gutes Content-Marketing unterstützt den Inbound! </a:t>
            </a:r>
          </a:p>
        </p:txBody>
      </p:sp>
      <p:sp>
        <p:nvSpPr>
          <p:cNvPr id="67588" name="Slide Number Placeholder 3">
            <a:extLst>
              <a:ext uri="{FF2B5EF4-FFF2-40B4-BE49-F238E27FC236}">
                <a16:creationId xmlns:a16="http://schemas.microsoft.com/office/drawing/2014/main" id="{66F2C3A8-FE46-45C7-934F-89F8B05AB7F1}"/>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1F85DCE-94C5-4D09-992F-6A13E609BCAB}" type="slidenum">
              <a:rPr lang="en-US" altLang="de-DE" smtClean="0">
                <a:latin typeface="Calibri" panose="020F0502020204030204" pitchFamily="34" charset="0"/>
              </a:rPr>
              <a:pPr fontAlgn="base">
                <a:spcBef>
                  <a:spcPct val="0"/>
                </a:spcBef>
                <a:spcAft>
                  <a:spcPct val="0"/>
                </a:spcAft>
              </a:pPr>
              <a:t>127</a:t>
            </a:fld>
            <a:endParaRPr lang="en-US" altLang="de-DE">
              <a:latin typeface="Calibri" panose="020F0502020204030204" pitchFamily="34" charset="0"/>
            </a:endParaRPr>
          </a:p>
        </p:txBody>
      </p:sp>
    </p:spTree>
    <p:extLst>
      <p:ext uri="{BB962C8B-B14F-4D97-AF65-F5344CB8AC3E}">
        <p14:creationId xmlns:p14="http://schemas.microsoft.com/office/powerpoint/2010/main" val="18814273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129</a:t>
            </a:fld>
            <a:endParaRPr lang="en-US"/>
          </a:p>
        </p:txBody>
      </p:sp>
    </p:spTree>
    <p:extLst>
      <p:ext uri="{BB962C8B-B14F-4D97-AF65-F5344CB8AC3E}">
        <p14:creationId xmlns:p14="http://schemas.microsoft.com/office/powerpoint/2010/main" val="32493060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Herkunft und Geschichte</a:t>
            </a:r>
          </a:p>
          <a:p>
            <a:r>
              <a:rPr lang="de-DE" dirty="0"/>
              <a:t>Der moderne Begriff der Leadgenerierung, sprich Interessentengewinnung, ist aus dem </a:t>
            </a:r>
            <a:r>
              <a:rPr lang="de-DE" dirty="0">
                <a:hlinkClick r:id="rId3" tooltip="Direktmarketing"/>
              </a:rPr>
              <a:t>Direktmarketing</a:t>
            </a:r>
            <a:r>
              <a:rPr lang="de-DE" dirty="0"/>
              <a:t> entstanden. Die Ursprünge des Direktmarketings gehen auf Unternehmen zurück, die nach dem </a:t>
            </a:r>
            <a:r>
              <a:rPr lang="de-DE" dirty="0">
                <a:hlinkClick r:id="rId4" tooltip="Erster Weltkrieg"/>
              </a:rPr>
              <a:t>Ersten Weltkrieg</a:t>
            </a:r>
            <a:r>
              <a:rPr lang="de-DE" dirty="0"/>
              <a:t> ihre Produkte über den Postweg vertrieben, also Versandhandelshäuser wie </a:t>
            </a:r>
            <a:r>
              <a:rPr lang="de-DE" dirty="0">
                <a:hlinkClick r:id="rId5" tooltip="Eduscho"/>
              </a:rPr>
              <a:t>Eduscho</a:t>
            </a:r>
            <a:r>
              <a:rPr lang="de-DE" dirty="0"/>
              <a:t> und </a:t>
            </a:r>
            <a:r>
              <a:rPr lang="de-DE" dirty="0">
                <a:hlinkClick r:id="rId6" tooltip="Quelle GmbH"/>
              </a:rPr>
              <a:t>Quelle</a:t>
            </a:r>
            <a:r>
              <a:rPr lang="de-DE" dirty="0"/>
              <a:t>. Seit den 80er Jahren hat aber auch bei anderen Unternehmen die durch den Wettbewerbsdruck zunehmende Kundenorientierung zu einer stärkeren Hinwendung zum Direktmarketing geführt.</a:t>
            </a:r>
            <a:r>
              <a:rPr lang="de-DE" baseline="30000" dirty="0">
                <a:hlinkClick r:id="rId7"/>
              </a:rPr>
              <a:t>[2]</a:t>
            </a:r>
            <a:r>
              <a:rPr lang="de-DE" dirty="0"/>
              <a:t> Damit werbetreibende Unternehmen ihre </a:t>
            </a:r>
            <a:r>
              <a:rPr lang="de-DE" dirty="0">
                <a:hlinkClick r:id="rId8" tooltip="Zielgruppe"/>
              </a:rPr>
              <a:t>Zielgruppen</a:t>
            </a:r>
            <a:r>
              <a:rPr lang="de-DE" dirty="0"/>
              <a:t> mit vertretbarem ökonomischen Aufwand erreichen, brauchen sie ein professionelles Direktmarketing. Die Erfahrung hat gezeigt, dass sich durch die direkte Ansprache beinahe jedes Medium als Verkaufsmedium nutzen lässt. Zum Beispiel über Coupons, telefonische Rückrufe oder Bestellungen per Fax. Über diesen direkten Kundenkontakt erhöhen sich die Chancen für einen Langzeit-Dialog.</a:t>
            </a:r>
            <a:r>
              <a:rPr lang="de-DE" baseline="30000" dirty="0">
                <a:hlinkClick r:id="rId9"/>
              </a:rPr>
              <a:t>[3]</a:t>
            </a:r>
            <a:endParaRPr lang="de-DE" dirty="0"/>
          </a:p>
          <a:p>
            <a:pPr>
              <a:lnSpc>
                <a:spcPct val="150000"/>
              </a:lnSpc>
            </a:pPr>
            <a:endParaRPr lang="en-US"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130</a:t>
            </a:fld>
            <a:endParaRPr lang="en-US"/>
          </a:p>
        </p:txBody>
      </p:sp>
    </p:spTree>
    <p:extLst>
      <p:ext uri="{BB962C8B-B14F-4D97-AF65-F5344CB8AC3E}">
        <p14:creationId xmlns:p14="http://schemas.microsoft.com/office/powerpoint/2010/main" val="10576994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de-DE" altLang="de-DE" b="0" i="0" u="none" strike="noStrike" cap="none" normalizeH="0" baseline="0" dirty="0">
                <a:ln>
                  <a:noFill/>
                </a:ln>
                <a:solidFill>
                  <a:schemeClr val="tx1"/>
                </a:solidFill>
                <a:effectLst/>
                <a:latin typeface="Arial" charset="0"/>
                <a:cs typeface="Arial" charset="0"/>
              </a:rPr>
              <a:t>Korrektheit: Beispiel aus B2b bringen, mit 1000 €/Lead </a:t>
            </a:r>
            <a:r>
              <a:rPr kumimoji="0" lang="de-DE" altLang="de-DE" b="0" i="0" u="none" strike="noStrike" cap="none" normalizeH="0" baseline="0" dirty="0">
                <a:ln>
                  <a:noFill/>
                </a:ln>
                <a:solidFill>
                  <a:schemeClr val="tx1"/>
                </a:solidFill>
                <a:effectLst/>
                <a:latin typeface="Arial" charset="0"/>
                <a:cs typeface="Arial" charset="0"/>
                <a:sym typeface="Wingdings" panose="05000000000000000000" pitchFamily="2" charset="2"/>
              </a:rPr>
              <a:t> hier wird sehr stark verifiziert, um den Lead korrekt zu erhalten. </a:t>
            </a:r>
          </a:p>
          <a:p>
            <a:pPr marL="0" marR="0" lvl="0" indent="0" algn="l" defTabSz="914400" rtl="0" eaLnBrk="0" fontAlgn="base" latinLnBrk="0" hangingPunct="0">
              <a:lnSpc>
                <a:spcPct val="150000"/>
              </a:lnSpc>
              <a:spcBef>
                <a:spcPct val="0"/>
              </a:spcBef>
              <a:spcAft>
                <a:spcPct val="0"/>
              </a:spcAft>
              <a:buClrTx/>
              <a:buSzTx/>
              <a:buFontTx/>
              <a:buNone/>
              <a:tabLst/>
            </a:pPr>
            <a:r>
              <a:rPr kumimoji="0" lang="de-DE" altLang="de-DE" b="1" i="0" u="none" strike="noStrike" cap="none" normalizeH="0" baseline="0" dirty="0">
                <a:ln>
                  <a:noFill/>
                </a:ln>
                <a:solidFill>
                  <a:schemeClr val="tx1"/>
                </a:solidFill>
                <a:effectLst/>
                <a:latin typeface="Arial" charset="0"/>
                <a:cs typeface="Arial" charset="0"/>
              </a:rPr>
              <a:t>A</a:t>
            </a:r>
            <a:r>
              <a:rPr kumimoji="0" lang="de-DE" altLang="de-DE" b="0" i="0" u="none" strike="noStrike" cap="none" normalizeH="0" baseline="0" dirty="0">
                <a:ln>
                  <a:noFill/>
                </a:ln>
                <a:solidFill>
                  <a:schemeClr val="tx1"/>
                </a:solidFill>
                <a:effectLst/>
                <a:latin typeface="Arial" charset="0"/>
                <a:cs typeface="Arial" charset="0"/>
              </a:rPr>
              <a:t>ktualität: z.B. Kaufinteresse an einem Auto </a:t>
            </a:r>
            <a:r>
              <a:rPr kumimoji="0" lang="de-DE" altLang="de-DE" b="0" i="0" u="none" strike="noStrike" cap="none" normalizeH="0" baseline="0" dirty="0">
                <a:ln>
                  <a:noFill/>
                </a:ln>
                <a:solidFill>
                  <a:schemeClr val="tx1"/>
                </a:solidFill>
                <a:effectLst/>
                <a:latin typeface="Arial" charset="0"/>
                <a:cs typeface="Arial" charset="0"/>
                <a:sym typeface="Wingdings" panose="05000000000000000000" pitchFamily="2" charset="2"/>
              </a:rPr>
              <a:t> Mail nach 6 Monaten nicht mehr relevant</a:t>
            </a:r>
          </a:p>
          <a:p>
            <a:pPr marL="0" marR="0" lvl="0" indent="0" algn="l" defTabSz="914400" rtl="0" eaLnBrk="0" fontAlgn="base" latinLnBrk="0" hangingPunct="0">
              <a:lnSpc>
                <a:spcPct val="150000"/>
              </a:lnSpc>
              <a:spcBef>
                <a:spcPct val="0"/>
              </a:spcBef>
              <a:spcAft>
                <a:spcPct val="0"/>
              </a:spcAft>
              <a:buClrTx/>
              <a:buSzTx/>
              <a:buFontTx/>
              <a:buNone/>
              <a:tabLst/>
            </a:pPr>
            <a:r>
              <a:rPr kumimoji="0" lang="de-DE" altLang="de-DE" b="0" i="0" u="none" strike="noStrike" cap="none" normalizeH="0" baseline="0" dirty="0">
                <a:ln>
                  <a:noFill/>
                </a:ln>
                <a:solidFill>
                  <a:schemeClr val="tx1"/>
                </a:solidFill>
                <a:effectLst/>
                <a:latin typeface="Arial" charset="0"/>
                <a:cs typeface="Arial" charset="0"/>
                <a:sym typeface="Wingdings" panose="05000000000000000000" pitchFamily="2" charset="2"/>
              </a:rPr>
              <a:t>Freiwillige Überlassung der Daten: Datenschutz! </a:t>
            </a:r>
          </a:p>
          <a:p>
            <a:pPr marL="0" marR="0" lvl="0" indent="0" algn="l" defTabSz="914400" rtl="0" eaLnBrk="0" fontAlgn="base" latinLnBrk="0" hangingPunct="0">
              <a:lnSpc>
                <a:spcPct val="150000"/>
              </a:lnSpc>
              <a:spcBef>
                <a:spcPct val="0"/>
              </a:spcBef>
              <a:spcAft>
                <a:spcPct val="0"/>
              </a:spcAft>
              <a:buClrTx/>
              <a:buSzTx/>
              <a:buFontTx/>
              <a:buNone/>
              <a:tabLst/>
            </a:pPr>
            <a:r>
              <a:rPr kumimoji="0" lang="de-DE" altLang="de-DE" b="0" i="0" u="none" strike="noStrike" cap="none" normalizeH="0" baseline="0" dirty="0">
                <a:ln>
                  <a:noFill/>
                </a:ln>
                <a:solidFill>
                  <a:schemeClr val="tx1"/>
                </a:solidFill>
                <a:effectLst/>
                <a:latin typeface="Arial" charset="0"/>
                <a:cs typeface="Arial" charset="0"/>
                <a:sym typeface="Wingdings" panose="05000000000000000000" pitchFamily="2" charset="2"/>
              </a:rPr>
              <a:t>Echtes Interesse: muss man durch Inbound-Prozesse ermitteln, wichtig ist, </a:t>
            </a:r>
            <a:r>
              <a:rPr kumimoji="0" lang="de-DE" altLang="de-DE" b="0" i="0" u="none" strike="noStrike" cap="none" normalizeH="0" baseline="0" dirty="0" err="1">
                <a:ln>
                  <a:noFill/>
                </a:ln>
                <a:solidFill>
                  <a:schemeClr val="tx1"/>
                </a:solidFill>
                <a:effectLst/>
                <a:latin typeface="Arial" charset="0"/>
                <a:cs typeface="Arial" charset="0"/>
                <a:sym typeface="Wingdings" panose="05000000000000000000" pitchFamily="2" charset="2"/>
              </a:rPr>
              <a:t>daß</a:t>
            </a:r>
            <a:r>
              <a:rPr kumimoji="0" lang="de-DE" altLang="de-DE" b="0" i="0" u="none" strike="noStrike" cap="none" normalizeH="0" baseline="0" dirty="0">
                <a:ln>
                  <a:noFill/>
                </a:ln>
                <a:solidFill>
                  <a:schemeClr val="tx1"/>
                </a:solidFill>
                <a:effectLst/>
                <a:latin typeface="Arial" charset="0"/>
                <a:cs typeface="Arial" charset="0"/>
                <a:sym typeface="Wingdings" panose="05000000000000000000" pitchFamily="2" charset="2"/>
              </a:rPr>
              <a:t> der Kunde auch von sich Infos preisgibt.</a:t>
            </a:r>
            <a:endParaRPr kumimoji="0" lang="de-DE" altLang="de-DE" b="0" i="0" u="none" strike="noStrike" cap="none" normalizeH="0" baseline="0" dirty="0">
              <a:ln>
                <a:noFill/>
              </a:ln>
              <a:solidFill>
                <a:schemeClr val="tx1"/>
              </a:solidFill>
              <a:effectLst/>
              <a:latin typeface="Arial" charset="0"/>
              <a:cs typeface="Arial" charset="0"/>
            </a:endParaRPr>
          </a:p>
        </p:txBody>
      </p:sp>
      <p:sp>
        <p:nvSpPr>
          <p:cNvPr id="4" name="Foliennummernplatzhalter 3"/>
          <p:cNvSpPr>
            <a:spLocks noGrp="1"/>
          </p:cNvSpPr>
          <p:nvPr>
            <p:ph type="sldNum" sz="quarter" idx="10"/>
          </p:nvPr>
        </p:nvSpPr>
        <p:spPr/>
        <p:txBody>
          <a:bodyPr/>
          <a:lstStyle/>
          <a:p>
            <a:fld id="{7EFFD22A-D3E5-4535-B0DE-66BE2CC526CE}" type="slidenum">
              <a:rPr lang="de-DE" smtClean="0"/>
              <a:t>131</a:t>
            </a:fld>
            <a:endParaRPr lang="de-DE"/>
          </a:p>
        </p:txBody>
      </p:sp>
    </p:spTree>
    <p:extLst>
      <p:ext uri="{BB962C8B-B14F-4D97-AF65-F5344CB8AC3E}">
        <p14:creationId xmlns:p14="http://schemas.microsoft.com/office/powerpoint/2010/main" val="32528309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 Begriffe nachfragen bei den Teilnehmern</a:t>
            </a:r>
          </a:p>
          <a:p>
            <a:endParaRPr lang="de-DE" dirty="0"/>
          </a:p>
          <a:p>
            <a:r>
              <a:rPr lang="de-DE" u="sng" dirty="0"/>
              <a:t>"</a:t>
            </a:r>
            <a:r>
              <a:rPr lang="de-DE" u="sng" dirty="0" err="1"/>
              <a:t>Cold</a:t>
            </a:r>
            <a:r>
              <a:rPr lang="de-DE" u="sng" dirty="0"/>
              <a:t> Leads" </a:t>
            </a:r>
            <a:r>
              <a:rPr lang="de-DE" dirty="0"/>
              <a:t>Leads, bei denen Daten eingegeben wurden um einen Zweck zu erreichen, beispielsweise um ein E-Book herunterladen zu können. Am Herausgeber oder dessen Produkten und Services besteht kein Interesse. </a:t>
            </a:r>
          </a:p>
          <a:p>
            <a:endParaRPr lang="de-DE" dirty="0"/>
          </a:p>
          <a:p>
            <a:r>
              <a:rPr lang="de-DE" u="sng" dirty="0"/>
              <a:t>"Warm Leads"</a:t>
            </a:r>
            <a:r>
              <a:rPr lang="de-DE" dirty="0"/>
              <a:t> :</a:t>
            </a:r>
            <a:r>
              <a:rPr lang="de-DE" baseline="0" dirty="0"/>
              <a:t> </a:t>
            </a:r>
            <a:r>
              <a:rPr lang="de-DE" dirty="0"/>
              <a:t>hochwertigere Leads, bei denen ein eigenständiges Interesse am Service oder am Produkt einer Firma besteht. Beim "Warm Lead" wurden die Daten freiwillig eingegeben, ohne eine Belohnung – wie beim </a:t>
            </a:r>
            <a:r>
              <a:rPr lang="de-DE" dirty="0" err="1"/>
              <a:t>Cold</a:t>
            </a:r>
            <a:r>
              <a:rPr lang="de-DE" dirty="0"/>
              <a:t> Lead – dafür zu erhalten.</a:t>
            </a:r>
            <a:r>
              <a:rPr lang="de-DE" baseline="30000" dirty="0">
                <a:hlinkClick r:id="rId3"/>
              </a:rPr>
              <a:t>[8]</a:t>
            </a:r>
            <a:r>
              <a:rPr lang="de-DE" dirty="0"/>
              <a:t> </a:t>
            </a:r>
          </a:p>
          <a:p>
            <a:endParaRPr lang="de-DE" dirty="0"/>
          </a:p>
          <a:p>
            <a:r>
              <a:rPr lang="de-DE" dirty="0"/>
              <a:t>Um eine hohe Qualität der generierten Leads sicherzustellen, bedarf es im Rahmen der Leadgenerierung oft der Bewertung und Qualifizierung der Leads. Ziel für die meisten Werbungtreibenden ist es natürlich, Leads in hoher Qualität zu generieren. Ist keine hohe Qualität gegeben, wird der Kundendialog erschwert bzw. kann nicht langfristig oder nachhaltig geführt werden. Denn für Unternehmen ist es meist mit großem (zeitlichen und finanziellen) Aufwand und Kosten verbunden, unkorrekte oder gar erfundene Datensätze zu identifizieren und auszusortieren.</a:t>
            </a:r>
            <a:r>
              <a:rPr lang="de-DE" baseline="30000" dirty="0">
                <a:hlinkClick r:id="rId4"/>
              </a:rPr>
              <a:t>[3]</a:t>
            </a:r>
            <a:r>
              <a:rPr lang="de-DE" dirty="0"/>
              <a:t> Außerdem entsteht die Gefahr, dass Verbraucher sich vom jeweiligen Unternehmen belästigt fühlen könnten, wenn diese ihnen ohne ihr konkretes Einverständnis Werbung schicken bzw. ihre Daten nutzen. Dies kann zu </a:t>
            </a:r>
            <a:r>
              <a:rPr lang="de-DE" dirty="0">
                <a:hlinkClick r:id="rId5" tooltip="Reaktanz (Psychologie)"/>
              </a:rPr>
              <a:t>Reaktanz</a:t>
            </a:r>
            <a:r>
              <a:rPr lang="de-DE" dirty="0"/>
              <a:t> bei den Verbrauchern und Rufschädigung des Unternehmens führen.</a:t>
            </a:r>
          </a:p>
          <a:p>
            <a:r>
              <a:rPr lang="de-DE" dirty="0"/>
              <a:t>Eine hohe Qualität von generierten Leads kann durch verschiedene Maßnahmen erreicht werden. Diese sind gerade in der </a:t>
            </a:r>
            <a:r>
              <a:rPr lang="de-DE" i="1" dirty="0"/>
              <a:t>Online</a:t>
            </a:r>
            <a:endParaRPr lang="de-DE" dirty="0"/>
          </a:p>
          <a:p>
            <a:r>
              <a:rPr lang="de-DE" i="1" dirty="0"/>
              <a:t>-Leadgenerierung</a:t>
            </a:r>
            <a:r>
              <a:rPr lang="de-DE" dirty="0"/>
              <a:t> einfach zu realisieren, weil hier die Datensätze von Anfang an in digitaler Form vorliegen und so vereinfacht automatisch überprüft werden können. Die online gewonnenen Leads können nahezu unzählige Validierungsstufen erfahren und dabei nicht nur automatisch, sondern auch manuell auf Richtigkeit überprüft werden. Einige Beispiele für solche Validierungsstufen sind u. a.:</a:t>
            </a:r>
          </a:p>
          <a:p>
            <a:r>
              <a:rPr lang="de-DE" dirty="0"/>
              <a:t>Sicherstellung des Einverständnisses der Verbraucher zur Weiterverwendung ihrer Daten (z. B. durch Double </a:t>
            </a:r>
            <a:r>
              <a:rPr lang="de-DE" dirty="0" err="1">
                <a:hlinkClick r:id="rId6" tooltip="Opt-In"/>
              </a:rPr>
              <a:t>Opt</a:t>
            </a:r>
            <a:r>
              <a:rPr lang="de-DE" dirty="0">
                <a:hlinkClick r:id="rId6" tooltip="Opt-In"/>
              </a:rPr>
              <a:t>-In</a:t>
            </a:r>
            <a:r>
              <a:rPr lang="de-DE" dirty="0"/>
              <a:t> Verfahren)</a:t>
            </a:r>
          </a:p>
          <a:p>
            <a:r>
              <a:rPr lang="de-DE" dirty="0"/>
              <a:t>Automatische Checks der generierten Datensätze, z. B. auf offensichtlich erfundene Informationen (z. B. Mickey Mouse als Name), Doppelnennungen, Plausibilität (z. B. gibt es in Deutschland keine Stadt, die New York heißt), o. ä.</a:t>
            </a:r>
          </a:p>
          <a:p>
            <a:r>
              <a:rPr lang="de-DE" dirty="0"/>
              <a:t>Prüfung durch menschliche Sichtung (z. B. auf Tippfehler)</a:t>
            </a:r>
          </a:p>
          <a:p>
            <a:r>
              <a:rPr lang="de-DE" dirty="0"/>
              <a:t>Zusätzliche telefonische Kontaktaufnahme durch ein </a:t>
            </a:r>
            <a:r>
              <a:rPr lang="de-DE" dirty="0">
                <a:hlinkClick r:id="rId7" tooltip="Callcenter"/>
              </a:rPr>
              <a:t>Callcenter</a:t>
            </a:r>
            <a:r>
              <a:rPr lang="de-DE" dirty="0"/>
              <a:t>, um sicherzugehen, ob wirklich Interesse beim User besteht, und z. B. bei einem Incentive wie einem „Probetraining im Fitness Center“ zur Termin-Absprache</a:t>
            </a:r>
          </a:p>
          <a:p>
            <a:r>
              <a:rPr lang="de-DE" b="1" dirty="0"/>
              <a:t>Verwendung der generierten Leads</a:t>
            </a:r>
          </a:p>
          <a:p>
            <a:r>
              <a:rPr lang="de-DE" b="1" dirty="0"/>
              <a:t>Beispiel</a:t>
            </a:r>
            <a:r>
              <a:rPr lang="de-DE" b="1" baseline="0" dirty="0"/>
              <a:t> für </a:t>
            </a:r>
            <a:r>
              <a:rPr lang="de-DE" b="1" baseline="0" dirty="0" err="1"/>
              <a:t>Churn</a:t>
            </a:r>
            <a:r>
              <a:rPr lang="de-DE" b="1" baseline="0" dirty="0"/>
              <a:t> Leads? Was meint Ihr? </a:t>
            </a:r>
            <a:endParaRPr lang="de-DE" b="1" dirty="0"/>
          </a:p>
        </p:txBody>
      </p:sp>
      <p:sp>
        <p:nvSpPr>
          <p:cNvPr id="4" name="Foliennummernplatzhalter 3"/>
          <p:cNvSpPr>
            <a:spLocks noGrp="1"/>
          </p:cNvSpPr>
          <p:nvPr>
            <p:ph type="sldNum" sz="quarter" idx="10"/>
          </p:nvPr>
        </p:nvSpPr>
        <p:spPr/>
        <p:txBody>
          <a:bodyPr/>
          <a:lstStyle/>
          <a:p>
            <a:fld id="{7EFFD22A-D3E5-4535-B0DE-66BE2CC526CE}" type="slidenum">
              <a:rPr lang="de-DE" smtClean="0"/>
              <a:t>132</a:t>
            </a:fld>
            <a:endParaRPr lang="de-DE"/>
          </a:p>
        </p:txBody>
      </p:sp>
    </p:spTree>
    <p:extLst>
      <p:ext uri="{BB962C8B-B14F-4D97-AF65-F5344CB8AC3E}">
        <p14:creationId xmlns:p14="http://schemas.microsoft.com/office/powerpoint/2010/main" val="18960927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fld id="{7EFFD22A-D3E5-4535-B0DE-66BE2CC526CE}" type="slidenum">
              <a:rPr lang="de-DE" smtClean="0"/>
              <a:t>133</a:t>
            </a:fld>
            <a:endParaRPr lang="de-DE"/>
          </a:p>
        </p:txBody>
      </p:sp>
    </p:spTree>
    <p:extLst>
      <p:ext uri="{BB962C8B-B14F-4D97-AF65-F5344CB8AC3E}">
        <p14:creationId xmlns:p14="http://schemas.microsoft.com/office/powerpoint/2010/main" val="6191774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Richtige</a:t>
            </a:r>
            <a:r>
              <a:rPr lang="en-US" b="1" dirty="0"/>
              <a:t> Person =</a:t>
            </a:r>
            <a:r>
              <a:rPr lang="en-US" b="1" baseline="0" dirty="0"/>
              <a:t> Personas (</a:t>
            </a:r>
            <a:r>
              <a:rPr lang="en-US" b="1" baseline="0" dirty="0" err="1"/>
              <a:t>durch</a:t>
            </a:r>
            <a:r>
              <a:rPr lang="en-US" b="1" baseline="0" dirty="0"/>
              <a:t> </a:t>
            </a:r>
            <a:r>
              <a:rPr lang="en-US" b="1" baseline="0" dirty="0" err="1"/>
              <a:t>Analyse</a:t>
            </a:r>
            <a:r>
              <a:rPr lang="en-US" b="1" baseline="0" dirty="0"/>
              <a:t> der ZG)</a:t>
            </a:r>
          </a:p>
          <a:p>
            <a:r>
              <a:rPr lang="en-US" b="1" baseline="0" dirty="0" err="1"/>
              <a:t>Richtige</a:t>
            </a:r>
            <a:r>
              <a:rPr lang="en-US" b="1" baseline="0" dirty="0"/>
              <a:t> </a:t>
            </a:r>
            <a:r>
              <a:rPr lang="en-US" b="1" baseline="0" dirty="0" err="1"/>
              <a:t>Zeit</a:t>
            </a:r>
            <a:r>
              <a:rPr lang="en-US" b="1" baseline="0" dirty="0"/>
              <a:t> = </a:t>
            </a:r>
            <a:r>
              <a:rPr lang="en-US" b="1" baseline="0" dirty="0" err="1"/>
              <a:t>Lebenszyklus</a:t>
            </a:r>
            <a:r>
              <a:rPr lang="en-US" b="1" baseline="0" dirty="0"/>
              <a:t> Marketing (wo </a:t>
            </a:r>
            <a:r>
              <a:rPr lang="en-US" b="1" baseline="0" dirty="0" err="1"/>
              <a:t>befindet</a:t>
            </a:r>
            <a:r>
              <a:rPr lang="en-US" b="1" baseline="0" dirty="0"/>
              <a:t> </a:t>
            </a:r>
            <a:r>
              <a:rPr lang="en-US" b="1" baseline="0" dirty="0" err="1"/>
              <a:t>sich</a:t>
            </a:r>
            <a:r>
              <a:rPr lang="en-US" b="1" baseline="0" dirty="0"/>
              <a:t> der User zu </a:t>
            </a:r>
            <a:r>
              <a:rPr lang="en-US" b="1" baseline="0" dirty="0" err="1"/>
              <a:t>Zeit</a:t>
            </a:r>
            <a:r>
              <a:rPr lang="en-US" b="1" baseline="0" dirty="0"/>
              <a:t> x?)</a:t>
            </a:r>
          </a:p>
          <a:p>
            <a:r>
              <a:rPr lang="en-US" b="1" baseline="0" dirty="0" err="1"/>
              <a:t>Richtiger</a:t>
            </a:r>
            <a:r>
              <a:rPr lang="en-US" b="1" baseline="0" dirty="0"/>
              <a:t> </a:t>
            </a:r>
            <a:r>
              <a:rPr lang="en-US" b="1" baseline="0" dirty="0" err="1"/>
              <a:t>Inhalt</a:t>
            </a:r>
            <a:r>
              <a:rPr lang="en-US" b="1" baseline="0" dirty="0"/>
              <a:t> = </a:t>
            </a:r>
            <a:r>
              <a:rPr lang="en-US" b="1" baseline="0" dirty="0" err="1"/>
              <a:t>richtigen</a:t>
            </a:r>
            <a:r>
              <a:rPr lang="en-US" b="1" baseline="0" dirty="0"/>
              <a:t> </a:t>
            </a:r>
            <a:r>
              <a:rPr lang="en-US" b="1" baseline="0" dirty="0" err="1"/>
              <a:t>Kanal</a:t>
            </a:r>
            <a:r>
              <a:rPr lang="en-US" b="1" baseline="0" dirty="0"/>
              <a:t> </a:t>
            </a:r>
            <a:r>
              <a:rPr lang="en-US" b="1" baseline="0" dirty="0" err="1"/>
              <a:t>auswählen</a:t>
            </a:r>
            <a:r>
              <a:rPr lang="en-US" b="1" baseline="0" dirty="0"/>
              <a:t>, </a:t>
            </a:r>
            <a:r>
              <a:rPr lang="en-US" b="1" baseline="0" dirty="0" err="1"/>
              <a:t>relevanter</a:t>
            </a:r>
            <a:r>
              <a:rPr lang="en-US" b="1" baseline="0" dirty="0"/>
              <a:t> Content!</a:t>
            </a:r>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134</a:t>
            </a:fld>
            <a:endParaRPr lang="en-US"/>
          </a:p>
        </p:txBody>
      </p:sp>
    </p:spTree>
    <p:extLst>
      <p:ext uri="{BB962C8B-B14F-4D97-AF65-F5344CB8AC3E}">
        <p14:creationId xmlns:p14="http://schemas.microsoft.com/office/powerpoint/2010/main" val="218191491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de-DE" sz="1200" b="1" dirty="0"/>
              <a:t>Beispiel eines</a:t>
            </a:r>
            <a:r>
              <a:rPr lang="de-DE" sz="1200" b="1" baseline="0" dirty="0"/>
              <a:t> neuen Portals Wilde Ziege, Bio-</a:t>
            </a:r>
            <a:r>
              <a:rPr lang="de-DE" sz="1200" b="1" baseline="0" dirty="0" err="1"/>
              <a:t>Energy</a:t>
            </a:r>
            <a:r>
              <a:rPr lang="de-DE" sz="1200" b="1" baseline="0" dirty="0"/>
              <a:t>-Drink!? </a:t>
            </a:r>
            <a:r>
              <a:rPr lang="de-DE" sz="1200" b="1" baseline="0" dirty="0" err="1"/>
              <a:t>Buyer</a:t>
            </a:r>
            <a:r>
              <a:rPr lang="de-DE" sz="1200" b="1" baseline="0" dirty="0"/>
              <a:t> </a:t>
            </a:r>
            <a:r>
              <a:rPr lang="de-DE" sz="1200" b="1" baseline="0" dirty="0" err="1"/>
              <a:t>Personas</a:t>
            </a:r>
            <a:r>
              <a:rPr lang="de-DE" sz="1200" b="1" baseline="0" dirty="0"/>
              <a:t> entwickeln! Gastronomie (B2b) und B2C </a:t>
            </a:r>
            <a:r>
              <a:rPr lang="de-DE" sz="1200" b="1" baseline="0" dirty="0" err="1"/>
              <a:t>Konsumer</a:t>
            </a:r>
            <a:r>
              <a:rPr lang="de-DE" sz="1200" b="1" baseline="0" dirty="0"/>
              <a:t>.</a:t>
            </a:r>
            <a:endParaRPr lang="de-DE" sz="1200" b="1" dirty="0"/>
          </a:p>
          <a:p>
            <a:pPr>
              <a:lnSpc>
                <a:spcPct val="150000"/>
              </a:lnSpc>
            </a:pPr>
            <a:endParaRPr lang="de-DE" sz="1200" dirty="0"/>
          </a:p>
          <a:p>
            <a:pPr>
              <a:lnSpc>
                <a:spcPct val="150000"/>
              </a:lnSpc>
            </a:pPr>
            <a:r>
              <a:rPr lang="de-DE" sz="1200" dirty="0" err="1"/>
              <a:t>Buyer</a:t>
            </a:r>
            <a:r>
              <a:rPr lang="de-DE" sz="1200" dirty="0"/>
              <a:t> </a:t>
            </a:r>
            <a:r>
              <a:rPr lang="de-DE" sz="1200" dirty="0" err="1"/>
              <a:t>Personas</a:t>
            </a:r>
            <a:endParaRPr lang="de-DE" sz="1200" dirty="0"/>
          </a:p>
          <a:p>
            <a:pPr>
              <a:lnSpc>
                <a:spcPct val="150000"/>
              </a:lnSpc>
            </a:pPr>
            <a:r>
              <a:rPr lang="de-DE" sz="1200" dirty="0"/>
              <a:t>semi-fiktionale Darstellungen Ihrer idealen Kunden und basieren auf realen Daten. Dazu gehören </a:t>
            </a:r>
            <a:r>
              <a:rPr lang="de-DE" sz="1200" dirty="0" err="1"/>
              <a:t>demografi</a:t>
            </a:r>
            <a:r>
              <a:rPr lang="de-DE" sz="1200" dirty="0"/>
              <a:t> -</a:t>
            </a:r>
          </a:p>
          <a:p>
            <a:pPr>
              <a:lnSpc>
                <a:spcPct val="150000"/>
              </a:lnSpc>
            </a:pPr>
            <a:r>
              <a:rPr lang="de-DE" sz="1200" dirty="0"/>
              <a:t>WIE ERREICHEN WIR DEN </a:t>
            </a:r>
          </a:p>
          <a:p>
            <a:pPr>
              <a:lnSpc>
                <a:spcPct val="150000"/>
              </a:lnSpc>
            </a:pPr>
            <a:r>
              <a:rPr lang="de-DE" sz="1200" dirty="0"/>
              <a:t>RICHTIGEN BESUCHER? </a:t>
            </a:r>
          </a:p>
          <a:p>
            <a:pPr>
              <a:lnSpc>
                <a:spcPct val="150000"/>
              </a:lnSpc>
            </a:pPr>
            <a:r>
              <a:rPr lang="de-DE" sz="1200" dirty="0" err="1"/>
              <a:t>sche</a:t>
            </a:r>
            <a:r>
              <a:rPr lang="de-DE" sz="1200" dirty="0"/>
              <a:t> Daten, Verhaltensweisen, Motivationen </a:t>
            </a:r>
          </a:p>
          <a:p>
            <a:pPr>
              <a:lnSpc>
                <a:spcPct val="150000"/>
              </a:lnSpc>
            </a:pPr>
            <a:r>
              <a:rPr lang="de-DE" sz="1200" dirty="0"/>
              <a:t>und Ziele. Sobald Sie Ihre </a:t>
            </a:r>
            <a:r>
              <a:rPr lang="de-DE" sz="1200" dirty="0" err="1"/>
              <a:t>Buyer</a:t>
            </a:r>
            <a:r>
              <a:rPr lang="de-DE" sz="1200" dirty="0"/>
              <a:t> </a:t>
            </a:r>
            <a:r>
              <a:rPr lang="de-DE" sz="1200" dirty="0" err="1"/>
              <a:t>Personas</a:t>
            </a:r>
            <a:r>
              <a:rPr lang="de-DE" sz="1200" dirty="0"/>
              <a:t> </a:t>
            </a:r>
          </a:p>
          <a:p>
            <a:pPr>
              <a:lnSpc>
                <a:spcPct val="150000"/>
              </a:lnSpc>
            </a:pPr>
            <a:r>
              <a:rPr lang="de-DE" sz="1200" dirty="0"/>
              <a:t>festgelegt haben, bekommen Sie ein </a:t>
            </a:r>
            <a:r>
              <a:rPr lang="de-DE" sz="1200" dirty="0" err="1"/>
              <a:t>bes</a:t>
            </a:r>
            <a:r>
              <a:rPr lang="de-DE" sz="1200" dirty="0"/>
              <a:t>-</a:t>
            </a:r>
          </a:p>
          <a:p>
            <a:pPr>
              <a:lnSpc>
                <a:spcPct val="150000"/>
              </a:lnSpc>
            </a:pPr>
            <a:r>
              <a:rPr lang="de-DE" sz="1200" dirty="0" err="1"/>
              <a:t>seres</a:t>
            </a:r>
            <a:r>
              <a:rPr lang="de-DE" sz="1200" dirty="0"/>
              <a:t> </a:t>
            </a:r>
            <a:r>
              <a:rPr lang="de-DE" sz="1200" dirty="0" err="1"/>
              <a:t>Verständins</a:t>
            </a:r>
            <a:r>
              <a:rPr lang="de-DE" sz="1200" dirty="0"/>
              <a:t> für die Zielsetzung Ihrer </a:t>
            </a:r>
          </a:p>
          <a:p>
            <a:pPr>
              <a:lnSpc>
                <a:spcPct val="150000"/>
              </a:lnSpc>
            </a:pPr>
            <a:r>
              <a:rPr lang="de-DE" sz="1200" dirty="0"/>
              <a:t>eigenen Kampagnen</a:t>
            </a:r>
          </a:p>
        </p:txBody>
      </p:sp>
      <p:sp>
        <p:nvSpPr>
          <p:cNvPr id="4" name="Slide Number Placeholder 3"/>
          <p:cNvSpPr>
            <a:spLocks noGrp="1"/>
          </p:cNvSpPr>
          <p:nvPr>
            <p:ph type="sldNum" sz="quarter" idx="10"/>
          </p:nvPr>
        </p:nvSpPr>
        <p:spPr/>
        <p:txBody>
          <a:bodyPr/>
          <a:lstStyle/>
          <a:p>
            <a:fld id="{EA9AFF8A-E7FC-43A1-8D24-D9100254D42E}" type="slidenum">
              <a:rPr lang="en-US" smtClean="0"/>
              <a:t>135</a:t>
            </a:fld>
            <a:endParaRPr lang="en-US"/>
          </a:p>
        </p:txBody>
      </p:sp>
    </p:spTree>
    <p:extLst>
      <p:ext uri="{BB962C8B-B14F-4D97-AF65-F5344CB8AC3E}">
        <p14:creationId xmlns:p14="http://schemas.microsoft.com/office/powerpoint/2010/main" val="2582816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de-DE" sz="1200" b="1" dirty="0"/>
              <a:t>Beispiel eines</a:t>
            </a:r>
            <a:r>
              <a:rPr lang="de-DE" sz="1200" b="1" baseline="0" dirty="0"/>
              <a:t> neuen Portals Wilde Ziege, Bio-</a:t>
            </a:r>
            <a:r>
              <a:rPr lang="de-DE" sz="1200" b="1" baseline="0" dirty="0" err="1"/>
              <a:t>Energy</a:t>
            </a:r>
            <a:r>
              <a:rPr lang="de-DE" sz="1200" b="1" baseline="0" dirty="0"/>
              <a:t>-Drink!? </a:t>
            </a:r>
            <a:r>
              <a:rPr lang="de-DE" sz="1200" b="1" baseline="0" dirty="0" err="1"/>
              <a:t>Buyer</a:t>
            </a:r>
            <a:r>
              <a:rPr lang="de-DE" sz="1200" b="1" baseline="0" dirty="0"/>
              <a:t> </a:t>
            </a:r>
            <a:r>
              <a:rPr lang="de-DE" sz="1200" b="1" baseline="0" dirty="0" err="1"/>
              <a:t>Personas</a:t>
            </a:r>
            <a:r>
              <a:rPr lang="de-DE" sz="1200" b="1" baseline="0" dirty="0"/>
              <a:t> entwickeln! Gastronomie (B2b) und B2C </a:t>
            </a:r>
            <a:r>
              <a:rPr lang="de-DE" sz="1200" b="1" baseline="0" dirty="0" err="1"/>
              <a:t>Konsumer</a:t>
            </a:r>
            <a:r>
              <a:rPr lang="de-DE" sz="1200" b="1" baseline="0" dirty="0"/>
              <a:t>.</a:t>
            </a:r>
            <a:endParaRPr lang="de-DE" sz="1200" b="1" dirty="0"/>
          </a:p>
          <a:p>
            <a:pPr>
              <a:lnSpc>
                <a:spcPct val="150000"/>
              </a:lnSpc>
            </a:pPr>
            <a:endParaRPr lang="de-DE" sz="1200" dirty="0"/>
          </a:p>
          <a:p>
            <a:pPr>
              <a:lnSpc>
                <a:spcPct val="150000"/>
              </a:lnSpc>
            </a:pPr>
            <a:r>
              <a:rPr lang="de-DE" sz="1200" dirty="0" err="1"/>
              <a:t>Buyer</a:t>
            </a:r>
            <a:r>
              <a:rPr lang="de-DE" sz="1200" dirty="0"/>
              <a:t> </a:t>
            </a:r>
            <a:r>
              <a:rPr lang="de-DE" sz="1200" dirty="0" err="1"/>
              <a:t>Personas</a:t>
            </a:r>
            <a:endParaRPr lang="de-DE" sz="1200" dirty="0"/>
          </a:p>
          <a:p>
            <a:pPr>
              <a:lnSpc>
                <a:spcPct val="150000"/>
              </a:lnSpc>
            </a:pPr>
            <a:r>
              <a:rPr lang="de-DE" sz="1200" dirty="0"/>
              <a:t>semi-fiktionale Darstellungen Ihrer idealen Kunden und basieren auf realen Daten. Dazu gehören </a:t>
            </a:r>
            <a:r>
              <a:rPr lang="de-DE" sz="1200" dirty="0" err="1"/>
              <a:t>demografi</a:t>
            </a:r>
            <a:r>
              <a:rPr lang="de-DE" sz="1200" dirty="0"/>
              <a:t> -</a:t>
            </a:r>
          </a:p>
          <a:p>
            <a:pPr>
              <a:lnSpc>
                <a:spcPct val="150000"/>
              </a:lnSpc>
            </a:pPr>
            <a:r>
              <a:rPr lang="de-DE" sz="1200" dirty="0"/>
              <a:t>WIE ERREICHEN WIR DEN </a:t>
            </a:r>
          </a:p>
          <a:p>
            <a:pPr>
              <a:lnSpc>
                <a:spcPct val="150000"/>
              </a:lnSpc>
            </a:pPr>
            <a:r>
              <a:rPr lang="de-DE" sz="1200" dirty="0"/>
              <a:t>RICHTIGEN BESUCHER? </a:t>
            </a:r>
          </a:p>
          <a:p>
            <a:pPr>
              <a:lnSpc>
                <a:spcPct val="150000"/>
              </a:lnSpc>
            </a:pPr>
            <a:r>
              <a:rPr lang="de-DE" sz="1200" dirty="0" err="1"/>
              <a:t>sche</a:t>
            </a:r>
            <a:r>
              <a:rPr lang="de-DE" sz="1200" dirty="0"/>
              <a:t> Daten, Verhaltensweisen, Motivationen </a:t>
            </a:r>
          </a:p>
          <a:p>
            <a:pPr>
              <a:lnSpc>
                <a:spcPct val="150000"/>
              </a:lnSpc>
            </a:pPr>
            <a:r>
              <a:rPr lang="de-DE" sz="1200" dirty="0"/>
              <a:t>und Ziele. Sobald Sie Ihre </a:t>
            </a:r>
            <a:r>
              <a:rPr lang="de-DE" sz="1200" dirty="0" err="1"/>
              <a:t>Buyer</a:t>
            </a:r>
            <a:r>
              <a:rPr lang="de-DE" sz="1200" dirty="0"/>
              <a:t> </a:t>
            </a:r>
            <a:r>
              <a:rPr lang="de-DE" sz="1200" dirty="0" err="1"/>
              <a:t>Personas</a:t>
            </a:r>
            <a:r>
              <a:rPr lang="de-DE" sz="1200" dirty="0"/>
              <a:t> </a:t>
            </a:r>
          </a:p>
          <a:p>
            <a:pPr>
              <a:lnSpc>
                <a:spcPct val="150000"/>
              </a:lnSpc>
            </a:pPr>
            <a:r>
              <a:rPr lang="de-DE" sz="1200" dirty="0"/>
              <a:t>festgelegt haben, bekommen Sie ein </a:t>
            </a:r>
            <a:r>
              <a:rPr lang="de-DE" sz="1200" dirty="0" err="1"/>
              <a:t>bes</a:t>
            </a:r>
            <a:r>
              <a:rPr lang="de-DE" sz="1200" dirty="0"/>
              <a:t>-</a:t>
            </a:r>
          </a:p>
          <a:p>
            <a:pPr>
              <a:lnSpc>
                <a:spcPct val="150000"/>
              </a:lnSpc>
            </a:pPr>
            <a:r>
              <a:rPr lang="de-DE" sz="1200" dirty="0" err="1"/>
              <a:t>seres</a:t>
            </a:r>
            <a:r>
              <a:rPr lang="de-DE" sz="1200" dirty="0"/>
              <a:t> </a:t>
            </a:r>
            <a:r>
              <a:rPr lang="de-DE" sz="1200" dirty="0" err="1"/>
              <a:t>Verständins</a:t>
            </a:r>
            <a:r>
              <a:rPr lang="de-DE" sz="1200" dirty="0"/>
              <a:t> für die Zielsetzung Ihrer </a:t>
            </a:r>
          </a:p>
          <a:p>
            <a:pPr>
              <a:lnSpc>
                <a:spcPct val="150000"/>
              </a:lnSpc>
            </a:pPr>
            <a:r>
              <a:rPr lang="de-DE" sz="1200" dirty="0"/>
              <a:t>eigenen Kampagnen</a:t>
            </a:r>
          </a:p>
        </p:txBody>
      </p:sp>
      <p:sp>
        <p:nvSpPr>
          <p:cNvPr id="4" name="Slide Number Placeholder 3"/>
          <p:cNvSpPr>
            <a:spLocks noGrp="1"/>
          </p:cNvSpPr>
          <p:nvPr>
            <p:ph type="sldNum" sz="quarter" idx="10"/>
          </p:nvPr>
        </p:nvSpPr>
        <p:spPr/>
        <p:txBody>
          <a:bodyPr/>
          <a:lstStyle/>
          <a:p>
            <a:fld id="{EA9AFF8A-E7FC-43A1-8D24-D9100254D42E}" type="slidenum">
              <a:rPr lang="en-US" smtClean="0"/>
              <a:t>136</a:t>
            </a:fld>
            <a:endParaRPr lang="en-US"/>
          </a:p>
        </p:txBody>
      </p:sp>
    </p:spTree>
    <p:extLst>
      <p:ext uri="{BB962C8B-B14F-4D97-AF65-F5344CB8AC3E}">
        <p14:creationId xmlns:p14="http://schemas.microsoft.com/office/powerpoint/2010/main" val="1471705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a:extLst>
              <a:ext uri="{FF2B5EF4-FFF2-40B4-BE49-F238E27FC236}">
                <a16:creationId xmlns:a16="http://schemas.microsoft.com/office/drawing/2014/main" id="{2E9F3FEE-94C8-4601-9460-38CDA9A523AC}"/>
              </a:ext>
            </a:extLst>
          </p:cNvPr>
          <p:cNvSpPr>
            <a:spLocks noGrp="1" noRot="1" noChangeAspect="1" noTextEdit="1"/>
          </p:cNvSpPr>
          <p:nvPr>
            <p:ph type="sldImg"/>
          </p:nvPr>
        </p:nvSpPr>
        <p:spPr>
          <a:xfrm>
            <a:off x="917575" y="744538"/>
            <a:ext cx="4962525" cy="3722687"/>
          </a:xfrm>
          <a:ln/>
        </p:spPr>
      </p:sp>
      <p:sp>
        <p:nvSpPr>
          <p:cNvPr id="259075" name="Notizenplatzhalter 2">
            <a:extLst>
              <a:ext uri="{FF2B5EF4-FFF2-40B4-BE49-F238E27FC236}">
                <a16:creationId xmlns:a16="http://schemas.microsoft.com/office/drawing/2014/main" id="{79E359FD-7809-4CEF-BCAE-33D0DE91F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59076" name="Foliennummernplatzhalter 3">
            <a:extLst>
              <a:ext uri="{FF2B5EF4-FFF2-40B4-BE49-F238E27FC236}">
                <a16:creationId xmlns:a16="http://schemas.microsoft.com/office/drawing/2014/main" id="{5011AF59-C5F2-4474-9BAF-F85D35361E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2D660BE-804E-4E22-844B-C79365232BAA}" type="slidenum">
              <a:rPr lang="de-DE" altLang="de-DE" sz="1200" smtClean="0"/>
              <a:pPr/>
              <a:t>18</a:t>
            </a:fld>
            <a:endParaRPr lang="de-DE" altLang="de-DE" sz="1200"/>
          </a:p>
        </p:txBody>
      </p:sp>
    </p:spTree>
    <p:extLst>
      <p:ext uri="{BB962C8B-B14F-4D97-AF65-F5344CB8AC3E}">
        <p14:creationId xmlns:p14="http://schemas.microsoft.com/office/powerpoint/2010/main" val="10182183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de-DE" sz="1200" b="1" dirty="0"/>
              <a:t>Beispiel eines</a:t>
            </a:r>
            <a:r>
              <a:rPr lang="de-DE" sz="1200" b="1" baseline="0" dirty="0"/>
              <a:t> neuen Portals Wilde Ziege, Bio-</a:t>
            </a:r>
            <a:r>
              <a:rPr lang="de-DE" sz="1200" b="1" baseline="0" dirty="0" err="1"/>
              <a:t>Energy</a:t>
            </a:r>
            <a:r>
              <a:rPr lang="de-DE" sz="1200" b="1" baseline="0" dirty="0"/>
              <a:t>-Drink!? </a:t>
            </a:r>
            <a:r>
              <a:rPr lang="de-DE" sz="1200" b="1" baseline="0" dirty="0" err="1"/>
              <a:t>Buyer</a:t>
            </a:r>
            <a:r>
              <a:rPr lang="de-DE" sz="1200" b="1" baseline="0" dirty="0"/>
              <a:t> </a:t>
            </a:r>
            <a:r>
              <a:rPr lang="de-DE" sz="1200" b="1" baseline="0" dirty="0" err="1"/>
              <a:t>Personas</a:t>
            </a:r>
            <a:r>
              <a:rPr lang="de-DE" sz="1200" b="1" baseline="0" dirty="0"/>
              <a:t> entwickeln! Gastronomie (B2b) und B2C </a:t>
            </a:r>
            <a:r>
              <a:rPr lang="de-DE" sz="1200" b="1" baseline="0" dirty="0" err="1"/>
              <a:t>Konsumer</a:t>
            </a:r>
            <a:r>
              <a:rPr lang="de-DE" sz="1200" b="1" baseline="0" dirty="0"/>
              <a:t>.</a:t>
            </a:r>
            <a:endParaRPr lang="de-DE" sz="1200" b="1" dirty="0"/>
          </a:p>
          <a:p>
            <a:pPr>
              <a:lnSpc>
                <a:spcPct val="150000"/>
              </a:lnSpc>
            </a:pPr>
            <a:endParaRPr lang="de-DE" sz="1200" dirty="0"/>
          </a:p>
          <a:p>
            <a:pPr>
              <a:lnSpc>
                <a:spcPct val="150000"/>
              </a:lnSpc>
            </a:pPr>
            <a:r>
              <a:rPr lang="de-DE" sz="1200" dirty="0" err="1"/>
              <a:t>Buyer</a:t>
            </a:r>
            <a:r>
              <a:rPr lang="de-DE" sz="1200" dirty="0"/>
              <a:t> </a:t>
            </a:r>
            <a:r>
              <a:rPr lang="de-DE" sz="1200" dirty="0" err="1"/>
              <a:t>Personas</a:t>
            </a:r>
            <a:endParaRPr lang="de-DE" sz="1200" dirty="0"/>
          </a:p>
          <a:p>
            <a:pPr>
              <a:lnSpc>
                <a:spcPct val="150000"/>
              </a:lnSpc>
            </a:pPr>
            <a:r>
              <a:rPr lang="de-DE" sz="1200" dirty="0"/>
              <a:t>semi-fiktionale Darstellungen Ihrer idealen Kunden und basieren auf realen Daten. Dazu gehören </a:t>
            </a:r>
            <a:r>
              <a:rPr lang="de-DE" sz="1200" dirty="0" err="1"/>
              <a:t>demografi</a:t>
            </a:r>
            <a:r>
              <a:rPr lang="de-DE" sz="1200" dirty="0"/>
              <a:t> -</a:t>
            </a:r>
          </a:p>
          <a:p>
            <a:pPr>
              <a:lnSpc>
                <a:spcPct val="150000"/>
              </a:lnSpc>
            </a:pPr>
            <a:r>
              <a:rPr lang="de-DE" sz="1200" dirty="0"/>
              <a:t>WIE ERREICHEN WIR DEN </a:t>
            </a:r>
          </a:p>
          <a:p>
            <a:pPr>
              <a:lnSpc>
                <a:spcPct val="150000"/>
              </a:lnSpc>
            </a:pPr>
            <a:r>
              <a:rPr lang="de-DE" sz="1200" dirty="0"/>
              <a:t>RICHTIGEN BESUCHER? </a:t>
            </a:r>
          </a:p>
          <a:p>
            <a:pPr>
              <a:lnSpc>
                <a:spcPct val="150000"/>
              </a:lnSpc>
            </a:pPr>
            <a:r>
              <a:rPr lang="de-DE" sz="1200" dirty="0" err="1"/>
              <a:t>sche</a:t>
            </a:r>
            <a:r>
              <a:rPr lang="de-DE" sz="1200" dirty="0"/>
              <a:t> Daten, Verhaltensweisen, Motivationen </a:t>
            </a:r>
          </a:p>
          <a:p>
            <a:pPr>
              <a:lnSpc>
                <a:spcPct val="150000"/>
              </a:lnSpc>
            </a:pPr>
            <a:r>
              <a:rPr lang="de-DE" sz="1200" dirty="0"/>
              <a:t>und Ziele. Sobald Sie Ihre </a:t>
            </a:r>
            <a:r>
              <a:rPr lang="de-DE" sz="1200" dirty="0" err="1"/>
              <a:t>Buyer</a:t>
            </a:r>
            <a:r>
              <a:rPr lang="de-DE" sz="1200" dirty="0"/>
              <a:t> </a:t>
            </a:r>
            <a:r>
              <a:rPr lang="de-DE" sz="1200" dirty="0" err="1"/>
              <a:t>Personas</a:t>
            </a:r>
            <a:r>
              <a:rPr lang="de-DE" sz="1200" dirty="0"/>
              <a:t> </a:t>
            </a:r>
          </a:p>
          <a:p>
            <a:pPr>
              <a:lnSpc>
                <a:spcPct val="150000"/>
              </a:lnSpc>
            </a:pPr>
            <a:r>
              <a:rPr lang="de-DE" sz="1200" dirty="0"/>
              <a:t>festgelegt haben, bekommen Sie ein </a:t>
            </a:r>
            <a:r>
              <a:rPr lang="de-DE" sz="1200" dirty="0" err="1"/>
              <a:t>bes</a:t>
            </a:r>
            <a:r>
              <a:rPr lang="de-DE" sz="1200" dirty="0"/>
              <a:t>-</a:t>
            </a:r>
          </a:p>
          <a:p>
            <a:pPr>
              <a:lnSpc>
                <a:spcPct val="150000"/>
              </a:lnSpc>
            </a:pPr>
            <a:r>
              <a:rPr lang="de-DE" sz="1200" dirty="0" err="1"/>
              <a:t>seres</a:t>
            </a:r>
            <a:r>
              <a:rPr lang="de-DE" sz="1200" dirty="0"/>
              <a:t> </a:t>
            </a:r>
            <a:r>
              <a:rPr lang="de-DE" sz="1200" dirty="0" err="1"/>
              <a:t>Verständins</a:t>
            </a:r>
            <a:r>
              <a:rPr lang="de-DE" sz="1200" dirty="0"/>
              <a:t> für die Zielsetzung Ihrer </a:t>
            </a:r>
          </a:p>
          <a:p>
            <a:pPr>
              <a:lnSpc>
                <a:spcPct val="150000"/>
              </a:lnSpc>
            </a:pPr>
            <a:r>
              <a:rPr lang="de-DE" sz="1200" dirty="0"/>
              <a:t>eigenen Kampagnen</a:t>
            </a:r>
          </a:p>
        </p:txBody>
      </p:sp>
      <p:sp>
        <p:nvSpPr>
          <p:cNvPr id="4" name="Slide Number Placeholder 3"/>
          <p:cNvSpPr>
            <a:spLocks noGrp="1"/>
          </p:cNvSpPr>
          <p:nvPr>
            <p:ph type="sldNum" sz="quarter" idx="10"/>
          </p:nvPr>
        </p:nvSpPr>
        <p:spPr/>
        <p:txBody>
          <a:bodyPr/>
          <a:lstStyle/>
          <a:p>
            <a:fld id="{EA9AFF8A-E7FC-43A1-8D24-D9100254D42E}" type="slidenum">
              <a:rPr lang="en-US" smtClean="0"/>
              <a:t>137</a:t>
            </a:fld>
            <a:endParaRPr lang="en-US"/>
          </a:p>
        </p:txBody>
      </p:sp>
    </p:spTree>
    <p:extLst>
      <p:ext uri="{BB962C8B-B14F-4D97-AF65-F5344CB8AC3E}">
        <p14:creationId xmlns:p14="http://schemas.microsoft.com/office/powerpoint/2010/main" val="25801329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de-DE" sz="1200" b="1" dirty="0"/>
              <a:t>Beispiel eines</a:t>
            </a:r>
            <a:r>
              <a:rPr lang="de-DE" sz="1200" b="1" baseline="0" dirty="0"/>
              <a:t> neuen Portals Wilde Ziege, Bio-</a:t>
            </a:r>
            <a:r>
              <a:rPr lang="de-DE" sz="1200" b="1" baseline="0" dirty="0" err="1"/>
              <a:t>Energy</a:t>
            </a:r>
            <a:r>
              <a:rPr lang="de-DE" sz="1200" b="1" baseline="0" dirty="0"/>
              <a:t>-Drink!? </a:t>
            </a:r>
            <a:r>
              <a:rPr lang="de-DE" sz="1200" b="1" baseline="0" dirty="0" err="1"/>
              <a:t>Buyer</a:t>
            </a:r>
            <a:r>
              <a:rPr lang="de-DE" sz="1200" b="1" baseline="0" dirty="0"/>
              <a:t> </a:t>
            </a:r>
            <a:r>
              <a:rPr lang="de-DE" sz="1200" b="1" baseline="0" dirty="0" err="1"/>
              <a:t>Personas</a:t>
            </a:r>
            <a:r>
              <a:rPr lang="de-DE" sz="1200" b="1" baseline="0" dirty="0"/>
              <a:t> entwickeln! Gastronomie (B2b) und B2C </a:t>
            </a:r>
            <a:r>
              <a:rPr lang="de-DE" sz="1200" b="1" baseline="0" dirty="0" err="1"/>
              <a:t>Konsumer</a:t>
            </a:r>
            <a:r>
              <a:rPr lang="de-DE" sz="1200" b="1" baseline="0" dirty="0"/>
              <a:t>.</a:t>
            </a:r>
            <a:endParaRPr lang="de-DE" sz="1200" b="1" dirty="0"/>
          </a:p>
          <a:p>
            <a:pPr>
              <a:lnSpc>
                <a:spcPct val="150000"/>
              </a:lnSpc>
            </a:pPr>
            <a:endParaRPr lang="de-DE" sz="1200" dirty="0"/>
          </a:p>
          <a:p>
            <a:pPr>
              <a:lnSpc>
                <a:spcPct val="150000"/>
              </a:lnSpc>
            </a:pPr>
            <a:r>
              <a:rPr lang="de-DE" sz="1200" dirty="0" err="1"/>
              <a:t>Buyer</a:t>
            </a:r>
            <a:r>
              <a:rPr lang="de-DE" sz="1200" dirty="0"/>
              <a:t> </a:t>
            </a:r>
            <a:r>
              <a:rPr lang="de-DE" sz="1200" dirty="0" err="1"/>
              <a:t>Personas</a:t>
            </a:r>
            <a:endParaRPr lang="de-DE" sz="1200" dirty="0"/>
          </a:p>
          <a:p>
            <a:pPr>
              <a:lnSpc>
                <a:spcPct val="150000"/>
              </a:lnSpc>
            </a:pPr>
            <a:r>
              <a:rPr lang="de-DE" sz="1200" dirty="0"/>
              <a:t>semi-fiktionale Darstellungen Ihrer idealen Kunden und basieren auf realen Daten. Dazu gehören </a:t>
            </a:r>
            <a:r>
              <a:rPr lang="de-DE" sz="1200" dirty="0" err="1"/>
              <a:t>demografi</a:t>
            </a:r>
            <a:r>
              <a:rPr lang="de-DE" sz="1200" dirty="0"/>
              <a:t> -</a:t>
            </a:r>
          </a:p>
          <a:p>
            <a:pPr>
              <a:lnSpc>
                <a:spcPct val="150000"/>
              </a:lnSpc>
            </a:pPr>
            <a:r>
              <a:rPr lang="de-DE" sz="1200" dirty="0"/>
              <a:t>WIE ERREICHEN WIR DEN </a:t>
            </a:r>
          </a:p>
          <a:p>
            <a:pPr>
              <a:lnSpc>
                <a:spcPct val="150000"/>
              </a:lnSpc>
            </a:pPr>
            <a:r>
              <a:rPr lang="de-DE" sz="1200" dirty="0"/>
              <a:t>RICHTIGEN BESUCHER? </a:t>
            </a:r>
          </a:p>
          <a:p>
            <a:pPr>
              <a:lnSpc>
                <a:spcPct val="150000"/>
              </a:lnSpc>
            </a:pPr>
            <a:r>
              <a:rPr lang="de-DE" sz="1200" dirty="0" err="1"/>
              <a:t>sche</a:t>
            </a:r>
            <a:r>
              <a:rPr lang="de-DE" sz="1200" dirty="0"/>
              <a:t> Daten, Verhaltensweisen, Motivationen </a:t>
            </a:r>
          </a:p>
          <a:p>
            <a:pPr>
              <a:lnSpc>
                <a:spcPct val="150000"/>
              </a:lnSpc>
            </a:pPr>
            <a:r>
              <a:rPr lang="de-DE" sz="1200" dirty="0"/>
              <a:t>und Ziele. Sobald Sie Ihre </a:t>
            </a:r>
            <a:r>
              <a:rPr lang="de-DE" sz="1200" dirty="0" err="1"/>
              <a:t>Buyer</a:t>
            </a:r>
            <a:r>
              <a:rPr lang="de-DE" sz="1200" dirty="0"/>
              <a:t> </a:t>
            </a:r>
            <a:r>
              <a:rPr lang="de-DE" sz="1200" dirty="0" err="1"/>
              <a:t>Personas</a:t>
            </a:r>
            <a:r>
              <a:rPr lang="de-DE" sz="1200" dirty="0"/>
              <a:t> </a:t>
            </a:r>
          </a:p>
          <a:p>
            <a:pPr>
              <a:lnSpc>
                <a:spcPct val="150000"/>
              </a:lnSpc>
            </a:pPr>
            <a:r>
              <a:rPr lang="de-DE" sz="1200" dirty="0"/>
              <a:t>festgelegt haben, bekommen Sie ein </a:t>
            </a:r>
            <a:r>
              <a:rPr lang="de-DE" sz="1200" dirty="0" err="1"/>
              <a:t>bes</a:t>
            </a:r>
            <a:r>
              <a:rPr lang="de-DE" sz="1200" dirty="0"/>
              <a:t>-</a:t>
            </a:r>
          </a:p>
          <a:p>
            <a:pPr>
              <a:lnSpc>
                <a:spcPct val="150000"/>
              </a:lnSpc>
            </a:pPr>
            <a:r>
              <a:rPr lang="de-DE" sz="1200" dirty="0" err="1"/>
              <a:t>seres</a:t>
            </a:r>
            <a:r>
              <a:rPr lang="de-DE" sz="1200" dirty="0"/>
              <a:t> </a:t>
            </a:r>
            <a:r>
              <a:rPr lang="de-DE" sz="1200" dirty="0" err="1"/>
              <a:t>Verständins</a:t>
            </a:r>
            <a:r>
              <a:rPr lang="de-DE" sz="1200" dirty="0"/>
              <a:t> für die Zielsetzung Ihrer </a:t>
            </a:r>
          </a:p>
          <a:p>
            <a:pPr>
              <a:lnSpc>
                <a:spcPct val="150000"/>
              </a:lnSpc>
            </a:pPr>
            <a:r>
              <a:rPr lang="de-DE" sz="1200" dirty="0"/>
              <a:t>eigenen Kampagnen</a:t>
            </a:r>
          </a:p>
        </p:txBody>
      </p:sp>
      <p:sp>
        <p:nvSpPr>
          <p:cNvPr id="4" name="Slide Number Placeholder 3"/>
          <p:cNvSpPr>
            <a:spLocks noGrp="1"/>
          </p:cNvSpPr>
          <p:nvPr>
            <p:ph type="sldNum" sz="quarter" idx="10"/>
          </p:nvPr>
        </p:nvSpPr>
        <p:spPr/>
        <p:txBody>
          <a:bodyPr/>
          <a:lstStyle/>
          <a:p>
            <a:fld id="{EA9AFF8A-E7FC-43A1-8D24-D9100254D42E}" type="slidenum">
              <a:rPr lang="en-US" smtClean="0"/>
              <a:t>138</a:t>
            </a:fld>
            <a:endParaRPr lang="en-US"/>
          </a:p>
        </p:txBody>
      </p:sp>
    </p:spTree>
    <p:extLst>
      <p:ext uri="{BB962C8B-B14F-4D97-AF65-F5344CB8AC3E}">
        <p14:creationId xmlns:p14="http://schemas.microsoft.com/office/powerpoint/2010/main" val="23616468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de-DE" sz="1200" b="1" dirty="0"/>
              <a:t>Beispiel eines</a:t>
            </a:r>
            <a:r>
              <a:rPr lang="de-DE" sz="1200" b="1" baseline="0" dirty="0"/>
              <a:t> neuen Portals Wilde Ziege, Bio-</a:t>
            </a:r>
            <a:r>
              <a:rPr lang="de-DE" sz="1200" b="1" baseline="0" dirty="0" err="1"/>
              <a:t>Energy</a:t>
            </a:r>
            <a:r>
              <a:rPr lang="de-DE" sz="1200" b="1" baseline="0" dirty="0"/>
              <a:t>-Drink!? </a:t>
            </a:r>
            <a:r>
              <a:rPr lang="de-DE" sz="1200" b="1" baseline="0" dirty="0" err="1"/>
              <a:t>Buyer</a:t>
            </a:r>
            <a:r>
              <a:rPr lang="de-DE" sz="1200" b="1" baseline="0" dirty="0"/>
              <a:t> </a:t>
            </a:r>
            <a:r>
              <a:rPr lang="de-DE" sz="1200" b="1" baseline="0" dirty="0" err="1"/>
              <a:t>Personas</a:t>
            </a:r>
            <a:r>
              <a:rPr lang="de-DE" sz="1200" b="1" baseline="0" dirty="0"/>
              <a:t> entwickeln! Gastronomie (B2b) und B2C </a:t>
            </a:r>
            <a:r>
              <a:rPr lang="de-DE" sz="1200" b="1" baseline="0" dirty="0" err="1"/>
              <a:t>Konsumer</a:t>
            </a:r>
            <a:r>
              <a:rPr lang="de-DE" sz="1200" b="1" baseline="0" dirty="0"/>
              <a:t>.</a:t>
            </a:r>
            <a:endParaRPr lang="de-DE" sz="1200" b="1" dirty="0"/>
          </a:p>
          <a:p>
            <a:pPr>
              <a:lnSpc>
                <a:spcPct val="150000"/>
              </a:lnSpc>
            </a:pPr>
            <a:endParaRPr lang="de-DE" sz="1200" dirty="0"/>
          </a:p>
          <a:p>
            <a:pPr>
              <a:lnSpc>
                <a:spcPct val="150000"/>
              </a:lnSpc>
            </a:pPr>
            <a:r>
              <a:rPr lang="de-DE" sz="1200" dirty="0" err="1"/>
              <a:t>Buyer</a:t>
            </a:r>
            <a:r>
              <a:rPr lang="de-DE" sz="1200" dirty="0"/>
              <a:t> </a:t>
            </a:r>
            <a:r>
              <a:rPr lang="de-DE" sz="1200" dirty="0" err="1"/>
              <a:t>Personas</a:t>
            </a:r>
            <a:endParaRPr lang="de-DE" sz="1200" dirty="0"/>
          </a:p>
          <a:p>
            <a:pPr>
              <a:lnSpc>
                <a:spcPct val="150000"/>
              </a:lnSpc>
            </a:pPr>
            <a:r>
              <a:rPr lang="de-DE" sz="1200" dirty="0"/>
              <a:t>semi-fiktionale Darstellungen Ihrer idealen Kunden und basieren auf realen Daten. Dazu gehören </a:t>
            </a:r>
            <a:r>
              <a:rPr lang="de-DE" sz="1200" dirty="0" err="1"/>
              <a:t>demografi</a:t>
            </a:r>
            <a:r>
              <a:rPr lang="de-DE" sz="1200" dirty="0"/>
              <a:t> -</a:t>
            </a:r>
          </a:p>
          <a:p>
            <a:pPr>
              <a:lnSpc>
                <a:spcPct val="150000"/>
              </a:lnSpc>
            </a:pPr>
            <a:r>
              <a:rPr lang="de-DE" sz="1200" dirty="0"/>
              <a:t>WIE ERREICHEN WIR DEN </a:t>
            </a:r>
          </a:p>
          <a:p>
            <a:pPr>
              <a:lnSpc>
                <a:spcPct val="150000"/>
              </a:lnSpc>
            </a:pPr>
            <a:r>
              <a:rPr lang="de-DE" sz="1200" dirty="0"/>
              <a:t>RICHTIGEN BESUCHER? </a:t>
            </a:r>
          </a:p>
          <a:p>
            <a:pPr>
              <a:lnSpc>
                <a:spcPct val="150000"/>
              </a:lnSpc>
            </a:pPr>
            <a:r>
              <a:rPr lang="de-DE" sz="1200" dirty="0" err="1"/>
              <a:t>sche</a:t>
            </a:r>
            <a:r>
              <a:rPr lang="de-DE" sz="1200" dirty="0"/>
              <a:t> Daten, Verhaltensweisen, Motivationen </a:t>
            </a:r>
          </a:p>
          <a:p>
            <a:pPr>
              <a:lnSpc>
                <a:spcPct val="150000"/>
              </a:lnSpc>
            </a:pPr>
            <a:r>
              <a:rPr lang="de-DE" sz="1200" dirty="0"/>
              <a:t>und Ziele. Sobald Sie Ihre </a:t>
            </a:r>
            <a:r>
              <a:rPr lang="de-DE" sz="1200" dirty="0" err="1"/>
              <a:t>Buyer</a:t>
            </a:r>
            <a:r>
              <a:rPr lang="de-DE" sz="1200" dirty="0"/>
              <a:t> </a:t>
            </a:r>
            <a:r>
              <a:rPr lang="de-DE" sz="1200" dirty="0" err="1"/>
              <a:t>Personas</a:t>
            </a:r>
            <a:r>
              <a:rPr lang="de-DE" sz="1200" dirty="0"/>
              <a:t> </a:t>
            </a:r>
          </a:p>
          <a:p>
            <a:pPr>
              <a:lnSpc>
                <a:spcPct val="150000"/>
              </a:lnSpc>
            </a:pPr>
            <a:r>
              <a:rPr lang="de-DE" sz="1200" dirty="0"/>
              <a:t>festgelegt haben, bekommen Sie ein </a:t>
            </a:r>
            <a:r>
              <a:rPr lang="de-DE" sz="1200" dirty="0" err="1"/>
              <a:t>bes</a:t>
            </a:r>
            <a:r>
              <a:rPr lang="de-DE" sz="1200" dirty="0"/>
              <a:t>-</a:t>
            </a:r>
          </a:p>
          <a:p>
            <a:pPr>
              <a:lnSpc>
                <a:spcPct val="150000"/>
              </a:lnSpc>
            </a:pPr>
            <a:r>
              <a:rPr lang="de-DE" sz="1200" dirty="0" err="1"/>
              <a:t>seres</a:t>
            </a:r>
            <a:r>
              <a:rPr lang="de-DE" sz="1200" dirty="0"/>
              <a:t> </a:t>
            </a:r>
            <a:r>
              <a:rPr lang="de-DE" sz="1200" dirty="0" err="1"/>
              <a:t>Verständins</a:t>
            </a:r>
            <a:r>
              <a:rPr lang="de-DE" sz="1200" dirty="0"/>
              <a:t> für die Zielsetzung Ihrer </a:t>
            </a:r>
          </a:p>
          <a:p>
            <a:pPr>
              <a:lnSpc>
                <a:spcPct val="150000"/>
              </a:lnSpc>
            </a:pPr>
            <a:r>
              <a:rPr lang="de-DE" sz="1200" dirty="0"/>
              <a:t>eigenen Kampagnen</a:t>
            </a:r>
          </a:p>
        </p:txBody>
      </p:sp>
      <p:sp>
        <p:nvSpPr>
          <p:cNvPr id="4" name="Slide Number Placeholder 3"/>
          <p:cNvSpPr>
            <a:spLocks noGrp="1"/>
          </p:cNvSpPr>
          <p:nvPr>
            <p:ph type="sldNum" sz="quarter" idx="10"/>
          </p:nvPr>
        </p:nvSpPr>
        <p:spPr/>
        <p:txBody>
          <a:bodyPr/>
          <a:lstStyle/>
          <a:p>
            <a:fld id="{EA9AFF8A-E7FC-43A1-8D24-D9100254D42E}" type="slidenum">
              <a:rPr lang="en-US" smtClean="0"/>
              <a:t>139</a:t>
            </a:fld>
            <a:endParaRPr lang="en-US"/>
          </a:p>
        </p:txBody>
      </p:sp>
    </p:spTree>
    <p:extLst>
      <p:ext uri="{BB962C8B-B14F-4D97-AF65-F5344CB8AC3E}">
        <p14:creationId xmlns:p14="http://schemas.microsoft.com/office/powerpoint/2010/main" val="3688459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de-DE" sz="1200" b="1" dirty="0"/>
              <a:t>Beispiel eines</a:t>
            </a:r>
            <a:r>
              <a:rPr lang="de-DE" sz="1200" b="1" baseline="0" dirty="0"/>
              <a:t> neuen Portals Wilde Ziege, Bio-</a:t>
            </a:r>
            <a:r>
              <a:rPr lang="de-DE" sz="1200" b="1" baseline="0" dirty="0" err="1"/>
              <a:t>Energy</a:t>
            </a:r>
            <a:r>
              <a:rPr lang="de-DE" sz="1200" b="1" baseline="0" dirty="0"/>
              <a:t>-Drink!? </a:t>
            </a:r>
            <a:r>
              <a:rPr lang="de-DE" sz="1200" b="1" baseline="0" dirty="0" err="1"/>
              <a:t>Buyer</a:t>
            </a:r>
            <a:r>
              <a:rPr lang="de-DE" sz="1200" b="1" baseline="0" dirty="0"/>
              <a:t> </a:t>
            </a:r>
            <a:r>
              <a:rPr lang="de-DE" sz="1200" b="1" baseline="0" dirty="0" err="1"/>
              <a:t>Personas</a:t>
            </a:r>
            <a:r>
              <a:rPr lang="de-DE" sz="1200" b="1" baseline="0" dirty="0"/>
              <a:t> entwickeln! Gastronomie (B2b) und B2C </a:t>
            </a:r>
            <a:r>
              <a:rPr lang="de-DE" sz="1200" b="1" baseline="0" dirty="0" err="1"/>
              <a:t>Konsumer</a:t>
            </a:r>
            <a:r>
              <a:rPr lang="de-DE" sz="1200" b="1" baseline="0" dirty="0"/>
              <a:t>.</a:t>
            </a:r>
            <a:endParaRPr lang="de-DE" sz="1200" b="1" dirty="0"/>
          </a:p>
          <a:p>
            <a:pPr>
              <a:lnSpc>
                <a:spcPct val="150000"/>
              </a:lnSpc>
            </a:pPr>
            <a:endParaRPr lang="de-DE" sz="1200" dirty="0"/>
          </a:p>
          <a:p>
            <a:pPr>
              <a:lnSpc>
                <a:spcPct val="150000"/>
              </a:lnSpc>
            </a:pPr>
            <a:r>
              <a:rPr lang="de-DE" sz="1200" dirty="0" err="1"/>
              <a:t>Buyer</a:t>
            </a:r>
            <a:r>
              <a:rPr lang="de-DE" sz="1200" dirty="0"/>
              <a:t> </a:t>
            </a:r>
            <a:r>
              <a:rPr lang="de-DE" sz="1200" dirty="0" err="1"/>
              <a:t>Personas</a:t>
            </a:r>
            <a:endParaRPr lang="de-DE" sz="1200" dirty="0"/>
          </a:p>
          <a:p>
            <a:pPr>
              <a:lnSpc>
                <a:spcPct val="150000"/>
              </a:lnSpc>
            </a:pPr>
            <a:r>
              <a:rPr lang="de-DE" sz="1200" dirty="0"/>
              <a:t>semi-fiktionale Darstellungen Ihrer idealen Kunden und basieren auf realen Daten. Dazu gehören </a:t>
            </a:r>
            <a:r>
              <a:rPr lang="de-DE" sz="1200" dirty="0" err="1"/>
              <a:t>demografi</a:t>
            </a:r>
            <a:r>
              <a:rPr lang="de-DE" sz="1200" dirty="0"/>
              <a:t> -</a:t>
            </a:r>
          </a:p>
          <a:p>
            <a:pPr>
              <a:lnSpc>
                <a:spcPct val="150000"/>
              </a:lnSpc>
            </a:pPr>
            <a:r>
              <a:rPr lang="de-DE" sz="1200" dirty="0"/>
              <a:t>WIE ERREICHEN WIR DEN </a:t>
            </a:r>
          </a:p>
          <a:p>
            <a:pPr>
              <a:lnSpc>
                <a:spcPct val="150000"/>
              </a:lnSpc>
            </a:pPr>
            <a:r>
              <a:rPr lang="de-DE" sz="1200" dirty="0"/>
              <a:t>RICHTIGEN BESUCHER? </a:t>
            </a:r>
          </a:p>
          <a:p>
            <a:pPr>
              <a:lnSpc>
                <a:spcPct val="150000"/>
              </a:lnSpc>
            </a:pPr>
            <a:r>
              <a:rPr lang="de-DE" sz="1200" dirty="0" err="1"/>
              <a:t>sche</a:t>
            </a:r>
            <a:r>
              <a:rPr lang="de-DE" sz="1200" dirty="0"/>
              <a:t> Daten, Verhaltensweisen, Motivationen </a:t>
            </a:r>
          </a:p>
          <a:p>
            <a:pPr>
              <a:lnSpc>
                <a:spcPct val="150000"/>
              </a:lnSpc>
            </a:pPr>
            <a:r>
              <a:rPr lang="de-DE" sz="1200" dirty="0"/>
              <a:t>und Ziele. Sobald Sie Ihre </a:t>
            </a:r>
            <a:r>
              <a:rPr lang="de-DE" sz="1200" dirty="0" err="1"/>
              <a:t>Buyer</a:t>
            </a:r>
            <a:r>
              <a:rPr lang="de-DE" sz="1200" dirty="0"/>
              <a:t> </a:t>
            </a:r>
            <a:r>
              <a:rPr lang="de-DE" sz="1200" dirty="0" err="1"/>
              <a:t>Personas</a:t>
            </a:r>
            <a:r>
              <a:rPr lang="de-DE" sz="1200" dirty="0"/>
              <a:t> </a:t>
            </a:r>
          </a:p>
          <a:p>
            <a:pPr>
              <a:lnSpc>
                <a:spcPct val="150000"/>
              </a:lnSpc>
            </a:pPr>
            <a:r>
              <a:rPr lang="de-DE" sz="1200" dirty="0"/>
              <a:t>festgelegt haben, bekommen Sie ein </a:t>
            </a:r>
            <a:r>
              <a:rPr lang="de-DE" sz="1200" dirty="0" err="1"/>
              <a:t>bes</a:t>
            </a:r>
            <a:r>
              <a:rPr lang="de-DE" sz="1200" dirty="0"/>
              <a:t>-</a:t>
            </a:r>
          </a:p>
          <a:p>
            <a:pPr>
              <a:lnSpc>
                <a:spcPct val="150000"/>
              </a:lnSpc>
            </a:pPr>
            <a:r>
              <a:rPr lang="de-DE" sz="1200" dirty="0" err="1"/>
              <a:t>seres</a:t>
            </a:r>
            <a:r>
              <a:rPr lang="de-DE" sz="1200" dirty="0"/>
              <a:t> </a:t>
            </a:r>
            <a:r>
              <a:rPr lang="de-DE" sz="1200" dirty="0" err="1"/>
              <a:t>Verständins</a:t>
            </a:r>
            <a:r>
              <a:rPr lang="de-DE" sz="1200" dirty="0"/>
              <a:t> für die Zielsetzung Ihrer </a:t>
            </a:r>
          </a:p>
          <a:p>
            <a:pPr>
              <a:lnSpc>
                <a:spcPct val="150000"/>
              </a:lnSpc>
            </a:pPr>
            <a:r>
              <a:rPr lang="de-DE" sz="1200" dirty="0"/>
              <a:t>eigenen Kampagnen</a:t>
            </a:r>
          </a:p>
        </p:txBody>
      </p:sp>
      <p:sp>
        <p:nvSpPr>
          <p:cNvPr id="4" name="Slide Number Placeholder 3"/>
          <p:cNvSpPr>
            <a:spLocks noGrp="1"/>
          </p:cNvSpPr>
          <p:nvPr>
            <p:ph type="sldNum" sz="quarter" idx="10"/>
          </p:nvPr>
        </p:nvSpPr>
        <p:spPr/>
        <p:txBody>
          <a:bodyPr/>
          <a:lstStyle/>
          <a:p>
            <a:fld id="{EA9AFF8A-E7FC-43A1-8D24-D9100254D42E}" type="slidenum">
              <a:rPr lang="en-US" smtClean="0"/>
              <a:t>140</a:t>
            </a:fld>
            <a:endParaRPr lang="en-US"/>
          </a:p>
        </p:txBody>
      </p:sp>
    </p:spTree>
    <p:extLst>
      <p:ext uri="{BB962C8B-B14F-4D97-AF65-F5344CB8AC3E}">
        <p14:creationId xmlns:p14="http://schemas.microsoft.com/office/powerpoint/2010/main" val="8491862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de-DE" sz="1200" b="1" dirty="0"/>
              <a:t>Beispiel eines</a:t>
            </a:r>
            <a:r>
              <a:rPr lang="de-DE" sz="1200" b="1" baseline="0" dirty="0"/>
              <a:t> neuen Portals Wilde Ziege, Bio-</a:t>
            </a:r>
            <a:r>
              <a:rPr lang="de-DE" sz="1200" b="1" baseline="0" dirty="0" err="1"/>
              <a:t>Energy</a:t>
            </a:r>
            <a:r>
              <a:rPr lang="de-DE" sz="1200" b="1" baseline="0" dirty="0"/>
              <a:t>-Drink!? </a:t>
            </a:r>
            <a:r>
              <a:rPr lang="de-DE" sz="1200" b="1" baseline="0" dirty="0" err="1"/>
              <a:t>Buyer</a:t>
            </a:r>
            <a:r>
              <a:rPr lang="de-DE" sz="1200" b="1" baseline="0" dirty="0"/>
              <a:t> </a:t>
            </a:r>
            <a:r>
              <a:rPr lang="de-DE" sz="1200" b="1" baseline="0" dirty="0" err="1"/>
              <a:t>Personas</a:t>
            </a:r>
            <a:r>
              <a:rPr lang="de-DE" sz="1200" b="1" baseline="0" dirty="0"/>
              <a:t> entwickeln! Gastronomie (B2b) und B2C </a:t>
            </a:r>
            <a:r>
              <a:rPr lang="de-DE" sz="1200" b="1" baseline="0" dirty="0" err="1"/>
              <a:t>Konsumer</a:t>
            </a:r>
            <a:r>
              <a:rPr lang="de-DE" sz="1200" b="1" baseline="0" dirty="0"/>
              <a:t>.</a:t>
            </a:r>
            <a:endParaRPr lang="de-DE" sz="1200" b="1" dirty="0"/>
          </a:p>
          <a:p>
            <a:pPr>
              <a:lnSpc>
                <a:spcPct val="150000"/>
              </a:lnSpc>
            </a:pPr>
            <a:endParaRPr lang="de-DE" sz="1200" dirty="0"/>
          </a:p>
          <a:p>
            <a:pPr>
              <a:lnSpc>
                <a:spcPct val="150000"/>
              </a:lnSpc>
            </a:pPr>
            <a:r>
              <a:rPr lang="de-DE" sz="1200" dirty="0" err="1"/>
              <a:t>Buyer</a:t>
            </a:r>
            <a:r>
              <a:rPr lang="de-DE" sz="1200" dirty="0"/>
              <a:t> </a:t>
            </a:r>
            <a:r>
              <a:rPr lang="de-DE" sz="1200" dirty="0" err="1"/>
              <a:t>Personas</a:t>
            </a:r>
            <a:endParaRPr lang="de-DE" sz="1200" dirty="0"/>
          </a:p>
          <a:p>
            <a:pPr>
              <a:lnSpc>
                <a:spcPct val="150000"/>
              </a:lnSpc>
            </a:pPr>
            <a:r>
              <a:rPr lang="de-DE" sz="1200" dirty="0"/>
              <a:t>semi-fiktionale Darstellungen Ihrer idealen Kunden und basieren auf realen Daten. Dazu gehören </a:t>
            </a:r>
            <a:r>
              <a:rPr lang="de-DE" sz="1200" dirty="0" err="1"/>
              <a:t>demografi</a:t>
            </a:r>
            <a:r>
              <a:rPr lang="de-DE" sz="1200" dirty="0"/>
              <a:t> -</a:t>
            </a:r>
          </a:p>
          <a:p>
            <a:pPr>
              <a:lnSpc>
                <a:spcPct val="150000"/>
              </a:lnSpc>
            </a:pPr>
            <a:r>
              <a:rPr lang="de-DE" sz="1200" dirty="0"/>
              <a:t>WIE ERREICHEN WIR DEN </a:t>
            </a:r>
          </a:p>
          <a:p>
            <a:pPr>
              <a:lnSpc>
                <a:spcPct val="150000"/>
              </a:lnSpc>
            </a:pPr>
            <a:r>
              <a:rPr lang="de-DE" sz="1200" dirty="0"/>
              <a:t>RICHTIGEN BESUCHER? </a:t>
            </a:r>
          </a:p>
          <a:p>
            <a:pPr>
              <a:lnSpc>
                <a:spcPct val="150000"/>
              </a:lnSpc>
            </a:pPr>
            <a:r>
              <a:rPr lang="de-DE" sz="1200" dirty="0" err="1"/>
              <a:t>sche</a:t>
            </a:r>
            <a:r>
              <a:rPr lang="de-DE" sz="1200" dirty="0"/>
              <a:t> Daten, Verhaltensweisen, Motivationen </a:t>
            </a:r>
          </a:p>
          <a:p>
            <a:pPr>
              <a:lnSpc>
                <a:spcPct val="150000"/>
              </a:lnSpc>
            </a:pPr>
            <a:r>
              <a:rPr lang="de-DE" sz="1200" dirty="0"/>
              <a:t>und Ziele. Sobald Sie Ihre </a:t>
            </a:r>
            <a:r>
              <a:rPr lang="de-DE" sz="1200" dirty="0" err="1"/>
              <a:t>Buyer</a:t>
            </a:r>
            <a:r>
              <a:rPr lang="de-DE" sz="1200" dirty="0"/>
              <a:t> </a:t>
            </a:r>
            <a:r>
              <a:rPr lang="de-DE" sz="1200" dirty="0" err="1"/>
              <a:t>Personas</a:t>
            </a:r>
            <a:r>
              <a:rPr lang="de-DE" sz="1200" dirty="0"/>
              <a:t> </a:t>
            </a:r>
          </a:p>
          <a:p>
            <a:pPr>
              <a:lnSpc>
                <a:spcPct val="150000"/>
              </a:lnSpc>
            </a:pPr>
            <a:r>
              <a:rPr lang="de-DE" sz="1200" dirty="0"/>
              <a:t>festgelegt haben, bekommen Sie ein </a:t>
            </a:r>
            <a:r>
              <a:rPr lang="de-DE" sz="1200" dirty="0" err="1"/>
              <a:t>bes</a:t>
            </a:r>
            <a:r>
              <a:rPr lang="de-DE" sz="1200" dirty="0"/>
              <a:t>-</a:t>
            </a:r>
          </a:p>
          <a:p>
            <a:pPr>
              <a:lnSpc>
                <a:spcPct val="150000"/>
              </a:lnSpc>
            </a:pPr>
            <a:r>
              <a:rPr lang="de-DE" sz="1200" dirty="0" err="1"/>
              <a:t>seres</a:t>
            </a:r>
            <a:r>
              <a:rPr lang="de-DE" sz="1200" dirty="0"/>
              <a:t> </a:t>
            </a:r>
            <a:r>
              <a:rPr lang="de-DE" sz="1200" dirty="0" err="1"/>
              <a:t>Verständins</a:t>
            </a:r>
            <a:r>
              <a:rPr lang="de-DE" sz="1200" dirty="0"/>
              <a:t> für die Zielsetzung Ihrer </a:t>
            </a:r>
          </a:p>
          <a:p>
            <a:pPr>
              <a:lnSpc>
                <a:spcPct val="150000"/>
              </a:lnSpc>
            </a:pPr>
            <a:r>
              <a:rPr lang="de-DE" sz="1200" dirty="0"/>
              <a:t>eigenen Kampagnen</a:t>
            </a:r>
          </a:p>
        </p:txBody>
      </p:sp>
      <p:sp>
        <p:nvSpPr>
          <p:cNvPr id="4" name="Slide Number Placeholder 3"/>
          <p:cNvSpPr>
            <a:spLocks noGrp="1"/>
          </p:cNvSpPr>
          <p:nvPr>
            <p:ph type="sldNum" sz="quarter" idx="10"/>
          </p:nvPr>
        </p:nvSpPr>
        <p:spPr/>
        <p:txBody>
          <a:bodyPr/>
          <a:lstStyle/>
          <a:p>
            <a:fld id="{EA9AFF8A-E7FC-43A1-8D24-D9100254D42E}" type="slidenum">
              <a:rPr lang="en-US" smtClean="0"/>
              <a:t>141</a:t>
            </a:fld>
            <a:endParaRPr lang="en-US"/>
          </a:p>
        </p:txBody>
      </p:sp>
    </p:spTree>
    <p:extLst>
      <p:ext uri="{BB962C8B-B14F-4D97-AF65-F5344CB8AC3E}">
        <p14:creationId xmlns:p14="http://schemas.microsoft.com/office/powerpoint/2010/main" val="3010459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142</a:t>
            </a:fld>
            <a:endParaRPr lang="en-US"/>
          </a:p>
        </p:txBody>
      </p:sp>
    </p:spTree>
    <p:extLst>
      <p:ext uri="{BB962C8B-B14F-4D97-AF65-F5344CB8AC3E}">
        <p14:creationId xmlns:p14="http://schemas.microsoft.com/office/powerpoint/2010/main" val="27854909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de-DE" sz="1200" b="1" kern="1200" dirty="0">
                <a:solidFill>
                  <a:schemeClr val="tx1"/>
                </a:solidFill>
                <a:effectLst/>
                <a:latin typeface="+mn-lt"/>
                <a:ea typeface="+mn-ea"/>
                <a:cs typeface="+mn-cs"/>
              </a:rPr>
              <a:t>Tauschen Sie Content gegen Daten. </a:t>
            </a:r>
            <a:br>
              <a:rPr lang="de-DE" sz="1200" b="1"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Bieten Sie einem Interessenten Stück für Stück immer mehr Informationen, die ihn bei seinem Entscheidungsprozess weiterhelfen. Indem der Lead Ihren Content anklickt oder herunterlädt, gewinnen Sie weitere Daten, mit denen Sie sein Profil verfeinern und noch passgenauere Inhalte erstellen können. So ermitteln Sie Schritt für Schritt den richtigen Zeitpunkt, an dem der Interessent bereit ist für die Ansprache durch den Vertrieb.</a:t>
            </a:r>
          </a:p>
          <a:p>
            <a:pPr fontAlgn="t"/>
            <a:r>
              <a:rPr lang="de-DE" sz="2400" b="1" kern="1200" dirty="0">
                <a:solidFill>
                  <a:schemeClr val="tx1"/>
                </a:solidFill>
                <a:effectLst/>
                <a:latin typeface="+mn-lt"/>
                <a:ea typeface="+mn-ea"/>
                <a:cs typeface="+mn-cs"/>
              </a:rPr>
              <a:t>Lernen Sie Ihre Leads kennen und verstehen. </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Um eine passgenaue Lead </a:t>
            </a:r>
            <a:r>
              <a:rPr lang="de-DE" sz="1200" b="0" kern="1200" dirty="0" err="1">
                <a:solidFill>
                  <a:schemeClr val="tx1"/>
                </a:solidFill>
                <a:effectLst/>
                <a:latin typeface="+mn-lt"/>
                <a:ea typeface="+mn-ea"/>
                <a:cs typeface="+mn-cs"/>
              </a:rPr>
              <a:t>Nurturing</a:t>
            </a:r>
            <a:r>
              <a:rPr lang="de-DE" sz="1200" b="0" kern="1200" dirty="0">
                <a:solidFill>
                  <a:schemeClr val="tx1"/>
                </a:solidFill>
                <a:effectLst/>
                <a:latin typeface="+mn-lt"/>
                <a:ea typeface="+mn-ea"/>
                <a:cs typeface="+mn-cs"/>
              </a:rPr>
              <a:t>-Kampagne zu erstellen, ist es hilfreich, den Blickwinkel des Leads einzunehmen: </a:t>
            </a:r>
            <a:r>
              <a:rPr lang="de-DE" sz="1200" b="1" kern="1200" dirty="0">
                <a:solidFill>
                  <a:schemeClr val="tx1"/>
                </a:solidFill>
                <a:effectLst/>
                <a:latin typeface="+mn-lt"/>
                <a:ea typeface="+mn-ea"/>
                <a:cs typeface="+mn-cs"/>
              </a:rPr>
              <a:t>Wie gestaltet sich dessen Customer Journey</a:t>
            </a:r>
            <a:r>
              <a:rPr lang="de-DE" sz="1200" b="0" kern="1200" dirty="0">
                <a:solidFill>
                  <a:schemeClr val="tx1"/>
                </a:solidFill>
                <a:effectLst/>
                <a:latin typeface="+mn-lt"/>
                <a:ea typeface="+mn-ea"/>
                <a:cs typeface="+mn-cs"/>
              </a:rPr>
              <a:t>? Welche Informationen benötigt er an welchem Punkt innerhalb des Kaufprozesses? In der Regel hat ein Lead bereits erste Informationen gesammelt und besitzt einen groben Überblick zum Thema, hat sich aber noch nicht endgültig für einen Anbieter entschieden. Nutzen Sie das, um mit Know-how und Erfahrung zu punkten.</a:t>
            </a:r>
          </a:p>
          <a:p>
            <a:pPr fontAlgn="t"/>
            <a:r>
              <a:rPr lang="de-DE" sz="1200" b="1" kern="1200" dirty="0">
                <a:solidFill>
                  <a:schemeClr val="tx1"/>
                </a:solidFill>
                <a:effectLst/>
                <a:latin typeface="+mn-lt"/>
                <a:ea typeface="+mn-ea"/>
                <a:cs typeface="+mn-cs"/>
              </a:rPr>
              <a:t>Setzen Sie auf relevanten Content. </a:t>
            </a:r>
            <a:br>
              <a:rPr lang="de-DE" sz="1200" b="1"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Um den Lead beim Entscheidungsprozess zu begleiten, sollten Sie Content anbieten, der dem Interessenten in seiner jeweiligen Situation einen Mehrwert liefert. Entscheidend ist dabei, dass die Inhalte nicht nur auf Ihr Verkaufsziel einzahlen, sondern auch für den Empfänger einer </a:t>
            </a:r>
            <a:r>
              <a:rPr lang="de-DE" sz="1200" b="0" kern="1200" dirty="0" err="1">
                <a:solidFill>
                  <a:schemeClr val="tx1"/>
                </a:solidFill>
                <a:effectLst/>
                <a:latin typeface="+mn-lt"/>
                <a:ea typeface="+mn-ea"/>
                <a:cs typeface="+mn-cs"/>
              </a:rPr>
              <a:t>Nurturing</a:t>
            </a:r>
            <a:r>
              <a:rPr lang="de-DE" sz="1200" b="0" kern="1200" dirty="0">
                <a:solidFill>
                  <a:schemeClr val="tx1"/>
                </a:solidFill>
                <a:effectLst/>
                <a:latin typeface="+mn-lt"/>
                <a:ea typeface="+mn-ea"/>
                <a:cs typeface="+mn-cs"/>
              </a:rPr>
              <a:t>-Mail relevant und nutzwertig sind. So zeigen Sie Kompetenz und steigern das Vertrauen des Leads in Sie und Ihre Produkte bzw. Leistungen.</a:t>
            </a:r>
          </a:p>
          <a:p>
            <a:pPr fontAlgn="t"/>
            <a:r>
              <a:rPr lang="de-DE" sz="1200" b="1" kern="1200" dirty="0">
                <a:solidFill>
                  <a:schemeClr val="tx1"/>
                </a:solidFill>
                <a:effectLst/>
                <a:latin typeface="+mn-lt"/>
                <a:ea typeface="+mn-ea"/>
                <a:cs typeface="+mn-cs"/>
              </a:rPr>
              <a:t>Planen Sie Ihre Kampagnen im Vorfeld sorgfältig. </a:t>
            </a:r>
            <a:br>
              <a:rPr lang="de-DE" sz="1200" b="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Definieren Sie das genaue Ziel Ihrer Kampagne </a:t>
            </a:r>
            <a:r>
              <a:rPr lang="de-DE" sz="1200" b="0" kern="1200" dirty="0">
                <a:solidFill>
                  <a:schemeClr val="tx1"/>
                </a:solidFill>
                <a:effectLst/>
                <a:latin typeface="+mn-lt"/>
                <a:ea typeface="+mn-ea"/>
                <a:cs typeface="+mn-cs"/>
              </a:rPr>
              <a:t>und legen Sie fest, welches Ereignis die Kampagne auslöst und welchen Content der Lead im ersten Schritt erhält. Bauen Sie darauf die einzelnen </a:t>
            </a:r>
            <a:r>
              <a:rPr lang="de-DE" sz="1200" b="0" kern="1200" dirty="0" err="1">
                <a:solidFill>
                  <a:schemeClr val="tx1"/>
                </a:solidFill>
                <a:effectLst/>
                <a:latin typeface="+mn-lt"/>
                <a:ea typeface="+mn-ea"/>
                <a:cs typeface="+mn-cs"/>
              </a:rPr>
              <a:t>Nurture</a:t>
            </a:r>
            <a:r>
              <a:rPr lang="de-DE" sz="1200" b="0" kern="1200" dirty="0">
                <a:solidFill>
                  <a:schemeClr val="tx1"/>
                </a:solidFill>
                <a:effectLst/>
                <a:latin typeface="+mn-lt"/>
                <a:ea typeface="+mn-ea"/>
                <a:cs typeface="+mn-cs"/>
              </a:rPr>
              <a:t>-Stufen auf: Wie viele E-Mails sollen in welchem Abstand versendet werden? Was geschieht, wenn ein Lead alle Stufen durchlaufen hat oder wenn er zwischendrin aussteigt? Versuchen Sie, alle Möglichkeiten zu berücksichtigen.</a:t>
            </a:r>
          </a:p>
          <a:p>
            <a:pPr fontAlgn="t"/>
            <a:r>
              <a:rPr lang="de-DE" sz="1200" b="1" kern="1200" dirty="0">
                <a:solidFill>
                  <a:schemeClr val="tx1"/>
                </a:solidFill>
                <a:effectLst/>
                <a:latin typeface="+mn-lt"/>
                <a:ea typeface="+mn-ea"/>
                <a:cs typeface="+mn-cs"/>
              </a:rPr>
              <a:t>Nutzen Sie Lead Scoring für die Bewertung Ihrer Leads. </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Ein zuvor definiertes Lead Scoring-System enthält Bewertungskriterien für die Reife und Qualität eines Leads – auch im Hinblick auf das Verkaufsziel. Dabei spielen sowohl Profildaten als auch Aktionen des Leads, wie etwa der Besuch der Website oder der Download eines Whitepapers, eine Rolle. So sehen Sie immer, wo genau im Entscheidungsprozess sich der Lead gerade befindet und wann er bereit für den Vertrieb ist.</a:t>
            </a:r>
          </a:p>
          <a:p>
            <a:pPr fontAlgn="t"/>
            <a:r>
              <a:rPr lang="de-DE" sz="1200" b="1" kern="1200" dirty="0">
                <a:solidFill>
                  <a:schemeClr val="tx1"/>
                </a:solidFill>
                <a:effectLst/>
                <a:latin typeface="+mn-lt"/>
                <a:ea typeface="+mn-ea"/>
                <a:cs typeface="+mn-cs"/>
              </a:rPr>
              <a:t>Automatisieren und Messen Sie Ihr Lead </a:t>
            </a:r>
            <a:r>
              <a:rPr lang="de-DE" sz="1200" b="1" kern="1200" dirty="0" err="1">
                <a:solidFill>
                  <a:schemeClr val="tx1"/>
                </a:solidFill>
                <a:effectLst/>
                <a:latin typeface="+mn-lt"/>
                <a:ea typeface="+mn-ea"/>
                <a:cs typeface="+mn-cs"/>
              </a:rPr>
              <a:t>Nurturing</a:t>
            </a:r>
            <a:r>
              <a:rPr lang="de-DE" sz="1200" b="0" kern="1200" dirty="0">
                <a:solidFill>
                  <a:schemeClr val="tx1"/>
                </a:solidFill>
                <a:effectLst/>
                <a:latin typeface="+mn-lt"/>
                <a:ea typeface="+mn-ea"/>
                <a:cs typeface="+mn-cs"/>
              </a:rPr>
              <a:t>. </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Mit einer leistungsstarken E-Mail-Marketing-Automation-Lösung können Sie beispielsweise für alle neuen Kontakte, die sich ein E-Book von Ihrer Website herunterladen, einen Welcome-</a:t>
            </a:r>
            <a:r>
              <a:rPr lang="de-DE" sz="1200" b="0" kern="1200" dirty="0" err="1">
                <a:solidFill>
                  <a:schemeClr val="tx1"/>
                </a:solidFill>
                <a:effectLst/>
                <a:latin typeface="+mn-lt"/>
                <a:ea typeface="+mn-ea"/>
                <a:cs typeface="+mn-cs"/>
              </a:rPr>
              <a:t>Nurture</a:t>
            </a:r>
            <a:r>
              <a:rPr lang="de-DE" sz="1200" b="0" kern="1200" dirty="0">
                <a:solidFill>
                  <a:schemeClr val="tx1"/>
                </a:solidFill>
                <a:effectLst/>
                <a:latin typeface="+mn-lt"/>
                <a:ea typeface="+mn-ea"/>
                <a:cs typeface="+mn-cs"/>
              </a:rPr>
              <a:t> aufsetzen. Für vorhandene Leads, die schon längere Zeit inaktiv sind, eignet sich eher eine Wake-</a:t>
            </a:r>
            <a:r>
              <a:rPr lang="de-DE" sz="1200" b="0" kern="1200" dirty="0" err="1">
                <a:solidFill>
                  <a:schemeClr val="tx1"/>
                </a:solidFill>
                <a:effectLst/>
                <a:latin typeface="+mn-lt"/>
                <a:ea typeface="+mn-ea"/>
                <a:cs typeface="+mn-cs"/>
              </a:rPr>
              <a:t>up</a:t>
            </a:r>
            <a:r>
              <a:rPr lang="de-DE" sz="1200" b="0" kern="1200" dirty="0">
                <a:solidFill>
                  <a:schemeClr val="tx1"/>
                </a:solidFill>
                <a:effectLst/>
                <a:latin typeface="+mn-lt"/>
                <a:ea typeface="+mn-ea"/>
                <a:cs typeface="+mn-cs"/>
              </a:rPr>
              <a:t>-Kampagne. Vergessen Sie dabei nicht, den Erfolg einzelner </a:t>
            </a:r>
            <a:r>
              <a:rPr lang="de-DE" sz="1200" b="0" kern="1200" dirty="0" err="1">
                <a:solidFill>
                  <a:schemeClr val="tx1"/>
                </a:solidFill>
                <a:effectLst/>
                <a:latin typeface="+mn-lt"/>
                <a:ea typeface="+mn-ea"/>
                <a:cs typeface="+mn-cs"/>
              </a:rPr>
              <a:t>Nurture</a:t>
            </a:r>
            <a:r>
              <a:rPr lang="de-DE" sz="1200" b="0" kern="1200" dirty="0">
                <a:solidFill>
                  <a:schemeClr val="tx1"/>
                </a:solidFill>
                <a:effectLst/>
                <a:latin typeface="+mn-lt"/>
                <a:ea typeface="+mn-ea"/>
                <a:cs typeface="+mn-cs"/>
              </a:rPr>
              <a:t>-Stufen und Content-Angebote zu messen, z.B. anhand von Klick- und Öffnungsraten.</a:t>
            </a:r>
          </a:p>
          <a:p>
            <a:pPr fontAlgn="t"/>
            <a:r>
              <a:rPr lang="de-DE" sz="1200" b="1" kern="1200" dirty="0">
                <a:solidFill>
                  <a:schemeClr val="tx1"/>
                </a:solidFill>
                <a:effectLst/>
                <a:latin typeface="+mn-lt"/>
                <a:ea typeface="+mn-ea"/>
                <a:cs typeface="+mn-cs"/>
              </a:rPr>
              <a:t>Holen Sie den Betrieb frühzeitig ins Boot</a:t>
            </a:r>
            <a:r>
              <a:rPr lang="de-DE" sz="1200" b="0" kern="1200" dirty="0">
                <a:solidFill>
                  <a:schemeClr val="tx1"/>
                </a:solidFill>
                <a:effectLst/>
                <a:latin typeface="+mn-lt"/>
                <a:ea typeface="+mn-ea"/>
                <a:cs typeface="+mn-cs"/>
              </a:rPr>
              <a:t>. </a:t>
            </a:r>
            <a:br>
              <a:rPr lang="de-DE"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Für ein erfolgreiches Lead </a:t>
            </a:r>
            <a:r>
              <a:rPr lang="de-DE" sz="1200" b="0" kern="1200" dirty="0" err="1">
                <a:solidFill>
                  <a:schemeClr val="tx1"/>
                </a:solidFill>
                <a:effectLst/>
                <a:latin typeface="+mn-lt"/>
                <a:ea typeface="+mn-ea"/>
                <a:cs typeface="+mn-cs"/>
              </a:rPr>
              <a:t>Nurturing</a:t>
            </a:r>
            <a:r>
              <a:rPr lang="de-DE" sz="1200" b="0" kern="1200" dirty="0">
                <a:solidFill>
                  <a:schemeClr val="tx1"/>
                </a:solidFill>
                <a:effectLst/>
                <a:latin typeface="+mn-lt"/>
                <a:ea typeface="+mn-ea"/>
                <a:cs typeface="+mn-cs"/>
              </a:rPr>
              <a:t> sind Marketing und Vertrieb gleichermaßen verantwortlich. Bei der Kampagnen-Planung sollten beide Abteilungen gemeinsam festlegen, was auf welcher Stufe mit dem Lead passieren soll und wie bestimmte Aktivitäten bzw. Daten des Nutzers im Zuge des Lead Scorings zu bewerten sind. So gewährleisten Sie, dass wirklich nur qualifizierte Leads an den Vertrieb übergeben werden.</a:t>
            </a:r>
          </a:p>
          <a:p>
            <a:endParaRPr lang="en-US" dirty="0"/>
          </a:p>
        </p:txBody>
      </p:sp>
      <p:sp>
        <p:nvSpPr>
          <p:cNvPr id="4" name="Slide Number Placeholder 3"/>
          <p:cNvSpPr>
            <a:spLocks noGrp="1"/>
          </p:cNvSpPr>
          <p:nvPr>
            <p:ph type="sldNum" sz="quarter" idx="10"/>
          </p:nvPr>
        </p:nvSpPr>
        <p:spPr/>
        <p:txBody>
          <a:bodyPr/>
          <a:lstStyle/>
          <a:p>
            <a:fld id="{EA9AFF8A-E7FC-43A1-8D24-D9100254D42E}" type="slidenum">
              <a:rPr lang="en-US" smtClean="0"/>
              <a:t>143</a:t>
            </a:fld>
            <a:endParaRPr lang="en-US"/>
          </a:p>
        </p:txBody>
      </p:sp>
    </p:spTree>
    <p:extLst>
      <p:ext uri="{BB962C8B-B14F-4D97-AF65-F5344CB8AC3E}">
        <p14:creationId xmlns:p14="http://schemas.microsoft.com/office/powerpoint/2010/main" val="22782967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err="1"/>
              <a:t>Closed</a:t>
            </a:r>
            <a:r>
              <a:rPr lang="de-DE" sz="1200" dirty="0"/>
              <a:t>-Loop Kampagnen Reporting</a:t>
            </a:r>
          </a:p>
          <a:p>
            <a:r>
              <a:rPr lang="de-DE" sz="1200" dirty="0"/>
              <a:t>– zeigt den Einfluss Ihrer Marketingaktionen und Kampagnen auf die </a:t>
            </a:r>
          </a:p>
          <a:p>
            <a:r>
              <a:rPr lang="de-DE" sz="1200" dirty="0"/>
              <a:t>Sales-Pipeline, den Umsatz und den Marketing-ROI</a:t>
            </a:r>
          </a:p>
          <a:p>
            <a:r>
              <a:rPr lang="de-DE" sz="1200" dirty="0"/>
              <a:t>.</a:t>
            </a:r>
          </a:p>
          <a:p>
            <a:r>
              <a:rPr lang="de-DE" sz="1200" dirty="0"/>
              <a:t>Kampagnen Engagement Reporting </a:t>
            </a:r>
          </a:p>
          <a:p>
            <a:r>
              <a:rPr lang="de-DE" sz="1200" dirty="0"/>
              <a:t>– hier können Sie analysieren, welche Kanäle und Angebote das größte </a:t>
            </a:r>
          </a:p>
          <a:p>
            <a:r>
              <a:rPr lang="de-DE" sz="1200" dirty="0"/>
              <a:t>Interesse wecken und damit zu Interaktion und </a:t>
            </a:r>
            <a:r>
              <a:rPr lang="de-DE" sz="1200" dirty="0" err="1"/>
              <a:t>Conversions</a:t>
            </a:r>
            <a:r>
              <a:rPr lang="de-DE" sz="1200" dirty="0"/>
              <a:t> führen</a:t>
            </a:r>
          </a:p>
          <a:p>
            <a:r>
              <a:rPr lang="de-DE" sz="1200" dirty="0"/>
              <a:t>.</a:t>
            </a:r>
          </a:p>
          <a:p>
            <a:r>
              <a:rPr lang="de-DE" sz="1200" dirty="0"/>
              <a:t>Website Analytics Reporting </a:t>
            </a:r>
          </a:p>
          <a:p>
            <a:r>
              <a:rPr lang="de-DE" sz="1200" dirty="0"/>
              <a:t>– gibt einen Überblick über die Website-Performance, Anzahl und Art der </a:t>
            </a:r>
          </a:p>
          <a:p>
            <a:r>
              <a:rPr lang="de-DE" sz="1200" dirty="0"/>
              <a:t>Website-Besucher, sowie </a:t>
            </a:r>
            <a:r>
              <a:rPr lang="de-DE" sz="1200" dirty="0" err="1"/>
              <a:t>Visitor</a:t>
            </a:r>
            <a:r>
              <a:rPr lang="de-DE" sz="1200" dirty="0"/>
              <a:t>-to-Lead Conversion Rates</a:t>
            </a:r>
          </a:p>
          <a:p>
            <a:r>
              <a:rPr lang="de-DE" sz="1200" dirty="0"/>
              <a:t>.</a:t>
            </a:r>
          </a:p>
          <a:p>
            <a:r>
              <a:rPr lang="de-DE" sz="1200" dirty="0"/>
              <a:t>Database </a:t>
            </a:r>
            <a:r>
              <a:rPr lang="de-DE" sz="1200" dirty="0" err="1"/>
              <a:t>Health</a:t>
            </a:r>
            <a:r>
              <a:rPr lang="de-DE" sz="1200" dirty="0"/>
              <a:t> Reporting </a:t>
            </a:r>
          </a:p>
          <a:p>
            <a:r>
              <a:rPr lang="de-DE" sz="1200" dirty="0"/>
              <a:t>– gibt Ihnen einen Überblick über den Zustand der Datenbank, die Entwicklung </a:t>
            </a:r>
          </a:p>
          <a:p>
            <a:r>
              <a:rPr lang="de-DE" sz="1200" dirty="0"/>
              <a:t>Ihrer Daten, die Aktivität Ihrer Leads in den verschiedenen Zielgruppen, sowie die Vollständigkeit Ihrer Date</a:t>
            </a:r>
          </a:p>
        </p:txBody>
      </p:sp>
      <p:sp>
        <p:nvSpPr>
          <p:cNvPr id="4" name="Slide Number Placeholder 3"/>
          <p:cNvSpPr>
            <a:spLocks noGrp="1"/>
          </p:cNvSpPr>
          <p:nvPr>
            <p:ph type="sldNum" sz="quarter" idx="10"/>
          </p:nvPr>
        </p:nvSpPr>
        <p:spPr/>
        <p:txBody>
          <a:bodyPr/>
          <a:lstStyle/>
          <a:p>
            <a:fld id="{EA9AFF8A-E7FC-43A1-8D24-D9100254D42E}" type="slidenum">
              <a:rPr lang="en-US" smtClean="0"/>
              <a:t>144</a:t>
            </a:fld>
            <a:endParaRPr lang="en-US"/>
          </a:p>
        </p:txBody>
      </p:sp>
    </p:spTree>
    <p:extLst>
      <p:ext uri="{BB962C8B-B14F-4D97-AF65-F5344CB8AC3E}">
        <p14:creationId xmlns:p14="http://schemas.microsoft.com/office/powerpoint/2010/main" val="23070420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145</a:t>
            </a:fld>
            <a:endParaRPr lang="en-US"/>
          </a:p>
        </p:txBody>
      </p:sp>
    </p:spTree>
    <p:extLst>
      <p:ext uri="{BB962C8B-B14F-4D97-AF65-F5344CB8AC3E}">
        <p14:creationId xmlns:p14="http://schemas.microsoft.com/office/powerpoint/2010/main" val="20217871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146</a:t>
            </a:fld>
            <a:endParaRPr lang="en-US"/>
          </a:p>
        </p:txBody>
      </p:sp>
    </p:spTree>
    <p:extLst>
      <p:ext uri="{BB962C8B-B14F-4D97-AF65-F5344CB8AC3E}">
        <p14:creationId xmlns:p14="http://schemas.microsoft.com/office/powerpoint/2010/main" val="4213063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a:extLst>
              <a:ext uri="{FF2B5EF4-FFF2-40B4-BE49-F238E27FC236}">
                <a16:creationId xmlns:a16="http://schemas.microsoft.com/office/drawing/2014/main" id="{2E9F3FEE-94C8-4601-9460-38CDA9A523AC}"/>
              </a:ext>
            </a:extLst>
          </p:cNvPr>
          <p:cNvSpPr>
            <a:spLocks noGrp="1" noRot="1" noChangeAspect="1" noTextEdit="1"/>
          </p:cNvSpPr>
          <p:nvPr>
            <p:ph type="sldImg"/>
          </p:nvPr>
        </p:nvSpPr>
        <p:spPr>
          <a:xfrm>
            <a:off x="917575" y="744538"/>
            <a:ext cx="4962525" cy="3722687"/>
          </a:xfrm>
          <a:ln/>
        </p:spPr>
      </p:sp>
      <p:sp>
        <p:nvSpPr>
          <p:cNvPr id="259075" name="Notizenplatzhalter 2">
            <a:extLst>
              <a:ext uri="{FF2B5EF4-FFF2-40B4-BE49-F238E27FC236}">
                <a16:creationId xmlns:a16="http://schemas.microsoft.com/office/drawing/2014/main" id="{79E359FD-7809-4CEF-BCAE-33D0DE91F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59076" name="Foliennummernplatzhalter 3">
            <a:extLst>
              <a:ext uri="{FF2B5EF4-FFF2-40B4-BE49-F238E27FC236}">
                <a16:creationId xmlns:a16="http://schemas.microsoft.com/office/drawing/2014/main" id="{5011AF59-C5F2-4474-9BAF-F85D35361E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2D660BE-804E-4E22-844B-C79365232BAA}" type="slidenum">
              <a:rPr lang="de-DE" altLang="de-DE" sz="1200" smtClean="0"/>
              <a:pPr/>
              <a:t>19</a:t>
            </a:fld>
            <a:endParaRPr lang="de-DE" altLang="de-DE" sz="1200"/>
          </a:p>
        </p:txBody>
      </p:sp>
    </p:spTree>
    <p:extLst>
      <p:ext uri="{BB962C8B-B14F-4D97-AF65-F5344CB8AC3E}">
        <p14:creationId xmlns:p14="http://schemas.microsoft.com/office/powerpoint/2010/main" val="36236404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Untersuchung</a:t>
            </a:r>
            <a:r>
              <a:rPr lang="en-US" b="1" baseline="0" dirty="0"/>
              <a:t> der Lead-</a:t>
            </a:r>
            <a:r>
              <a:rPr lang="en-US" b="1" baseline="0" dirty="0" err="1"/>
              <a:t>Generierung</a:t>
            </a:r>
            <a:r>
              <a:rPr lang="en-US" b="1" baseline="0" dirty="0"/>
              <a:t> </a:t>
            </a:r>
            <a:r>
              <a:rPr lang="en-US" b="1" baseline="0" dirty="0" err="1"/>
              <a:t>durch</a:t>
            </a:r>
            <a:r>
              <a:rPr lang="en-US" b="1" baseline="0" dirty="0"/>
              <a:t> </a:t>
            </a:r>
            <a:r>
              <a:rPr lang="en-US" b="1" baseline="0" dirty="0" err="1"/>
              <a:t>verschiedene</a:t>
            </a:r>
            <a:r>
              <a:rPr lang="en-US" b="1" baseline="0" dirty="0"/>
              <a:t> </a:t>
            </a:r>
            <a:r>
              <a:rPr lang="en-US" b="1" baseline="0" dirty="0" err="1"/>
              <a:t>Portale</a:t>
            </a:r>
            <a:r>
              <a:rPr lang="en-US" b="1" baseline="0" dirty="0"/>
              <a:t> – </a:t>
            </a:r>
            <a:r>
              <a:rPr lang="en-US" b="1" baseline="0" dirty="0" err="1"/>
              <a:t>Gruppenarbeit</a:t>
            </a:r>
            <a:r>
              <a:rPr lang="en-US" b="1" baseline="0"/>
              <a:t>! </a:t>
            </a:r>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147</a:t>
            </a:fld>
            <a:endParaRPr lang="en-US"/>
          </a:p>
        </p:txBody>
      </p:sp>
    </p:spTree>
    <p:extLst>
      <p:ext uri="{BB962C8B-B14F-4D97-AF65-F5344CB8AC3E}">
        <p14:creationId xmlns:p14="http://schemas.microsoft.com/office/powerpoint/2010/main" val="13168629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Untersuchung</a:t>
            </a:r>
            <a:r>
              <a:rPr lang="en-US" b="1" baseline="0" dirty="0"/>
              <a:t> der Lead-</a:t>
            </a:r>
            <a:r>
              <a:rPr lang="en-US" b="1" baseline="0" dirty="0" err="1"/>
              <a:t>Generierung</a:t>
            </a:r>
            <a:r>
              <a:rPr lang="en-US" b="1" baseline="0" dirty="0"/>
              <a:t> </a:t>
            </a:r>
            <a:r>
              <a:rPr lang="en-US" b="1" baseline="0" dirty="0" err="1"/>
              <a:t>durch</a:t>
            </a:r>
            <a:r>
              <a:rPr lang="en-US" b="1" baseline="0" dirty="0"/>
              <a:t> </a:t>
            </a:r>
            <a:r>
              <a:rPr lang="en-US" b="1" baseline="0" dirty="0" err="1"/>
              <a:t>verschiedene</a:t>
            </a:r>
            <a:r>
              <a:rPr lang="en-US" b="1" baseline="0" dirty="0"/>
              <a:t> </a:t>
            </a:r>
            <a:r>
              <a:rPr lang="en-US" b="1" baseline="0" dirty="0" err="1"/>
              <a:t>Portale</a:t>
            </a:r>
            <a:r>
              <a:rPr lang="en-US" b="1" baseline="0" dirty="0"/>
              <a:t> – </a:t>
            </a:r>
            <a:r>
              <a:rPr lang="en-US" b="1" baseline="0" dirty="0" err="1"/>
              <a:t>Gruppenarbeit</a:t>
            </a:r>
            <a:r>
              <a:rPr lang="en-US" b="1" baseline="0"/>
              <a:t>! </a:t>
            </a:r>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148</a:t>
            </a:fld>
            <a:endParaRPr lang="en-US"/>
          </a:p>
        </p:txBody>
      </p:sp>
    </p:spTree>
    <p:extLst>
      <p:ext uri="{BB962C8B-B14F-4D97-AF65-F5344CB8AC3E}">
        <p14:creationId xmlns:p14="http://schemas.microsoft.com/office/powerpoint/2010/main" val="380877680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Untersuchung</a:t>
            </a:r>
            <a:r>
              <a:rPr lang="en-US" b="1" baseline="0" dirty="0"/>
              <a:t> der Lead-</a:t>
            </a:r>
            <a:r>
              <a:rPr lang="en-US" b="1" baseline="0" dirty="0" err="1"/>
              <a:t>Generierung</a:t>
            </a:r>
            <a:r>
              <a:rPr lang="en-US" b="1" baseline="0" dirty="0"/>
              <a:t> </a:t>
            </a:r>
            <a:r>
              <a:rPr lang="en-US" b="1" baseline="0" dirty="0" err="1"/>
              <a:t>durch</a:t>
            </a:r>
            <a:r>
              <a:rPr lang="en-US" b="1" baseline="0" dirty="0"/>
              <a:t> </a:t>
            </a:r>
            <a:r>
              <a:rPr lang="en-US" b="1" baseline="0" dirty="0" err="1"/>
              <a:t>verschiedene</a:t>
            </a:r>
            <a:r>
              <a:rPr lang="en-US" b="1" baseline="0" dirty="0"/>
              <a:t> </a:t>
            </a:r>
            <a:r>
              <a:rPr lang="en-US" b="1" baseline="0" dirty="0" err="1"/>
              <a:t>Portale</a:t>
            </a:r>
            <a:r>
              <a:rPr lang="en-US" b="1" baseline="0" dirty="0"/>
              <a:t> – </a:t>
            </a:r>
            <a:r>
              <a:rPr lang="en-US" b="1" baseline="0" dirty="0" err="1"/>
              <a:t>Gruppenarbeit</a:t>
            </a:r>
            <a:r>
              <a:rPr lang="en-US" b="1" baseline="0"/>
              <a:t>! </a:t>
            </a:r>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149</a:t>
            </a:fld>
            <a:endParaRPr lang="en-US"/>
          </a:p>
        </p:txBody>
      </p:sp>
    </p:spTree>
    <p:extLst>
      <p:ext uri="{BB962C8B-B14F-4D97-AF65-F5344CB8AC3E}">
        <p14:creationId xmlns:p14="http://schemas.microsoft.com/office/powerpoint/2010/main" val="161940306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Untersuchung</a:t>
            </a:r>
            <a:r>
              <a:rPr lang="en-US" b="1" baseline="0" dirty="0"/>
              <a:t> der Lead-</a:t>
            </a:r>
            <a:r>
              <a:rPr lang="en-US" b="1" baseline="0" dirty="0" err="1"/>
              <a:t>Generierung</a:t>
            </a:r>
            <a:r>
              <a:rPr lang="en-US" b="1" baseline="0" dirty="0"/>
              <a:t> </a:t>
            </a:r>
            <a:r>
              <a:rPr lang="en-US" b="1" baseline="0" dirty="0" err="1"/>
              <a:t>durch</a:t>
            </a:r>
            <a:r>
              <a:rPr lang="en-US" b="1" baseline="0" dirty="0"/>
              <a:t> </a:t>
            </a:r>
            <a:r>
              <a:rPr lang="en-US" b="1" baseline="0" dirty="0" err="1"/>
              <a:t>verschiedene</a:t>
            </a:r>
            <a:r>
              <a:rPr lang="en-US" b="1" baseline="0" dirty="0"/>
              <a:t> </a:t>
            </a:r>
            <a:r>
              <a:rPr lang="en-US" b="1" baseline="0" dirty="0" err="1"/>
              <a:t>Portale</a:t>
            </a:r>
            <a:r>
              <a:rPr lang="en-US" b="1" baseline="0" dirty="0"/>
              <a:t> – </a:t>
            </a:r>
            <a:r>
              <a:rPr lang="en-US" b="1" baseline="0" dirty="0" err="1"/>
              <a:t>Gruppenarbeit</a:t>
            </a:r>
            <a:r>
              <a:rPr lang="en-US" b="1" baseline="0"/>
              <a:t>! </a:t>
            </a:r>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150</a:t>
            </a:fld>
            <a:endParaRPr lang="en-US"/>
          </a:p>
        </p:txBody>
      </p:sp>
    </p:spTree>
    <p:extLst>
      <p:ext uri="{BB962C8B-B14F-4D97-AF65-F5344CB8AC3E}">
        <p14:creationId xmlns:p14="http://schemas.microsoft.com/office/powerpoint/2010/main" val="10487010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Untersuchung</a:t>
            </a:r>
            <a:r>
              <a:rPr lang="en-US" b="1" baseline="0" dirty="0"/>
              <a:t> der Lead-</a:t>
            </a:r>
            <a:r>
              <a:rPr lang="en-US" b="1" baseline="0" dirty="0" err="1"/>
              <a:t>Generierung</a:t>
            </a:r>
            <a:r>
              <a:rPr lang="en-US" b="1" baseline="0" dirty="0"/>
              <a:t> </a:t>
            </a:r>
            <a:r>
              <a:rPr lang="en-US" b="1" baseline="0" dirty="0" err="1"/>
              <a:t>durch</a:t>
            </a:r>
            <a:r>
              <a:rPr lang="en-US" b="1" baseline="0" dirty="0"/>
              <a:t> </a:t>
            </a:r>
            <a:r>
              <a:rPr lang="en-US" b="1" baseline="0" dirty="0" err="1"/>
              <a:t>verschiedene</a:t>
            </a:r>
            <a:r>
              <a:rPr lang="en-US" b="1" baseline="0" dirty="0"/>
              <a:t> </a:t>
            </a:r>
            <a:r>
              <a:rPr lang="en-US" b="1" baseline="0" dirty="0" err="1"/>
              <a:t>Portale</a:t>
            </a:r>
            <a:r>
              <a:rPr lang="en-US" b="1" baseline="0" dirty="0"/>
              <a:t> – </a:t>
            </a:r>
            <a:r>
              <a:rPr lang="en-US" b="1" baseline="0" dirty="0" err="1"/>
              <a:t>Gruppenarbeit</a:t>
            </a:r>
            <a:r>
              <a:rPr lang="en-US" b="1" baseline="0"/>
              <a:t>! </a:t>
            </a:r>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151</a:t>
            </a:fld>
            <a:endParaRPr lang="en-US"/>
          </a:p>
        </p:txBody>
      </p:sp>
    </p:spTree>
    <p:extLst>
      <p:ext uri="{BB962C8B-B14F-4D97-AF65-F5344CB8AC3E}">
        <p14:creationId xmlns:p14="http://schemas.microsoft.com/office/powerpoint/2010/main" val="27212568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r>
              <a:rPr lang="de-DE" sz="1200" dirty="0"/>
              <a:t>Im B2B-Bereich ist es üblich, Interessen bei Leads abzufragen</a:t>
            </a:r>
          </a:p>
          <a:p>
            <a:pPr marL="342900" indent="-342900">
              <a:lnSpc>
                <a:spcPct val="150000"/>
              </a:lnSpc>
              <a:buFont typeface="Wingdings" panose="05000000000000000000" pitchFamily="2" charset="2"/>
              <a:buChar char="Ø"/>
            </a:pPr>
            <a:r>
              <a:rPr lang="de-DE" sz="1200" dirty="0"/>
              <a:t>Prozess der Leadgenerierung geht über mehrere Prozesse (Event-Feature auf XING), XING-Landingpage mit Event-Anmeldung, </a:t>
            </a:r>
            <a:r>
              <a:rPr lang="de-DE" sz="1200" dirty="0" err="1"/>
              <a:t>Reminder</a:t>
            </a:r>
            <a:r>
              <a:rPr lang="de-DE" sz="1200" dirty="0"/>
              <a:t> mit Bitte um verbindliche Anmeldung). </a:t>
            </a:r>
          </a:p>
          <a:p>
            <a:pPr marL="342900" indent="-342900">
              <a:lnSpc>
                <a:spcPct val="150000"/>
              </a:lnSpc>
              <a:buFont typeface="Wingdings" panose="05000000000000000000" pitchFamily="2" charset="2"/>
              <a:buChar char="Ø"/>
            </a:pPr>
            <a:r>
              <a:rPr lang="de-DE" sz="1200" dirty="0"/>
              <a:t>Alle Schritte werden dem „Kunden“ per Mail bestätigt</a:t>
            </a:r>
          </a:p>
          <a:p>
            <a:pPr marL="342900" indent="-342900">
              <a:lnSpc>
                <a:spcPct val="150000"/>
              </a:lnSpc>
              <a:buFont typeface="Wingdings" panose="05000000000000000000" pitchFamily="2" charset="2"/>
              <a:buChar char="Ø"/>
            </a:pPr>
            <a:r>
              <a:rPr lang="de-DE" sz="1200" dirty="0"/>
              <a:t>Newsletter-Anmeldung in Anmeldeprozess integrieren</a:t>
            </a:r>
          </a:p>
          <a:p>
            <a:pPr marL="342900" indent="-342900">
              <a:lnSpc>
                <a:spcPct val="150000"/>
              </a:lnSpc>
              <a:buFont typeface="Wingdings" panose="05000000000000000000" pitchFamily="2" charset="2"/>
              <a:buChar char="Ø"/>
            </a:pPr>
            <a:r>
              <a:rPr lang="de-DE" sz="1200" dirty="0"/>
              <a:t>Auf der Anmeldeseite sollte man dann ähnliche Events auch darstellen, um den Kunden darauf hinzuweisen.</a:t>
            </a:r>
          </a:p>
          <a:p>
            <a:pPr marL="342900" indent="-342900">
              <a:lnSpc>
                <a:spcPct val="150000"/>
              </a:lnSpc>
              <a:buFont typeface="Wingdings" panose="05000000000000000000" pitchFamily="2" charset="2"/>
              <a:buChar char="Ø"/>
            </a:pPr>
            <a:r>
              <a:rPr lang="de-DE" sz="1200" dirty="0"/>
              <a:t>Identifizierung des Kunden: woher kommt er? </a:t>
            </a:r>
          </a:p>
          <a:p>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152</a:t>
            </a:fld>
            <a:endParaRPr lang="en-US"/>
          </a:p>
        </p:txBody>
      </p:sp>
    </p:spTree>
    <p:extLst>
      <p:ext uri="{BB962C8B-B14F-4D97-AF65-F5344CB8AC3E}">
        <p14:creationId xmlns:p14="http://schemas.microsoft.com/office/powerpoint/2010/main" val="22912108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EFFD22A-D3E5-4535-B0DE-66BE2CC526CE}" type="slidenum">
              <a:rPr lang="de-DE" smtClean="0"/>
              <a:t>153</a:t>
            </a:fld>
            <a:endParaRPr lang="de-DE" dirty="0"/>
          </a:p>
        </p:txBody>
      </p:sp>
    </p:spTree>
    <p:extLst>
      <p:ext uri="{BB962C8B-B14F-4D97-AF65-F5344CB8AC3E}">
        <p14:creationId xmlns:p14="http://schemas.microsoft.com/office/powerpoint/2010/main" val="257261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a:extLst>
              <a:ext uri="{FF2B5EF4-FFF2-40B4-BE49-F238E27FC236}">
                <a16:creationId xmlns:a16="http://schemas.microsoft.com/office/drawing/2014/main" id="{2E9F3FEE-94C8-4601-9460-38CDA9A523AC}"/>
              </a:ext>
            </a:extLst>
          </p:cNvPr>
          <p:cNvSpPr>
            <a:spLocks noGrp="1" noRot="1" noChangeAspect="1" noTextEdit="1"/>
          </p:cNvSpPr>
          <p:nvPr>
            <p:ph type="sldImg"/>
          </p:nvPr>
        </p:nvSpPr>
        <p:spPr>
          <a:xfrm>
            <a:off x="917575" y="744538"/>
            <a:ext cx="4962525" cy="3722687"/>
          </a:xfrm>
          <a:ln/>
        </p:spPr>
      </p:sp>
      <p:sp>
        <p:nvSpPr>
          <p:cNvPr id="259075" name="Notizenplatzhalter 2">
            <a:extLst>
              <a:ext uri="{FF2B5EF4-FFF2-40B4-BE49-F238E27FC236}">
                <a16:creationId xmlns:a16="http://schemas.microsoft.com/office/drawing/2014/main" id="{79E359FD-7809-4CEF-BCAE-33D0DE91F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59076" name="Foliennummernplatzhalter 3">
            <a:extLst>
              <a:ext uri="{FF2B5EF4-FFF2-40B4-BE49-F238E27FC236}">
                <a16:creationId xmlns:a16="http://schemas.microsoft.com/office/drawing/2014/main" id="{5011AF59-C5F2-4474-9BAF-F85D35361E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2D660BE-804E-4E22-844B-C79365232BAA}" type="slidenum">
              <a:rPr lang="de-DE" altLang="de-DE" sz="1200" smtClean="0"/>
              <a:pPr/>
              <a:t>20</a:t>
            </a:fld>
            <a:endParaRPr lang="de-DE" altLang="de-DE" sz="1200"/>
          </a:p>
        </p:txBody>
      </p:sp>
    </p:spTree>
    <p:extLst>
      <p:ext uri="{BB962C8B-B14F-4D97-AF65-F5344CB8AC3E}">
        <p14:creationId xmlns:p14="http://schemas.microsoft.com/office/powerpoint/2010/main" val="3991545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a:extLst>
              <a:ext uri="{FF2B5EF4-FFF2-40B4-BE49-F238E27FC236}">
                <a16:creationId xmlns:a16="http://schemas.microsoft.com/office/drawing/2014/main" id="{2E9F3FEE-94C8-4601-9460-38CDA9A523AC}"/>
              </a:ext>
            </a:extLst>
          </p:cNvPr>
          <p:cNvSpPr>
            <a:spLocks noGrp="1" noRot="1" noChangeAspect="1" noTextEdit="1"/>
          </p:cNvSpPr>
          <p:nvPr>
            <p:ph type="sldImg"/>
          </p:nvPr>
        </p:nvSpPr>
        <p:spPr>
          <a:xfrm>
            <a:off x="917575" y="744538"/>
            <a:ext cx="4962525" cy="3722687"/>
          </a:xfrm>
          <a:ln/>
        </p:spPr>
      </p:sp>
      <p:sp>
        <p:nvSpPr>
          <p:cNvPr id="259075" name="Notizenplatzhalter 2">
            <a:extLst>
              <a:ext uri="{FF2B5EF4-FFF2-40B4-BE49-F238E27FC236}">
                <a16:creationId xmlns:a16="http://schemas.microsoft.com/office/drawing/2014/main" id="{79E359FD-7809-4CEF-BCAE-33D0DE91F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59076" name="Foliennummernplatzhalter 3">
            <a:extLst>
              <a:ext uri="{FF2B5EF4-FFF2-40B4-BE49-F238E27FC236}">
                <a16:creationId xmlns:a16="http://schemas.microsoft.com/office/drawing/2014/main" id="{5011AF59-C5F2-4474-9BAF-F85D35361E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2D660BE-804E-4E22-844B-C79365232BAA}" type="slidenum">
              <a:rPr lang="de-DE" altLang="de-DE" sz="1200" smtClean="0"/>
              <a:pPr/>
              <a:t>21</a:t>
            </a:fld>
            <a:endParaRPr lang="de-DE" altLang="de-DE" sz="1200"/>
          </a:p>
        </p:txBody>
      </p:sp>
    </p:spTree>
    <p:extLst>
      <p:ext uri="{BB962C8B-B14F-4D97-AF65-F5344CB8AC3E}">
        <p14:creationId xmlns:p14="http://schemas.microsoft.com/office/powerpoint/2010/main" val="3074974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a:extLst>
              <a:ext uri="{FF2B5EF4-FFF2-40B4-BE49-F238E27FC236}">
                <a16:creationId xmlns:a16="http://schemas.microsoft.com/office/drawing/2014/main" id="{2E9F3FEE-94C8-4601-9460-38CDA9A523AC}"/>
              </a:ext>
            </a:extLst>
          </p:cNvPr>
          <p:cNvSpPr>
            <a:spLocks noGrp="1" noRot="1" noChangeAspect="1" noTextEdit="1"/>
          </p:cNvSpPr>
          <p:nvPr>
            <p:ph type="sldImg"/>
          </p:nvPr>
        </p:nvSpPr>
        <p:spPr>
          <a:xfrm>
            <a:off x="917575" y="744538"/>
            <a:ext cx="4962525" cy="3722687"/>
          </a:xfrm>
          <a:ln/>
        </p:spPr>
      </p:sp>
      <p:sp>
        <p:nvSpPr>
          <p:cNvPr id="259075" name="Notizenplatzhalter 2">
            <a:extLst>
              <a:ext uri="{FF2B5EF4-FFF2-40B4-BE49-F238E27FC236}">
                <a16:creationId xmlns:a16="http://schemas.microsoft.com/office/drawing/2014/main" id="{79E359FD-7809-4CEF-BCAE-33D0DE91F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59076" name="Foliennummernplatzhalter 3">
            <a:extLst>
              <a:ext uri="{FF2B5EF4-FFF2-40B4-BE49-F238E27FC236}">
                <a16:creationId xmlns:a16="http://schemas.microsoft.com/office/drawing/2014/main" id="{5011AF59-C5F2-4474-9BAF-F85D35361E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2D660BE-804E-4E22-844B-C79365232BAA}" type="slidenum">
              <a:rPr lang="de-DE" altLang="de-DE" sz="1200" smtClean="0"/>
              <a:pPr/>
              <a:t>22</a:t>
            </a:fld>
            <a:endParaRPr lang="de-DE" altLang="de-DE" sz="1200"/>
          </a:p>
        </p:txBody>
      </p:sp>
    </p:spTree>
    <p:extLst>
      <p:ext uri="{BB962C8B-B14F-4D97-AF65-F5344CB8AC3E}">
        <p14:creationId xmlns:p14="http://schemas.microsoft.com/office/powerpoint/2010/main" val="388199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Folienbildplatzhalter 1">
            <a:extLst>
              <a:ext uri="{FF2B5EF4-FFF2-40B4-BE49-F238E27FC236}">
                <a16:creationId xmlns:a16="http://schemas.microsoft.com/office/drawing/2014/main" id="{3937AE23-0FD2-4C88-B1C7-2F4D180D4CCA}"/>
              </a:ext>
            </a:extLst>
          </p:cNvPr>
          <p:cNvSpPr>
            <a:spLocks noGrp="1" noRot="1" noChangeAspect="1" noTextEdit="1"/>
          </p:cNvSpPr>
          <p:nvPr>
            <p:ph type="sldImg"/>
          </p:nvPr>
        </p:nvSpPr>
        <p:spPr>
          <a:xfrm>
            <a:off x="917575" y="744538"/>
            <a:ext cx="4962525" cy="3722687"/>
          </a:xfrm>
          <a:ln/>
        </p:spPr>
      </p:sp>
      <p:sp>
        <p:nvSpPr>
          <p:cNvPr id="261123" name="Notizenplatzhalter 2">
            <a:extLst>
              <a:ext uri="{FF2B5EF4-FFF2-40B4-BE49-F238E27FC236}">
                <a16:creationId xmlns:a16="http://schemas.microsoft.com/office/drawing/2014/main" id="{505B8E09-6614-4976-AEDB-1D5CAFC758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61124" name="Foliennummernplatzhalter 3">
            <a:extLst>
              <a:ext uri="{FF2B5EF4-FFF2-40B4-BE49-F238E27FC236}">
                <a16:creationId xmlns:a16="http://schemas.microsoft.com/office/drawing/2014/main" id="{59911B62-133D-436C-A5A8-940AB2383D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C19903DE-DA4D-420B-AF50-89C29C80C2F4}" type="slidenum">
              <a:rPr lang="de-DE" altLang="de-DE" sz="1200" smtClean="0"/>
              <a:pPr/>
              <a:t>23</a:t>
            </a:fld>
            <a:endParaRPr lang="de-DE" altLang="de-DE" sz="1200"/>
          </a:p>
        </p:txBody>
      </p:sp>
    </p:spTree>
    <p:extLst>
      <p:ext uri="{BB962C8B-B14F-4D97-AF65-F5344CB8AC3E}">
        <p14:creationId xmlns:p14="http://schemas.microsoft.com/office/powerpoint/2010/main" val="2810414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Folienbildplatzhalter 1">
            <a:extLst>
              <a:ext uri="{FF2B5EF4-FFF2-40B4-BE49-F238E27FC236}">
                <a16:creationId xmlns:a16="http://schemas.microsoft.com/office/drawing/2014/main" id="{52B718BA-4741-460E-A433-F7049E7C13D0}"/>
              </a:ext>
            </a:extLst>
          </p:cNvPr>
          <p:cNvSpPr>
            <a:spLocks noGrp="1" noRot="1" noChangeAspect="1" noTextEdit="1"/>
          </p:cNvSpPr>
          <p:nvPr>
            <p:ph type="sldImg"/>
          </p:nvPr>
        </p:nvSpPr>
        <p:spPr>
          <a:xfrm>
            <a:off x="917575" y="744538"/>
            <a:ext cx="4962525" cy="3722687"/>
          </a:xfrm>
          <a:ln/>
        </p:spPr>
      </p:sp>
      <p:sp>
        <p:nvSpPr>
          <p:cNvPr id="263171" name="Notizenplatzhalter 2">
            <a:extLst>
              <a:ext uri="{FF2B5EF4-FFF2-40B4-BE49-F238E27FC236}">
                <a16:creationId xmlns:a16="http://schemas.microsoft.com/office/drawing/2014/main" id="{0A6BD0EE-E5B3-4C34-A12A-9735D47EA0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63172" name="Foliennummernplatzhalter 3">
            <a:extLst>
              <a:ext uri="{FF2B5EF4-FFF2-40B4-BE49-F238E27FC236}">
                <a16:creationId xmlns:a16="http://schemas.microsoft.com/office/drawing/2014/main" id="{2D9804A8-D36F-46E2-A60C-9789A2A335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AF40B4F9-7549-4514-80D3-35109365AD92}" type="slidenum">
              <a:rPr lang="de-DE" altLang="de-DE" sz="1200" smtClean="0"/>
              <a:pPr/>
              <a:t>24</a:t>
            </a:fld>
            <a:endParaRPr lang="de-DE" altLang="de-DE" sz="1200"/>
          </a:p>
        </p:txBody>
      </p:sp>
    </p:spTree>
    <p:extLst>
      <p:ext uri="{BB962C8B-B14F-4D97-AF65-F5344CB8AC3E}">
        <p14:creationId xmlns:p14="http://schemas.microsoft.com/office/powerpoint/2010/main" val="617955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Folienbildplatzhalter 1">
            <a:extLst>
              <a:ext uri="{FF2B5EF4-FFF2-40B4-BE49-F238E27FC236}">
                <a16:creationId xmlns:a16="http://schemas.microsoft.com/office/drawing/2014/main" id="{5443575B-ED75-450D-A152-47EE08C111B7}"/>
              </a:ext>
            </a:extLst>
          </p:cNvPr>
          <p:cNvSpPr>
            <a:spLocks noGrp="1" noRot="1" noChangeAspect="1" noTextEdit="1"/>
          </p:cNvSpPr>
          <p:nvPr>
            <p:ph type="sldImg"/>
          </p:nvPr>
        </p:nvSpPr>
        <p:spPr>
          <a:xfrm>
            <a:off x="917575" y="744538"/>
            <a:ext cx="4962525" cy="3722687"/>
          </a:xfrm>
          <a:ln/>
        </p:spPr>
      </p:sp>
      <p:sp>
        <p:nvSpPr>
          <p:cNvPr id="265219" name="Notizenplatzhalter 2">
            <a:extLst>
              <a:ext uri="{FF2B5EF4-FFF2-40B4-BE49-F238E27FC236}">
                <a16:creationId xmlns:a16="http://schemas.microsoft.com/office/drawing/2014/main" id="{14722DFB-7CAE-4C8B-83ED-66928FCE72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65220" name="Foliennummernplatzhalter 3">
            <a:extLst>
              <a:ext uri="{FF2B5EF4-FFF2-40B4-BE49-F238E27FC236}">
                <a16:creationId xmlns:a16="http://schemas.microsoft.com/office/drawing/2014/main" id="{F5DBBDFC-8881-4B2F-A9EC-480A5AA028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F7C81A83-F9B2-4501-ACAB-E19D8635F887}" type="slidenum">
              <a:rPr lang="de-DE" altLang="de-DE" sz="1200" smtClean="0"/>
              <a:pPr/>
              <a:t>25</a:t>
            </a:fld>
            <a:endParaRPr lang="de-DE" altLang="de-DE" sz="1200"/>
          </a:p>
        </p:txBody>
      </p:sp>
    </p:spTree>
    <p:extLst>
      <p:ext uri="{BB962C8B-B14F-4D97-AF65-F5344CB8AC3E}">
        <p14:creationId xmlns:p14="http://schemas.microsoft.com/office/powerpoint/2010/main" val="387460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Folienbildplatzhalter 1">
            <a:extLst>
              <a:ext uri="{FF2B5EF4-FFF2-40B4-BE49-F238E27FC236}">
                <a16:creationId xmlns:a16="http://schemas.microsoft.com/office/drawing/2014/main" id="{E0F51A83-B5CC-4FFC-B468-E0E903865D18}"/>
              </a:ext>
            </a:extLst>
          </p:cNvPr>
          <p:cNvSpPr>
            <a:spLocks noGrp="1" noRot="1" noChangeAspect="1" noTextEdit="1"/>
          </p:cNvSpPr>
          <p:nvPr>
            <p:ph type="sldImg"/>
          </p:nvPr>
        </p:nvSpPr>
        <p:spPr>
          <a:xfrm>
            <a:off x="584200" y="381000"/>
            <a:ext cx="2946400" cy="2209800"/>
          </a:xfrm>
          <a:ln/>
        </p:spPr>
      </p:sp>
      <p:sp>
        <p:nvSpPr>
          <p:cNvPr id="250883" name="Notizenplatzhalter 2">
            <a:extLst>
              <a:ext uri="{FF2B5EF4-FFF2-40B4-BE49-F238E27FC236}">
                <a16:creationId xmlns:a16="http://schemas.microsoft.com/office/drawing/2014/main" id="{9128355F-BED7-44A7-ABC5-74595B0EB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250884" name="Foliennummernplatzhalter 3">
            <a:extLst>
              <a:ext uri="{FF2B5EF4-FFF2-40B4-BE49-F238E27FC236}">
                <a16:creationId xmlns:a16="http://schemas.microsoft.com/office/drawing/2014/main" id="{F85256A2-F057-4533-B0BC-250639434D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7F30B98C-4CB9-47F3-BF3B-C5BF627E58FB}" type="slidenum">
              <a:rPr lang="de-DE" altLang="de-DE" sz="800" smtClean="0">
                <a:latin typeface="Verdana" panose="020B0604030504040204" pitchFamily="34" charset="0"/>
              </a:rPr>
              <a:pPr/>
              <a:t>2</a:t>
            </a:fld>
            <a:endParaRPr lang="de-DE" altLang="de-DE" sz="800">
              <a:latin typeface="Verdana" panose="020B0604030504040204" pitchFamily="34" charset="0"/>
            </a:endParaRPr>
          </a:p>
        </p:txBody>
      </p:sp>
    </p:spTree>
    <p:extLst>
      <p:ext uri="{BB962C8B-B14F-4D97-AF65-F5344CB8AC3E}">
        <p14:creationId xmlns:p14="http://schemas.microsoft.com/office/powerpoint/2010/main" val="911446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E06E8A04-35FA-4686-AEED-91537E811F47}"/>
              </a:ext>
            </a:extLst>
          </p:cNvPr>
          <p:cNvSpPr>
            <a:spLocks noGrp="1" noRot="1" noChangeAspect="1" noChangeArrowheads="1" noTextEdit="1"/>
          </p:cNvSpPr>
          <p:nvPr>
            <p:ph type="sldImg"/>
          </p:nvPr>
        </p:nvSpPr>
        <p:spPr>
          <a:xfrm>
            <a:off x="917575" y="744538"/>
            <a:ext cx="4962525" cy="3722687"/>
          </a:xfrm>
          <a:ln/>
        </p:spPr>
      </p:sp>
      <p:sp>
        <p:nvSpPr>
          <p:cNvPr id="3" name="Notizenplatzhalter 2">
            <a:extLst>
              <a:ext uri="{FF2B5EF4-FFF2-40B4-BE49-F238E27FC236}">
                <a16:creationId xmlns:a16="http://schemas.microsoft.com/office/drawing/2014/main" id="{C4F0F5D6-0BE8-4349-8BEE-E95CE1B4E3D8}"/>
              </a:ext>
            </a:extLst>
          </p:cNvPr>
          <p:cNvSpPr>
            <a:spLocks noGrp="1"/>
          </p:cNvSpPr>
          <p:nvPr>
            <p:ph type="body" idx="1"/>
          </p:nvPr>
        </p:nvSpPr>
        <p:spPr/>
        <p:txBody>
          <a:bodyPr/>
          <a:lstStyle/>
          <a:p>
            <a:pPr>
              <a:defRPr/>
            </a:pPr>
            <a:r>
              <a:rPr lang="de-DE" b="1" dirty="0"/>
              <a:t>Kennzahlen im E-Mail-Marketing: Erfolg ist messbar!</a:t>
            </a:r>
          </a:p>
          <a:p>
            <a:pPr>
              <a:defRPr/>
            </a:pPr>
            <a:r>
              <a:rPr lang="de-DE" b="1" dirty="0" err="1"/>
              <a:t>Bounce</a:t>
            </a:r>
            <a:r>
              <a:rPr lang="de-DE" b="1" dirty="0"/>
              <a:t>-Rate</a:t>
            </a:r>
          </a:p>
          <a:p>
            <a:pPr>
              <a:defRPr/>
            </a:pPr>
            <a:r>
              <a:rPr lang="de-DE" dirty="0"/>
              <a:t>Fehlgeschlagene Zustellversuche enden in sogenannten </a:t>
            </a:r>
            <a:r>
              <a:rPr lang="de-DE" dirty="0" err="1"/>
              <a:t>Bounces</a:t>
            </a:r>
            <a:r>
              <a:rPr lang="de-DE" dirty="0"/>
              <a:t>. Ist der betroffene Empfänger permanent nicht erreichbar=</a:t>
            </a:r>
            <a:r>
              <a:rPr lang="de-DE" dirty="0" err="1"/>
              <a:t>Hardbounce</a:t>
            </a:r>
            <a:r>
              <a:rPr lang="de-DE" dirty="0"/>
              <a:t>.  </a:t>
            </a:r>
            <a:r>
              <a:rPr lang="de-DE" dirty="0" err="1"/>
              <a:t>Softbounces</a:t>
            </a:r>
            <a:r>
              <a:rPr lang="de-DE" dirty="0"/>
              <a:t>= temporäre Probleme, wie z.B. überfülltes Postfach. </a:t>
            </a:r>
          </a:p>
          <a:p>
            <a:pPr>
              <a:defRPr/>
            </a:pPr>
            <a:r>
              <a:rPr lang="de-DE" dirty="0"/>
              <a:t>Die </a:t>
            </a:r>
            <a:r>
              <a:rPr lang="de-DE" dirty="0" err="1"/>
              <a:t>Bounce</a:t>
            </a:r>
            <a:r>
              <a:rPr lang="de-DE" dirty="0"/>
              <a:t>-Rate gibt</a:t>
            </a:r>
            <a:r>
              <a:rPr lang="de-DE" b="1" dirty="0"/>
              <a:t> prozentuell den Anteil der nicht erreichbaren Empfänger einer Newsletter-Kampagne</a:t>
            </a:r>
            <a:r>
              <a:rPr lang="de-DE" dirty="0"/>
              <a:t> wieder und ist somit ein Indikator für die Qualität des Adressverteilers. Bei selbst aufgebauten Verteilern und sauberem </a:t>
            </a:r>
            <a:r>
              <a:rPr lang="de-DE" dirty="0" err="1"/>
              <a:t>Bounce</a:t>
            </a:r>
            <a:r>
              <a:rPr lang="de-DE" dirty="0"/>
              <a:t>-Management sollte die </a:t>
            </a:r>
            <a:r>
              <a:rPr lang="de-DE" dirty="0" err="1"/>
              <a:t>Bounce</a:t>
            </a:r>
            <a:r>
              <a:rPr lang="de-DE" dirty="0"/>
              <a:t>-Rate deutlich unter 5% liegen. </a:t>
            </a:r>
          </a:p>
          <a:p>
            <a:pPr>
              <a:defRPr/>
            </a:pPr>
            <a:r>
              <a:rPr lang="de-DE" dirty="0"/>
              <a:t>Professionelle E-Mail-Marketing-Systeme wie </a:t>
            </a:r>
            <a:r>
              <a:rPr lang="de-DE" dirty="0" err="1"/>
              <a:t>Inxmail</a:t>
            </a:r>
            <a:r>
              <a:rPr lang="de-DE" dirty="0"/>
              <a:t> Professional bieten ein automatisiertes </a:t>
            </a:r>
            <a:r>
              <a:rPr lang="de-DE" dirty="0" err="1"/>
              <a:t>Bounce</a:t>
            </a:r>
            <a:r>
              <a:rPr lang="de-DE" dirty="0"/>
              <a:t>-Management an und sorgen somit für niedrige </a:t>
            </a:r>
            <a:r>
              <a:rPr lang="de-DE" dirty="0" err="1"/>
              <a:t>Bounce</a:t>
            </a:r>
            <a:r>
              <a:rPr lang="de-DE" dirty="0"/>
              <a:t>-Raten und saubere Adressverteiler. </a:t>
            </a:r>
          </a:p>
          <a:p>
            <a:pPr>
              <a:defRPr/>
            </a:pPr>
            <a:r>
              <a:rPr lang="de-DE" b="1" dirty="0"/>
              <a:t>Zustellrate</a:t>
            </a:r>
          </a:p>
          <a:p>
            <a:pPr>
              <a:defRPr/>
            </a:pPr>
            <a:r>
              <a:rPr lang="de-DE" dirty="0"/>
              <a:t>Eine weitere Kennzahl im E-Mail-Marketing ist die Zustellrate. Sie gibt </a:t>
            </a:r>
            <a:r>
              <a:rPr lang="de-DE" b="1" dirty="0"/>
              <a:t>prozentual an, wie viele der versendeten E-Mails tatsächlich zugestellt wurden.</a:t>
            </a:r>
            <a:r>
              <a:rPr lang="de-DE" dirty="0"/>
              <a:t> Somit ist die Zustellrate das Gegenstück zur </a:t>
            </a:r>
            <a:r>
              <a:rPr lang="de-DE" dirty="0" err="1"/>
              <a:t>Bounce</a:t>
            </a:r>
            <a:r>
              <a:rPr lang="de-DE" dirty="0"/>
              <a:t>-Rate und sollte stets über 95% liegen. Internet-Service-Provider filtern zusätzlich E-Mails von Absendern mit schlechter Reputation aus. Professionelle E-Mail-Marketing Anbieter wie </a:t>
            </a:r>
            <a:r>
              <a:rPr lang="de-DE" dirty="0" err="1"/>
              <a:t>Inxmail</a:t>
            </a:r>
            <a:r>
              <a:rPr lang="de-DE" dirty="0"/>
              <a:t> sind Mitglied der </a:t>
            </a:r>
            <a:r>
              <a:rPr lang="de-DE" b="1" dirty="0"/>
              <a:t>Certified Senders Alliance </a:t>
            </a:r>
            <a:r>
              <a:rPr lang="de-DE" dirty="0"/>
              <a:t>und erfüllen komplexe Rahmenbedingungen der Internet–Service-Provider um eine reibungslose Zustellung der Mailings zu garantieren. </a:t>
            </a:r>
          </a:p>
          <a:p>
            <a:pPr>
              <a:defRPr/>
            </a:pPr>
            <a:endParaRPr lang="de-DE" b="1" dirty="0"/>
          </a:p>
          <a:p>
            <a:pPr>
              <a:defRPr/>
            </a:pPr>
            <a:r>
              <a:rPr lang="de-DE" b="1" dirty="0"/>
              <a:t>Öffnungsrate</a:t>
            </a:r>
          </a:p>
          <a:p>
            <a:pPr>
              <a:defRPr/>
            </a:pPr>
            <a:r>
              <a:rPr lang="de-DE" dirty="0"/>
              <a:t>Als Öffnungsrate wird im E-Mail-Marketing das </a:t>
            </a:r>
            <a:r>
              <a:rPr lang="de-DE" b="1" dirty="0"/>
              <a:t>prozentuale Verhältnis zwischen Anzahl der Öffnungen und Anzahl der zugestellten E-Mails bei einem Versand </a:t>
            </a:r>
            <a:r>
              <a:rPr lang="de-DE" dirty="0"/>
              <a:t>bezeichnet. Bei der Ermittlung der Anzahl an Öffnungen werden nur Empfänger berücksichtigt, die das Mailing mindestens einmal geöffnet oder auf einen Link geklickt haben. Die Öffnung wird durch das Nachladen von verlinkten Bildern (sog. Zählpixel) ermittelt. Mehrfachöffnungen fließen dabei nicht in die Auswertung ein. Durchschnittliche Öffnungsraten liegen bei etwa 20-25%. Eine hohe Öffnungsrate deutet auf eine große Neugier der Empfänger hin. Verantwortlich für die Öffnungsrate sind besonders ansprechend formulierte Betreffzeilen, die Bekanntheit des Absenders und die Relevanz der Inhalte von vorhergehenden Versendungen. </a:t>
            </a:r>
          </a:p>
          <a:p>
            <a:pPr>
              <a:defRPr/>
            </a:pPr>
            <a:endParaRPr lang="de-DE" b="1" dirty="0"/>
          </a:p>
          <a:p>
            <a:pPr>
              <a:defRPr/>
            </a:pPr>
            <a:r>
              <a:rPr lang="de-DE" b="1" dirty="0"/>
              <a:t>Klickrate (Click-Through-Rate)</a:t>
            </a:r>
          </a:p>
          <a:p>
            <a:pPr>
              <a:defRPr/>
            </a:pPr>
            <a:r>
              <a:rPr lang="de-DE" dirty="0"/>
              <a:t>Das </a:t>
            </a:r>
            <a:r>
              <a:rPr lang="de-DE" b="1" dirty="0"/>
              <a:t>prozentuale Verhältnis zwischen der Anzahl der klickenden Empfänger und der Anzahl der zugestellten E-Mails</a:t>
            </a:r>
          </a:p>
          <a:p>
            <a:pPr>
              <a:defRPr/>
            </a:pPr>
            <a:r>
              <a:rPr lang="de-DE" dirty="0"/>
              <a:t> Bei der Ermittlung der Anzahl der klickenden Empfänger werden nur solche berücksichtigt, die mindestens einmal auf einen Link geklickt haben. Mehrfachklicks fließen nicht in die Auswertung mit ein. Durchschnittliche Klickraten liegen bei etwa 10%. Hohe Klickraten werden vor allem durch relevante Inhalte im Newsletter erzielt. Auch die Gestaltung und Positionierung der Call-to-Action Elemente hat einen wesentlichen Einfluss auf diese Kennzahl.</a:t>
            </a:r>
          </a:p>
          <a:p>
            <a:pPr>
              <a:defRPr/>
            </a:pPr>
            <a:endParaRPr lang="de-DE" dirty="0"/>
          </a:p>
          <a:p>
            <a:pPr>
              <a:defRPr/>
            </a:pPr>
            <a:r>
              <a:rPr lang="de-DE" b="1" dirty="0"/>
              <a:t>Effektive Klickrate (Click-to-Open-Rate)</a:t>
            </a:r>
          </a:p>
          <a:p>
            <a:pPr>
              <a:defRPr/>
            </a:pPr>
            <a:r>
              <a:rPr lang="de-DE" dirty="0"/>
              <a:t>Die effektive Klickrate (engl. Click-to-Open-Rate) </a:t>
            </a:r>
            <a:r>
              <a:rPr lang="de-DE" b="1" dirty="0"/>
              <a:t>gibt das Verhältnis von klickenden zu öffnenden Empfängern wieder.</a:t>
            </a:r>
            <a:r>
              <a:rPr lang="de-DE" dirty="0"/>
              <a:t> Damit beantwortet sie die Frage, wie viel Prozent der Empfänger, die einen Newsletter öffnen, darin auch interessante Inhalte finden, die zum Klicken einladen. Durchschnittliche effektive Klickraten liegen bei etwa 40%. Niedrigere Werte sind ein Hinweis darauf, dass die Inhalte des Newsletters die Erwartungshaltung der Empfänger nach dem Öffnen nicht erfüllt haben. Neben den Inhalten sind auch die grafische Gestaltung und Platzierung der Call-to-Actions entscheidend für den Erfolg. Der Einsatz von </a:t>
            </a:r>
            <a:r>
              <a:rPr lang="de-DE" dirty="0">
                <a:hlinkClick r:id="rId3"/>
              </a:rPr>
              <a:t>animierten GIFs</a:t>
            </a:r>
            <a:r>
              <a:rPr lang="de-DE" dirty="0"/>
              <a:t> ist eine Möglichkeit um die Aufmerksam der Leser gezielt auf Call-to-Actions zu lenken.</a:t>
            </a:r>
          </a:p>
          <a:p>
            <a:pPr>
              <a:defRPr/>
            </a:pPr>
            <a:endParaRPr lang="de-DE" b="1" dirty="0"/>
          </a:p>
          <a:p>
            <a:pPr>
              <a:defRPr/>
            </a:pPr>
            <a:r>
              <a:rPr lang="de-DE" b="1" dirty="0"/>
              <a:t>Abmelderate</a:t>
            </a:r>
          </a:p>
          <a:p>
            <a:pPr>
              <a:defRPr/>
            </a:pPr>
            <a:r>
              <a:rPr lang="de-DE" dirty="0"/>
              <a:t>Die Abmelderate ist neben der </a:t>
            </a:r>
            <a:r>
              <a:rPr lang="de-DE" dirty="0" err="1"/>
              <a:t>Bouncerate</a:t>
            </a:r>
            <a:r>
              <a:rPr lang="de-DE" dirty="0"/>
              <a:t> eine der wenigen Kennzahlen, bei der sich E-Mail-</a:t>
            </a:r>
            <a:r>
              <a:rPr lang="de-DE" dirty="0" err="1"/>
              <a:t>Marketer</a:t>
            </a:r>
            <a:r>
              <a:rPr lang="de-DE" dirty="0"/>
              <a:t> über möglichst geringe Ergebnisse freuen. Denn unter der Abmelderate versteht man das </a:t>
            </a:r>
            <a:r>
              <a:rPr lang="de-DE" b="1" dirty="0"/>
              <a:t>prozentuale Verhältnis zwischen Abmeldungen und zugestellten E-Mails</a:t>
            </a:r>
            <a:r>
              <a:rPr lang="de-DE" dirty="0"/>
              <a:t>. Da sich ein Newsletter-Verteiler mit jeder einzelnen Abmeldung verkleinert, sollte die Abmelderate möglichst gering ausfallen. In der Praxis sind Abmelderaten bis maximal 5% akzeptabel. Um hohen Abmelderaten entgegenzuwirken, ist es wichtig die </a:t>
            </a:r>
            <a:r>
              <a:rPr lang="de-DE" dirty="0">
                <a:hlinkClick r:id="rId4"/>
              </a:rPr>
              <a:t>Gründe für Newsletter-Abmeldungen</a:t>
            </a:r>
            <a:r>
              <a:rPr lang="de-DE" dirty="0"/>
              <a:t> zu kennen. Die meisten Empfänger melden sich ab, weil die Versandfrequenz zu hoch ist oder die Inhalte nicht relevant sind.</a:t>
            </a:r>
          </a:p>
          <a:p>
            <a:pPr>
              <a:defRPr/>
            </a:pPr>
            <a:endParaRPr lang="de-DE" dirty="0"/>
          </a:p>
          <a:p>
            <a:pPr>
              <a:defRPr/>
            </a:pPr>
            <a:r>
              <a:rPr lang="de-DE" b="1" dirty="0"/>
              <a:t>Mobile </a:t>
            </a:r>
            <a:r>
              <a:rPr lang="de-DE" b="1" dirty="0" err="1"/>
              <a:t>Leserate</a:t>
            </a:r>
            <a:endParaRPr lang="de-DE" b="1" dirty="0"/>
          </a:p>
          <a:p>
            <a:pPr>
              <a:defRPr/>
            </a:pPr>
            <a:r>
              <a:rPr lang="de-DE" dirty="0"/>
              <a:t>Die mobile </a:t>
            </a:r>
            <a:r>
              <a:rPr lang="de-DE" dirty="0" err="1"/>
              <a:t>Leserate</a:t>
            </a:r>
            <a:r>
              <a:rPr lang="de-DE" dirty="0"/>
              <a:t> ist eine recht neue Kennzahl, die in den letzten Jahren durch die zunehmende Verbreitung von Smartphones und Tablets entstanden ist. Sie gibt an, </a:t>
            </a:r>
            <a:r>
              <a:rPr lang="de-DE" b="1" dirty="0"/>
              <a:t>wie viele Newsletter prozentual auf mobilen Endgeräten</a:t>
            </a:r>
            <a:r>
              <a:rPr lang="de-DE" dirty="0"/>
              <a:t> geöffnet wurden.</a:t>
            </a:r>
          </a:p>
          <a:p>
            <a:pPr marL="171450" indent="-171450">
              <a:buFontTx/>
              <a:buChar char="-"/>
              <a:defRPr/>
            </a:pPr>
            <a:r>
              <a:rPr lang="de-DE" dirty="0"/>
              <a:t>stark abhängig von der Zielgruppe und Branche. </a:t>
            </a:r>
          </a:p>
          <a:p>
            <a:pPr marL="171450" indent="-171450">
              <a:buFontTx/>
              <a:buChar char="-"/>
              <a:defRPr/>
            </a:pPr>
            <a:r>
              <a:rPr lang="de-DE" dirty="0"/>
              <a:t>Vor allem im eCommerce sind mobile Leseraten von über 40% keine Seltenheit. </a:t>
            </a:r>
          </a:p>
          <a:p>
            <a:pPr marL="171450" indent="-171450">
              <a:buFontTx/>
              <a:buChar char="-"/>
              <a:defRPr/>
            </a:pPr>
            <a:r>
              <a:rPr lang="de-DE" dirty="0"/>
              <a:t>Newsletter, die eine hohe mobile </a:t>
            </a:r>
            <a:r>
              <a:rPr lang="de-DE" dirty="0" err="1"/>
              <a:t>Leserate</a:t>
            </a:r>
            <a:r>
              <a:rPr lang="de-DE" dirty="0"/>
              <a:t> aufweisen, sollten unbedingt </a:t>
            </a:r>
            <a:r>
              <a:rPr lang="de-DE" dirty="0">
                <a:hlinkClick r:id="rId5"/>
              </a:rPr>
              <a:t>mobil optimiert</a:t>
            </a:r>
            <a:r>
              <a:rPr lang="de-DE" dirty="0"/>
              <a:t> werden. </a:t>
            </a:r>
          </a:p>
          <a:p>
            <a:pPr marL="171450" indent="-171450">
              <a:buFontTx/>
              <a:buChar char="-"/>
              <a:defRPr/>
            </a:pPr>
            <a:r>
              <a:rPr lang="de-DE" b="1" dirty="0"/>
              <a:t>Social Sharing Rate</a:t>
            </a:r>
          </a:p>
          <a:p>
            <a:pPr>
              <a:defRPr/>
            </a:pPr>
            <a:r>
              <a:rPr lang="de-DE" dirty="0"/>
              <a:t>Die Social Sharing Rate ist ebenfalls eine der neueren Kennzahlen im E-Mail-Marketing und berechnet</a:t>
            </a:r>
            <a:r>
              <a:rPr lang="de-DE" b="1" dirty="0"/>
              <a:t> prozentual wie viele Empfänger Inhalte eines Newsletters über soziale Netzwerke</a:t>
            </a:r>
            <a:r>
              <a:rPr lang="de-DE" dirty="0"/>
              <a:t> teilen. Die Kennzahl bezieht sich dabei nur auf die Empfänger, die das Mailing auch geöffnet haben. Für die Weiterleitung in sozialen Netzwerken werden spezielle „Share </a:t>
            </a:r>
            <a:r>
              <a:rPr lang="de-DE" dirty="0" err="1"/>
              <a:t>With</a:t>
            </a:r>
            <a:r>
              <a:rPr lang="de-DE" dirty="0"/>
              <a:t> </a:t>
            </a:r>
            <a:r>
              <a:rPr lang="de-DE" dirty="0" err="1"/>
              <a:t>Your</a:t>
            </a:r>
            <a:r>
              <a:rPr lang="de-DE" dirty="0"/>
              <a:t> Network“ (kurz SWYN) Links verwendet. Diese erlauben es dem Empfänger, Inhalte in einem sozialen Netzwerk zu teilen, beispielsweise in Form eines Tweets oder Posts auf seiner Facebook-Pinnwand. Die Social Sharing Rate liegt durchschnittlich nur bei etwa 1%. Dennoch lassen sich durch die virale Verbreitung in sozialen Netzwerken enorme Reichweitensteigerungen erzielen.</a:t>
            </a:r>
          </a:p>
          <a:p>
            <a:pPr>
              <a:defRPr/>
            </a:pPr>
            <a:r>
              <a:rPr lang="de-DE" b="1" dirty="0"/>
              <a:t>Conversion Rate</a:t>
            </a:r>
          </a:p>
          <a:p>
            <a:pPr>
              <a:defRPr/>
            </a:pPr>
            <a:r>
              <a:rPr lang="de-DE" dirty="0"/>
              <a:t>Der Erfolg eines Newsletters wird häufig an seiner Öffnungs- oder Klickrate gemessen. In der Regel soll ein Newsletter seine Leser jedoch nicht nur informieren, sondern sie zu einer bestimmten Handlung bewegen. Typische Ziele sind der </a:t>
            </a:r>
            <a:r>
              <a:rPr lang="de-DE" b="1" dirty="0"/>
              <a:t>Kauf eines Produktes im Online-Shop oder die Anmeldung zu einem Event</a:t>
            </a:r>
            <a:r>
              <a:rPr lang="de-DE" dirty="0"/>
              <a:t>. Die Öffnungs- und Klickrate messen daher eher die Etappenziele. Das eigentliche Ziel sind </a:t>
            </a:r>
            <a:r>
              <a:rPr lang="de-DE" dirty="0" err="1"/>
              <a:t>Conversions</a:t>
            </a:r>
            <a:r>
              <a:rPr lang="de-DE" dirty="0"/>
              <a:t>, welche mittels der Conversion Rate messbar sind. Diese Kennzahl gibt prozentual den Anteil der klickenden Empfänger wieder, die nach dem Klick die gewünschte Handlung durchgeführt haben.</a:t>
            </a:r>
          </a:p>
          <a:p>
            <a:pPr marL="171450" indent="-171450">
              <a:buFontTx/>
              <a:buChar char="-"/>
              <a:defRPr/>
            </a:pPr>
            <a:r>
              <a:rPr lang="de-DE" dirty="0"/>
              <a:t>Messung der Conversion Rate z.B. durch Google Analytics  </a:t>
            </a:r>
          </a:p>
          <a:p>
            <a:pPr>
              <a:defRPr/>
            </a:pPr>
            <a:r>
              <a:rPr lang="de-DE" dirty="0"/>
              <a:t>Die Verknüpfung mit dem Newsletter erfolgt mittels Parameterübergabe durch die </a:t>
            </a:r>
            <a:r>
              <a:rPr lang="de-DE" dirty="0" err="1"/>
              <a:t>getrackten</a:t>
            </a:r>
            <a:r>
              <a:rPr lang="de-DE" dirty="0"/>
              <a:t> Links.</a:t>
            </a:r>
          </a:p>
          <a:p>
            <a:pPr>
              <a:defRPr/>
            </a:pPr>
            <a:endParaRPr lang="de-DE" b="1" dirty="0"/>
          </a:p>
          <a:p>
            <a:pPr>
              <a:defRPr/>
            </a:pPr>
            <a:r>
              <a:rPr lang="de-DE" b="1" dirty="0"/>
              <a:t>Return on Investment</a:t>
            </a:r>
          </a:p>
          <a:p>
            <a:pPr marL="171450" indent="-171450">
              <a:buFontTx/>
              <a:buChar char="-"/>
              <a:defRPr/>
            </a:pPr>
            <a:r>
              <a:rPr lang="de-DE" dirty="0"/>
              <a:t>Beurteilung des wirtschaftlichen Erfolgs einer E-Mail-Marketing-Kampagne wird der Return on Investment (kurz ROI) herangezogen. </a:t>
            </a:r>
          </a:p>
          <a:p>
            <a:pPr marL="171450" indent="-171450">
              <a:buFontTx/>
              <a:buChar char="-"/>
              <a:defRPr/>
            </a:pPr>
            <a:r>
              <a:rPr lang="de-DE" dirty="0"/>
              <a:t>Verhältnis zwischen dem erzielten Gewinn einer Newsletter-Kampagne und den dafür eingesetzten Kosten. </a:t>
            </a:r>
          </a:p>
          <a:p>
            <a:pPr marL="171450" indent="-171450">
              <a:buFontTx/>
              <a:buChar char="-"/>
              <a:defRPr/>
            </a:pPr>
            <a:r>
              <a:rPr lang="de-DE" dirty="0"/>
              <a:t>Bei einem ROI von 100% ist eine Kampagne kostendeckend. </a:t>
            </a:r>
          </a:p>
          <a:p>
            <a:pPr>
              <a:defRPr/>
            </a:pPr>
            <a:r>
              <a:rPr lang="de-DE" dirty="0"/>
              <a:t>In der Praxis ist eine genaue Messung des Return on Investment schwierig. Denn Markenbekanntheit, Kundenzufriedenheit, Weiterempfehlungen oder Kaufvorbereitungen spiegeln sich nicht im monetären Gewinn wieder, der sich der Kampagne zuordnen lässt. Auf der anderen Seite lassen sich beispielsweise Personalkosten nur schwer auf einzelne Newsletter herunterbrechen. Daher ist es wichtig den ROI langfristig und ganzheitlich zu betrachten.</a:t>
            </a:r>
          </a:p>
          <a:p>
            <a:pPr>
              <a:defRPr/>
            </a:pPr>
            <a:endParaRPr lang="de-DE" dirty="0"/>
          </a:p>
          <a:p>
            <a:pPr>
              <a:defRPr/>
            </a:pPr>
            <a:r>
              <a:rPr lang="de-DE" dirty="0"/>
              <a:t>Schlagworte: </a:t>
            </a:r>
            <a:r>
              <a:rPr lang="de-DE" dirty="0">
                <a:hlinkClick r:id="rId6"/>
              </a:rPr>
              <a:t>Abmelderate</a:t>
            </a:r>
            <a:r>
              <a:rPr lang="de-DE" dirty="0"/>
              <a:t> </a:t>
            </a:r>
            <a:r>
              <a:rPr lang="de-DE" dirty="0">
                <a:hlinkClick r:id="rId7"/>
              </a:rPr>
              <a:t>Conversion Rate</a:t>
            </a:r>
            <a:r>
              <a:rPr lang="de-DE" dirty="0"/>
              <a:t> </a:t>
            </a:r>
            <a:r>
              <a:rPr lang="de-DE" dirty="0" err="1">
                <a:hlinkClick r:id="rId8"/>
              </a:rPr>
              <a:t>Inxmail</a:t>
            </a:r>
            <a:r>
              <a:rPr lang="de-DE" dirty="0">
                <a:hlinkClick r:id="rId8"/>
              </a:rPr>
              <a:t> Professional</a:t>
            </a:r>
            <a:r>
              <a:rPr lang="de-DE" dirty="0"/>
              <a:t> </a:t>
            </a:r>
            <a:r>
              <a:rPr lang="de-DE" dirty="0">
                <a:hlinkClick r:id="rId9"/>
              </a:rPr>
              <a:t>Klickrate</a:t>
            </a:r>
            <a:r>
              <a:rPr lang="de-DE" dirty="0"/>
              <a:t> </a:t>
            </a:r>
            <a:r>
              <a:rPr lang="de-DE" dirty="0">
                <a:hlinkClick r:id="rId10"/>
              </a:rPr>
              <a:t>Öffnungsrate</a:t>
            </a:r>
            <a:r>
              <a:rPr lang="de-DE" dirty="0"/>
              <a:t> </a:t>
            </a:r>
            <a:r>
              <a:rPr lang="de-DE" dirty="0">
                <a:hlinkClick r:id="rId11"/>
              </a:rPr>
              <a:t>Web Analytics</a:t>
            </a:r>
            <a:r>
              <a:rPr lang="de-DE" dirty="0"/>
              <a:t> </a:t>
            </a:r>
            <a:r>
              <a:rPr lang="de-DE" dirty="0">
                <a:hlinkClick r:id="rId12"/>
              </a:rPr>
              <a:t>Zustellbarkeit</a:t>
            </a:r>
            <a:endParaRPr lang="de-DE" dirty="0"/>
          </a:p>
        </p:txBody>
      </p:sp>
      <p:sp>
        <p:nvSpPr>
          <p:cNvPr id="34820" name="Foliennummernplatzhalter 3">
            <a:extLst>
              <a:ext uri="{FF2B5EF4-FFF2-40B4-BE49-F238E27FC236}">
                <a16:creationId xmlns:a16="http://schemas.microsoft.com/office/drawing/2014/main" id="{D8F3666D-D68A-4977-A128-1D6BED56460A}"/>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EFB06CB-612B-4E85-9C12-BA7BAA14626B}" type="slidenum">
              <a:rPr lang="de-DE" altLang="de-DE" smtClean="0">
                <a:latin typeface="Times New Roman" panose="02020603050405020304" pitchFamily="18" charset="0"/>
              </a:rPr>
              <a:pPr fontAlgn="base">
                <a:spcBef>
                  <a:spcPct val="0"/>
                </a:spcBef>
                <a:spcAft>
                  <a:spcPct val="0"/>
                </a:spcAft>
              </a:pPr>
              <a:t>26</a:t>
            </a:fld>
            <a:endParaRPr lang="de-DE" altLang="de-DE">
              <a:latin typeface="Times New Roman" panose="02020603050405020304" pitchFamily="18" charset="0"/>
            </a:endParaRPr>
          </a:p>
        </p:txBody>
      </p:sp>
    </p:spTree>
    <p:extLst>
      <p:ext uri="{BB962C8B-B14F-4D97-AF65-F5344CB8AC3E}">
        <p14:creationId xmlns:p14="http://schemas.microsoft.com/office/powerpoint/2010/main" val="943548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D2EE3E27-3AC7-4C5D-9338-1616A9852224}"/>
              </a:ext>
            </a:extLst>
          </p:cNvPr>
          <p:cNvSpPr>
            <a:spLocks noGrp="1" noRot="1" noChangeAspect="1" noChangeArrowheads="1" noTextEdit="1"/>
          </p:cNvSpPr>
          <p:nvPr>
            <p:ph type="sldImg"/>
          </p:nvPr>
        </p:nvSpPr>
        <p:spPr>
          <a:xfrm>
            <a:off x="917575" y="744538"/>
            <a:ext cx="4962525" cy="3722687"/>
          </a:xfrm>
          <a:ln/>
        </p:spPr>
      </p:sp>
      <p:sp>
        <p:nvSpPr>
          <p:cNvPr id="40963" name="Notizenplatzhalter 2">
            <a:extLst>
              <a:ext uri="{FF2B5EF4-FFF2-40B4-BE49-F238E27FC236}">
                <a16:creationId xmlns:a16="http://schemas.microsoft.com/office/drawing/2014/main" id="{CACF7916-99D2-4507-B4D0-0F5DDDBE182B}"/>
              </a:ext>
            </a:extLst>
          </p:cNvPr>
          <p:cNvSpPr>
            <a:spLocks noGrp="1" noChangeArrowheads="1"/>
          </p:cNvSpPr>
          <p:nvPr>
            <p:ph type="body" idx="1"/>
          </p:nvPr>
        </p:nvSpPr>
        <p:spPr>
          <a:noFill/>
        </p:spPr>
        <p:txBody>
          <a:bodyPr/>
          <a:lstStyle/>
          <a:p>
            <a:r>
              <a:rPr lang="de-DE" altLang="de-DE" b="1" dirty="0"/>
              <a:t>1) Lernen Sie Ihre Zielgruppe kennen.</a:t>
            </a:r>
          </a:p>
          <a:p>
            <a:r>
              <a:rPr lang="de-DE" altLang="de-DE" dirty="0"/>
              <a:t>das ist ausschlaggebend, wenn Sie einen Lead, der noch nicht kaufbereit ist, zum Kunden machen oder einem Bestandskunden weitere Produkte oder Dienstleistungen verkaufen wollen.</a:t>
            </a:r>
          </a:p>
          <a:p>
            <a:r>
              <a:rPr lang="de-DE" altLang="de-DE" b="1" dirty="0"/>
              <a:t>2) Nutzen Sie Social Proof</a:t>
            </a:r>
          </a:p>
          <a:p>
            <a:r>
              <a:rPr lang="de-DE" altLang="de-DE" b="1" dirty="0"/>
              <a:t>Warum ist das wichtig:</a:t>
            </a:r>
            <a:r>
              <a:rPr lang="de-DE" altLang="de-DE" dirty="0"/>
              <a:t> Unter Social Proof versteht man die Tendenz potenzieller Kunden, das eigene Kaufverhalten an den Entscheidungen anderer Kunden zu orientieren, da diese als richtig empfunden werden. Da Sie das Konzept des Social Proof bereits im Rahmen von Fallstudien nutzen, macht es Sinn, das auch in Ihren E-Mails zu tun.</a:t>
            </a:r>
          </a:p>
          <a:p>
            <a:r>
              <a:rPr lang="de-DE" altLang="de-DE" b="1" dirty="0"/>
              <a:t>So funktioniert’s:</a:t>
            </a:r>
            <a:r>
              <a:rPr lang="de-DE" altLang="de-DE" dirty="0"/>
              <a:t> Erwähnen Sie namhafte Kunden oder die Größe Ihrer Kundenbasis. Wenn Sie versuchen, die Kaufbereitschaft eines potenziellen Kunden zu steigern, ist es eine gute Idee, zu erwähnen, wie viele seiner Wettbewerber Ihr Produkt bereits nutzen: </a:t>
            </a:r>
          </a:p>
          <a:p>
            <a:r>
              <a:rPr lang="de-DE" altLang="de-DE" b="1" dirty="0"/>
              <a:t>Beispiele:</a:t>
            </a:r>
            <a:r>
              <a:rPr lang="de-DE" altLang="de-DE" dirty="0"/>
              <a:t> </a:t>
            </a:r>
          </a:p>
          <a:p>
            <a:r>
              <a:rPr lang="de-DE" altLang="de-DE" dirty="0"/>
              <a:t>Vor einigen Jahren warb McDonald‘s in den USA mit dem Slogan „</a:t>
            </a:r>
            <a:r>
              <a:rPr lang="de-DE" altLang="de-DE" dirty="0" err="1"/>
              <a:t>Billions</a:t>
            </a:r>
            <a:r>
              <a:rPr lang="de-DE" altLang="de-DE" dirty="0"/>
              <a:t> and </a:t>
            </a:r>
            <a:r>
              <a:rPr lang="de-DE" altLang="de-DE" dirty="0" err="1"/>
              <a:t>billions</a:t>
            </a:r>
            <a:r>
              <a:rPr lang="de-DE" altLang="de-DE" dirty="0"/>
              <a:t> </a:t>
            </a:r>
            <a:r>
              <a:rPr lang="de-DE" altLang="de-DE" dirty="0" err="1"/>
              <a:t>served</a:t>
            </a:r>
            <a:r>
              <a:rPr lang="de-DE" altLang="de-DE" dirty="0"/>
              <a:t>“ („Milliarden um Milliarden zufriedener Kunden“) – eine Anspielung auf den enormen Kundenstamm des Unternehmens.</a:t>
            </a:r>
          </a:p>
          <a:p>
            <a:r>
              <a:rPr lang="de-DE" altLang="de-DE" dirty="0"/>
              <a:t>Der Erfolg von Yelp ist der Beweis dafür, dass Social Proof funktioniert: Die nutzergenerierten Bewertungen und Rezensionen finden nach wie vor Anklang bei einer riesigen Community.</a:t>
            </a:r>
          </a:p>
          <a:p>
            <a:r>
              <a:rPr lang="de-DE" altLang="de-DE" b="1" dirty="0"/>
              <a:t>3) Verschaffen Sie sich einen Vorteil, indem Sie potenziellen Kunden Suggestivfragen stellen.</a:t>
            </a:r>
          </a:p>
          <a:p>
            <a:r>
              <a:rPr lang="de-DE" altLang="de-DE" b="1" dirty="0"/>
              <a:t>Warum ist das wichtig:</a:t>
            </a:r>
            <a:r>
              <a:rPr lang="de-DE" altLang="de-DE" dirty="0"/>
              <a:t> Wenn jemand eine Frage mit „Ja“ beantwortet, steigt die Wahrscheinlichkeit, dass diese Person auch zukünftige Anfragen positiv beantwortet.</a:t>
            </a:r>
          </a:p>
          <a:p>
            <a:r>
              <a:rPr lang="de-DE" altLang="de-DE" b="1" dirty="0"/>
              <a:t>So funktioniert’s:</a:t>
            </a:r>
            <a:r>
              <a:rPr lang="de-DE" altLang="de-DE" dirty="0"/>
              <a:t> Stellen Sie Ihren Empfängern eine Frage, die diese höchstwahrscheinlich bejahen werden.</a:t>
            </a:r>
          </a:p>
          <a:p>
            <a:r>
              <a:rPr lang="de-DE" altLang="de-DE" b="1" dirty="0"/>
              <a:t>Beispiele:</a:t>
            </a:r>
            <a:endParaRPr lang="de-DE" altLang="de-DE" dirty="0"/>
          </a:p>
          <a:p>
            <a:r>
              <a:rPr lang="de-DE" altLang="de-DE" dirty="0"/>
              <a:t>Wenn Sie Software zum Tracking von Trigger-Events auf Zielkonten anbieten, könnten Sie Empfänger fragen, ob ihr Vertriebsteam gerne mehr potenzielle Kunden erreichen würde.</a:t>
            </a:r>
          </a:p>
          <a:p>
            <a:r>
              <a:rPr lang="de-DE" altLang="de-DE" b="1" dirty="0"/>
              <a:t>4) Fügen Sie ein Foto von sich zu Ihrer E-Mail-Signatur hinzu.</a:t>
            </a:r>
          </a:p>
          <a:p>
            <a:r>
              <a:rPr lang="de-DE" altLang="de-DE" b="1" dirty="0"/>
              <a:t>Warum ist das wichtig:</a:t>
            </a:r>
            <a:r>
              <a:rPr lang="de-DE" altLang="de-DE" dirty="0"/>
              <a:t> Blickkontakt erzeugt unbewusst ein Gefühl der Verbundenheit und Vertrautheit. Im Rahmen einer </a:t>
            </a:r>
            <a:r>
              <a:rPr lang="de-DE" altLang="de-DE" dirty="0">
                <a:hlinkClick r:id="rId3"/>
              </a:rPr>
              <a:t>Studie der Cornell University</a:t>
            </a:r>
            <a:r>
              <a:rPr lang="de-DE" altLang="de-DE" dirty="0"/>
              <a:t> zeigten Forscher Teilnehmern mehrere, fast identische Verpackungen der Trix-Frühstücksflocken. Dabei nahmen sie auf jeder Packung leichte Änderungen an dem Maskottchen der Firma vor. Die Teilnehmer sollten dann eine Verpackung auswählen. Am häufigsten fiel die Wahl auf die Packung, auf der das Maskottchen die Teilnehmer direkt ansah.</a:t>
            </a:r>
          </a:p>
          <a:p>
            <a:r>
              <a:rPr lang="de-DE" altLang="de-DE" b="1" dirty="0"/>
              <a:t>So funktioniert’s:</a:t>
            </a:r>
            <a:r>
              <a:rPr lang="de-DE" altLang="de-DE" dirty="0"/>
              <a:t> Selbstverständlich ist tatsächlicher Blickkontakt in E-Mails nicht möglich, und ein riesiges Foto mitten im Text würde höchstwahrscheinlich etwas merkwürdig wirken. Andererseits wollen Sie Ihre Empfänger daran erinnern, dass die E-Mail von einer echten Person stammt. Deshalb ist es eine gute Idee, ein kleines Foto von Ihnen zu Ihrer E-Mail-Signatur hinzuzufügen.</a:t>
            </a:r>
          </a:p>
          <a:p>
            <a:r>
              <a:rPr lang="de-DE" altLang="de-DE" b="1" dirty="0"/>
              <a:t>5) Machen Sie Ihre Empfänger auf ein Problem aufmerksam und bieten Sie ihnen eine Lösung an.</a:t>
            </a:r>
          </a:p>
          <a:p>
            <a:r>
              <a:rPr lang="de-DE" altLang="de-DE" b="1" dirty="0"/>
              <a:t>Warum ist das wichtig:</a:t>
            </a:r>
            <a:r>
              <a:rPr lang="de-DE" altLang="de-DE" dirty="0"/>
              <a:t> Es ist durchaus möglich, dass ein Kontakt ein bestimmtes Problem hat und sich dessen bewusst ist, jedoch nicht vorhat, dieses Problem auch zu lösen. In solchen Fällen ist etwas Überzeugungskraft gefragt. Potenzielle Kunden werden nicht immer auf Anhieb von Ihrem Angebot begeistert sein. Das mag an einer unbewussten Vorliebe für bereits vertraute Vorgehensweisen liegen oder an der Angst, die falsche Entscheidung zu treffen.</a:t>
            </a:r>
          </a:p>
          <a:p>
            <a:r>
              <a:rPr lang="de-DE" altLang="de-DE" dirty="0"/>
              <a:t>Was auch immer der Grund dafür ist, dass ein potenzieller Kunde nicht gegen ein bestehendes Problem vorgeht, können Sie ihn meistens von Ihrem Angebot überzeugen, wenn Sie das Problem so beschreiben, dass ihm dessen tatsächliche Tragweite bewusst wird – oftmals müssen Sie hierzu die Überzeugungen und Werte Ihres Gegenübers mit ins Spiel bringen.</a:t>
            </a:r>
          </a:p>
          <a:p>
            <a:r>
              <a:rPr lang="de-DE" altLang="de-DE" b="1" dirty="0"/>
              <a:t>So funktioniert’s:</a:t>
            </a:r>
            <a:r>
              <a:rPr lang="de-DE" altLang="de-DE" dirty="0"/>
              <a:t> Zwar sollten Sie es vermeiden, tatsächlich vorhandene Probleme schlimmer darzustellen, als sie tatsächlich sind, oder sogar Probleme zu erfinden, allerdings ist es durchaus empfehlenswert, Kunden auf bestehende Probleme aufmerksam zu machen und ihnen passende Lösungen anzubieten, falls ihnen nicht bewusst ist, welche Kosten andernfalls in Zukunft anfallen könnten.</a:t>
            </a:r>
          </a:p>
          <a:p>
            <a:r>
              <a:rPr lang="de-DE" altLang="de-DE" dirty="0"/>
              <a:t>Versuchen Sie herauszufinden, worauf Ihr Kunde Wert legt. Ist ihm persönliche Erfüllung im Beruf wichtig? Oder geht es ihm vielleicht eher darum, mehr Umsatz für sein Unternehmen zu generieren? Wenn Sie ermittelt haben, was Ihren Kunden antreibt, sollten Sie ihm erklären, welche negativen Auswirkungen sein momentanes Problem in Zukunft haben könnte, und inwiefern die von Ihnen angebotene Lösung helfen würde.</a:t>
            </a:r>
          </a:p>
          <a:p>
            <a:r>
              <a:rPr lang="de-DE" altLang="de-DE" b="1" dirty="0"/>
              <a:t>Beispiel:</a:t>
            </a:r>
            <a:endParaRPr lang="de-DE" altLang="de-DE" dirty="0"/>
          </a:p>
          <a:p>
            <a:r>
              <a:rPr lang="de-DE" altLang="de-DE" dirty="0"/>
              <a:t>Eine Vertriebsmitarbeiterin eines Bürobedarfsunternehmens könnte sich an Kunden von konkurrierenden Unternehmen wenden, die ihre Bestellungen zu spät erhalten haben. Sie könnte nachhaken, welche Auswirkungen die zu spät erhaltenen Bestellungen hatten, um mehr über unmittelbare und langfristige Konsequenzen zu erfahren. Anschließend könnte Sie näher auf den zuverlässigen Service und Kundensupport des eigenen Unternehmens eingehen.</a:t>
            </a:r>
          </a:p>
          <a:p>
            <a:r>
              <a:rPr lang="de-DE" altLang="de-DE" b="1" dirty="0"/>
              <a:t>6) Nennen Sie potenziellen Kunden einen guten Grund, sich für Ihr Unternehmen zu entscheiden.</a:t>
            </a:r>
          </a:p>
          <a:p>
            <a:r>
              <a:rPr lang="de-DE" altLang="de-DE" b="1" dirty="0"/>
              <a:t>Warum ist das wichtig:</a:t>
            </a:r>
            <a:r>
              <a:rPr lang="de-DE" altLang="de-DE" dirty="0"/>
              <a:t> Wenn Sie Leuten einen Grund nennen – und mag er noch so lächerlich sein –, steigt die Wahrscheinlichkeit, dass sie Ihr Angebot annehmen.</a:t>
            </a:r>
          </a:p>
          <a:p>
            <a:r>
              <a:rPr lang="de-DE" altLang="de-DE" dirty="0"/>
              <a:t>Die Psychologin Ellen Langer führte </a:t>
            </a:r>
            <a:r>
              <a:rPr lang="de-DE" altLang="de-DE" dirty="0">
                <a:hlinkClick r:id="rId4"/>
              </a:rPr>
              <a:t>eine Studie</a:t>
            </a:r>
            <a:r>
              <a:rPr lang="de-DE" altLang="de-DE" dirty="0"/>
              <a:t> durch, bei der Teilnehmer in einer Warteschlange andere baten, vorgelassen zu werden. Die Frage „Ich habe fünf Seiten. Könnte ich bitte den Kopierer benutzen?“ war zu 60 % erfolgreich – gar nicht schlecht.</a:t>
            </a:r>
          </a:p>
          <a:p>
            <a:r>
              <a:rPr lang="de-DE" altLang="de-DE" dirty="0"/>
              <a:t>Stellten Teilnehmer jedoch die Frage „Ich habe fünf Seiten. Kann ich bitte den Kopierer benutzen, um ein paar Kopien zu machen?“ wurden Sie in sage und schreibe 93 % aller Fälle vorgelassen.</a:t>
            </a:r>
          </a:p>
          <a:p>
            <a:r>
              <a:rPr lang="de-DE" altLang="de-DE" dirty="0"/>
              <a:t>Obwohl jeder in der Warteschlange selbst Kopien machen wollte, wurden die Teilnehmer der Studie fast immer vorgelassen, weil sie einen Grund nannten.</a:t>
            </a:r>
          </a:p>
          <a:p>
            <a:r>
              <a:rPr lang="de-DE" altLang="de-DE" b="1" dirty="0"/>
              <a:t>So funktioniert’s:</a:t>
            </a:r>
            <a:r>
              <a:rPr lang="de-DE" altLang="de-DE" dirty="0"/>
              <a:t> Lügen Sie potenzielle Kunden auf keinen Fall an, indem Sie sich irgendeinen absurden Grund einfallen lassen, um sie zu überzeugen, einen Vertrag zu unterzeichnen – das haben Sie nicht nötig. Meistens reicht schon eine kurze und knappe Erklärung wie zum Beispiel: „Ich würde mich freuen, mit Ihnen einen Termin zu vereinbaren, um Ihnen Strategie X zu erklären.“</a:t>
            </a:r>
          </a:p>
          <a:p>
            <a:r>
              <a:rPr lang="de-DE" altLang="de-DE" b="1" dirty="0"/>
              <a:t>Beispiel:</a:t>
            </a:r>
            <a:endParaRPr lang="de-DE" altLang="de-DE" dirty="0"/>
          </a:p>
          <a:p>
            <a:r>
              <a:rPr lang="de-DE" altLang="de-DE" dirty="0"/>
              <a:t>Schreiben Sie nicht „Ich würde gerne Ihre Verwendung Ihrer Projektmanagementsoftware mit Ihnen besprechen“, sondern: „Ich würde gerne Ihre Verwendung Ihrer Projektmanagementsoftware mit Ihnen besprechen, da wir ähnlichen Unternehmen mit der richtigen Strategie geholfen haben, 40 % mehr Leads zu generieren.“</a:t>
            </a:r>
          </a:p>
          <a:p>
            <a:r>
              <a:rPr lang="de-DE" altLang="de-DE" b="1" dirty="0"/>
              <a:t>7) Machen Sie potenziellen Kunden klar, dass die Entscheidung bei ihnen selbst liegt.</a:t>
            </a:r>
          </a:p>
          <a:p>
            <a:r>
              <a:rPr lang="de-DE" altLang="de-DE" b="1" dirty="0"/>
              <a:t>Warum ist das wichtig:</a:t>
            </a:r>
            <a:r>
              <a:rPr lang="de-DE" altLang="de-DE" dirty="0"/>
              <a:t> Niemand mag es, bevormundet zu werden. Selbst, wenn Sie sich nicht unbedingt aufdringlich oder aggressiv verhalten, wird es manche Leute verärgern, wenn Sie ihnen das Gefühl vermitteln, ihre eigenen Bedürfnisse besser zu verstehen als sie selbst.</a:t>
            </a:r>
          </a:p>
          <a:p>
            <a:r>
              <a:rPr lang="de-DE" altLang="de-DE" dirty="0"/>
              <a:t>Versichern Sie Ihrem Gegenüber deshalb, dass es Ihnen nicht darum geht, Ihre eigenen Vorlieben oder Ansichten durchzusetzen. Aus </a:t>
            </a:r>
            <a:r>
              <a:rPr lang="de-DE" altLang="de-DE" dirty="0">
                <a:hlinkClick r:id="rId5"/>
              </a:rPr>
              <a:t>42 verschiedenen Studien mit insgesamt 22.000 Teilnehmern</a:t>
            </a:r>
            <a:r>
              <a:rPr lang="de-DE" altLang="de-DE" dirty="0"/>
              <a:t> ging hervor, dass Sätze wie „Die Entscheidung liegt bei Ihnen“ oder „Ich überlasse Ihnen die Wahl“ unter Umständen die Chancen verdoppeln, dass jemand ein Angebot annimmt.</a:t>
            </a:r>
          </a:p>
          <a:p>
            <a:r>
              <a:rPr lang="de-DE" altLang="de-DE" b="1" dirty="0"/>
              <a:t>So funktioniert’s:</a:t>
            </a:r>
            <a:r>
              <a:rPr lang="de-DE" altLang="de-DE" dirty="0"/>
              <a:t> Verstehen Sie uns nicht falsch: Es geht nicht darum, jeden Ihrer Ratschläge sofort wieder herunterzuspielen, indem Sie potenzielle Kunden ständig daran erinnern, dass sie nicht auf Sie hören müssen. Wenn es jedoch um wichtige Verträge geht oder Sie es mit einem etwas hitzköpfigen Kunden zu tun haben, kann es nicht schaden, zu betonen, dass es Ihnen nicht darum geht, Ihre eigenen Vorstellungen durchzusetzen.</a:t>
            </a:r>
          </a:p>
          <a:p>
            <a:r>
              <a:rPr lang="de-DE" altLang="de-DE" b="1" dirty="0"/>
              <a:t>Beispiel:</a:t>
            </a:r>
            <a:endParaRPr lang="de-DE" altLang="de-DE" dirty="0"/>
          </a:p>
          <a:p>
            <a:r>
              <a:rPr lang="de-DE" altLang="de-DE" dirty="0"/>
              <a:t>Ein Vertriebsmitarbeiter eines Software-Unternehmens könnte einem potenziellen Kunden, der sich noch nicht sicher ist, ob er den Umstieg auf eine neue Plattform wagen soll, folgende Nachricht schreiben: </a:t>
            </a:r>
          </a:p>
          <a:p>
            <a:r>
              <a:rPr lang="de-DE" altLang="de-DE" i="1" dirty="0"/>
              <a:t>Bei unserem letzten Gespräch haben Sie erwähnt, dass Sie einige Bedenken bezüglich der Migration Ihres Systems von Ihrem aktuellen Werkzeug auf unseres haben. Unsere Vertriebsingenieurin Valerie hat eine detaillierte Übersicht des Verfahrens für Sie zusammengestellt. Sie werden sehen, dass unsere Lösung voll und ganz auf Anwenderfreundlichkeit ausgelegt ist. Wir können gerne morgen am Telefon alles genauer besprechen. In der Zwischenzeit möchte ich gerne nochmal betonen, dass ich nach unseren letzten Gesprächen überzeugt bin, dass unser Angebot für Ihr Unternehmen auf Dauer das Richtige ist – letztendlich liegt die Entscheidung aber natürlich bei Ihnen. Ich freue mich darauf, bald von Ihnen zu hören.“</a:t>
            </a:r>
            <a:endParaRPr lang="de-DE" altLang="de-DE" dirty="0"/>
          </a:p>
        </p:txBody>
      </p:sp>
      <p:sp>
        <p:nvSpPr>
          <p:cNvPr id="40964" name="Foliennummernplatzhalter 3">
            <a:extLst>
              <a:ext uri="{FF2B5EF4-FFF2-40B4-BE49-F238E27FC236}">
                <a16:creationId xmlns:a16="http://schemas.microsoft.com/office/drawing/2014/main" id="{9FF6D5AA-D0CB-43CC-8AAA-39FC0B6D7D69}"/>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39A443F-777E-4DCA-B471-C2CC22F3980C}" type="slidenum">
              <a:rPr lang="de-DE" altLang="de-DE" smtClean="0">
                <a:latin typeface="Times New Roman" panose="02020603050405020304" pitchFamily="18" charset="0"/>
              </a:rPr>
              <a:pPr fontAlgn="base">
                <a:spcBef>
                  <a:spcPct val="0"/>
                </a:spcBef>
                <a:spcAft>
                  <a:spcPct val="0"/>
                </a:spcAft>
              </a:pPr>
              <a:t>27</a:t>
            </a:fld>
            <a:endParaRPr lang="de-DE" altLang="de-DE">
              <a:latin typeface="Times New Roman" panose="02020603050405020304" pitchFamily="18" charset="0"/>
            </a:endParaRPr>
          </a:p>
        </p:txBody>
      </p:sp>
    </p:spTree>
    <p:extLst>
      <p:ext uri="{BB962C8B-B14F-4D97-AF65-F5344CB8AC3E}">
        <p14:creationId xmlns:p14="http://schemas.microsoft.com/office/powerpoint/2010/main" val="643275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D2EE3E27-3AC7-4C5D-9338-1616A9852224}"/>
              </a:ext>
            </a:extLst>
          </p:cNvPr>
          <p:cNvSpPr>
            <a:spLocks noGrp="1" noRot="1" noChangeAspect="1" noChangeArrowheads="1" noTextEdit="1"/>
          </p:cNvSpPr>
          <p:nvPr>
            <p:ph type="sldImg"/>
          </p:nvPr>
        </p:nvSpPr>
        <p:spPr>
          <a:xfrm>
            <a:off x="917575" y="744538"/>
            <a:ext cx="4962525" cy="3722687"/>
          </a:xfrm>
          <a:ln/>
        </p:spPr>
      </p:sp>
      <p:sp>
        <p:nvSpPr>
          <p:cNvPr id="40963" name="Notizenplatzhalter 2">
            <a:extLst>
              <a:ext uri="{FF2B5EF4-FFF2-40B4-BE49-F238E27FC236}">
                <a16:creationId xmlns:a16="http://schemas.microsoft.com/office/drawing/2014/main" id="{CACF7916-99D2-4507-B4D0-0F5DDDBE182B}"/>
              </a:ext>
            </a:extLst>
          </p:cNvPr>
          <p:cNvSpPr>
            <a:spLocks noGrp="1" noChangeArrowheads="1"/>
          </p:cNvSpPr>
          <p:nvPr>
            <p:ph type="body" idx="1"/>
          </p:nvPr>
        </p:nvSpPr>
        <p:spPr>
          <a:noFill/>
        </p:spPr>
        <p:txBody>
          <a:bodyPr/>
          <a:lstStyle/>
          <a:p>
            <a:r>
              <a:rPr lang="de-DE" altLang="de-DE" b="1" dirty="0"/>
              <a:t> Ihre Marketing-E-Mails müssen von anderen Maßnahmen flankiert werden, z.B. Suchmaschinenoptimierung, Erstellung von Inhalten, Engagement in sozialen Medien oder verhaltensbasierte Kundenpflege. Behalten Sie beim Lesen dieses E-Books über das E-Mail-Marketing das große Ganze im Auge.</a:t>
            </a:r>
          </a:p>
          <a:p>
            <a:r>
              <a:rPr lang="de-DE" altLang="de-DE" b="1" dirty="0"/>
              <a:t>Auf den folgenden Seiten erhalten Sie Informationen über die größten Probleme, auf die E-Mail-</a:t>
            </a:r>
            <a:r>
              <a:rPr lang="de-DE" altLang="de-DE" b="1" dirty="0" err="1"/>
              <a:t>Marketer</a:t>
            </a:r>
            <a:r>
              <a:rPr lang="de-DE" altLang="de-DE" b="1" dirty="0"/>
              <a:t> stoßen und wie sie sie lösen können. Weiterhin erfahren Sie, welche unterschiedlichen Kommunikationsformen Sie an Ihre Kontakte senden können. Nutzen Sie die hier als Leitfaden präsentierten und bewährten Methoden für Ihren E-Mail-Marketingerfolg.</a:t>
            </a:r>
          </a:p>
        </p:txBody>
      </p:sp>
      <p:sp>
        <p:nvSpPr>
          <p:cNvPr id="40964" name="Foliennummernplatzhalter 3">
            <a:extLst>
              <a:ext uri="{FF2B5EF4-FFF2-40B4-BE49-F238E27FC236}">
                <a16:creationId xmlns:a16="http://schemas.microsoft.com/office/drawing/2014/main" id="{9FF6D5AA-D0CB-43CC-8AAA-39FC0B6D7D69}"/>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39A443F-777E-4DCA-B471-C2CC22F3980C}" type="slidenum">
              <a:rPr lang="de-DE" altLang="de-DE" smtClean="0">
                <a:latin typeface="Times New Roman" panose="02020603050405020304" pitchFamily="18" charset="0"/>
              </a:rPr>
              <a:pPr fontAlgn="base">
                <a:spcBef>
                  <a:spcPct val="0"/>
                </a:spcBef>
                <a:spcAft>
                  <a:spcPct val="0"/>
                </a:spcAft>
              </a:pPr>
              <a:t>28</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578617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D2EE3E27-3AC7-4C5D-9338-1616A9852224}"/>
              </a:ext>
            </a:extLst>
          </p:cNvPr>
          <p:cNvSpPr>
            <a:spLocks noGrp="1" noRot="1" noChangeAspect="1" noChangeArrowheads="1" noTextEdit="1"/>
          </p:cNvSpPr>
          <p:nvPr>
            <p:ph type="sldImg"/>
          </p:nvPr>
        </p:nvSpPr>
        <p:spPr>
          <a:xfrm>
            <a:off x="917575" y="744538"/>
            <a:ext cx="4962525" cy="3722687"/>
          </a:xfrm>
          <a:ln/>
        </p:spPr>
      </p:sp>
      <p:sp>
        <p:nvSpPr>
          <p:cNvPr id="40963" name="Notizenplatzhalter 2">
            <a:extLst>
              <a:ext uri="{FF2B5EF4-FFF2-40B4-BE49-F238E27FC236}">
                <a16:creationId xmlns:a16="http://schemas.microsoft.com/office/drawing/2014/main" id="{CACF7916-99D2-4507-B4D0-0F5DDDBE182B}"/>
              </a:ext>
            </a:extLst>
          </p:cNvPr>
          <p:cNvSpPr>
            <a:spLocks noGrp="1" noChangeArrowheads="1"/>
          </p:cNvSpPr>
          <p:nvPr>
            <p:ph type="body" idx="1"/>
          </p:nvPr>
        </p:nvSpPr>
        <p:spPr>
          <a:noFill/>
        </p:spPr>
        <p:txBody>
          <a:bodyPr/>
          <a:lstStyle/>
          <a:p>
            <a:r>
              <a:rPr lang="de-DE" altLang="de-DE" b="1" dirty="0"/>
              <a:t> </a:t>
            </a:r>
          </a:p>
        </p:txBody>
      </p:sp>
      <p:sp>
        <p:nvSpPr>
          <p:cNvPr id="40964" name="Foliennummernplatzhalter 3">
            <a:extLst>
              <a:ext uri="{FF2B5EF4-FFF2-40B4-BE49-F238E27FC236}">
                <a16:creationId xmlns:a16="http://schemas.microsoft.com/office/drawing/2014/main" id="{9FF6D5AA-D0CB-43CC-8AAA-39FC0B6D7D69}"/>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39A443F-777E-4DCA-B471-C2CC22F3980C}" type="slidenum">
              <a:rPr lang="de-DE" altLang="de-DE" smtClean="0">
                <a:latin typeface="Times New Roman" panose="02020603050405020304" pitchFamily="18" charset="0"/>
              </a:rPr>
              <a:pPr fontAlgn="base">
                <a:spcBef>
                  <a:spcPct val="0"/>
                </a:spcBef>
                <a:spcAft>
                  <a:spcPct val="0"/>
                </a:spcAft>
              </a:pPr>
              <a:t>29</a:t>
            </a:fld>
            <a:endParaRPr lang="de-DE" altLang="de-DE">
              <a:latin typeface="Times New Roman" panose="02020603050405020304" pitchFamily="18" charset="0"/>
            </a:endParaRPr>
          </a:p>
        </p:txBody>
      </p:sp>
    </p:spTree>
    <p:extLst>
      <p:ext uri="{BB962C8B-B14F-4D97-AF65-F5344CB8AC3E}">
        <p14:creationId xmlns:p14="http://schemas.microsoft.com/office/powerpoint/2010/main" val="886735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D2EE3E27-3AC7-4C5D-9338-1616A9852224}"/>
              </a:ext>
            </a:extLst>
          </p:cNvPr>
          <p:cNvSpPr>
            <a:spLocks noGrp="1" noRot="1" noChangeAspect="1" noChangeArrowheads="1" noTextEdit="1"/>
          </p:cNvSpPr>
          <p:nvPr>
            <p:ph type="sldImg"/>
          </p:nvPr>
        </p:nvSpPr>
        <p:spPr>
          <a:xfrm>
            <a:off x="917575" y="744538"/>
            <a:ext cx="4962525" cy="3722687"/>
          </a:xfrm>
          <a:ln/>
        </p:spPr>
      </p:sp>
      <p:sp>
        <p:nvSpPr>
          <p:cNvPr id="40963" name="Notizenplatzhalter 2">
            <a:extLst>
              <a:ext uri="{FF2B5EF4-FFF2-40B4-BE49-F238E27FC236}">
                <a16:creationId xmlns:a16="http://schemas.microsoft.com/office/drawing/2014/main" id="{CACF7916-99D2-4507-B4D0-0F5DDDBE182B}"/>
              </a:ext>
            </a:extLst>
          </p:cNvPr>
          <p:cNvSpPr>
            <a:spLocks noGrp="1" noChangeArrowheads="1"/>
          </p:cNvSpPr>
          <p:nvPr>
            <p:ph type="body" idx="1"/>
          </p:nvPr>
        </p:nvSpPr>
        <p:spPr>
          <a:noFill/>
        </p:spPr>
        <p:txBody>
          <a:bodyPr/>
          <a:lstStyle/>
          <a:p>
            <a:r>
              <a:rPr lang="de-DE" altLang="de-DE" sz="1600" b="1" dirty="0"/>
              <a:t> </a:t>
            </a:r>
            <a:r>
              <a:rPr lang="de-DE" altLang="de-DE" sz="2000" b="0" dirty="0"/>
              <a:t>Marketingstrategen möchten über ihre verschiedenen Kanäle wertvolle Daten ansammeln. Zum Beispiel kann es interessant sein, </a:t>
            </a:r>
            <a:r>
              <a:rPr lang="de-DE" altLang="de-DE" sz="2000" b="1" dirty="0"/>
              <a:t>mögliche Beziehungen zwischen Landing-Pages und E-Mails </a:t>
            </a:r>
            <a:r>
              <a:rPr lang="de-DE" altLang="de-DE" sz="2000" b="0" dirty="0"/>
              <a:t>zu erkennen oder den Verkaufsprozess einer E-Mail-Konversion zu verfolgen. </a:t>
            </a:r>
          </a:p>
          <a:p>
            <a:endParaRPr lang="de-DE" altLang="de-DE" sz="2000" b="0" dirty="0"/>
          </a:p>
          <a:p>
            <a:r>
              <a:rPr lang="de-DE" altLang="de-DE" sz="2000" b="0" dirty="0"/>
              <a:t>Zusätzlich zu den offensichtlichen Informationsvorteilen, die eine solche Einbindung schafft, öffnet sie die Türen für noch weit erfreulichere Erfahrungen für </a:t>
            </a:r>
            <a:r>
              <a:rPr lang="de-DE" altLang="de-DE" sz="1600" b="0" dirty="0"/>
              <a:t>E-Mail-Abonnenten</a:t>
            </a:r>
            <a:r>
              <a:rPr lang="de-DE" altLang="de-DE" sz="2000" b="0" dirty="0"/>
              <a:t>. Denken Sie einmal darüber nach – wenn Sie die Lücke zwischen E-Mail-Marketing- Performance und Aktivitäten in sozialen Medien, Konversionen aus Landing-Pages oder neuen Kundenakquisitionen überbrücken könnten, wären Sie der Optimierung Ihres Verkaufstrichters und der Darbietung von Inhalten, die Ihre Community liebt, einen großen Schritt nähergekommen.</a:t>
            </a:r>
          </a:p>
          <a:p>
            <a:endParaRPr lang="de-DE" altLang="de-DE" sz="2000" b="1" dirty="0"/>
          </a:p>
          <a:p>
            <a:r>
              <a:rPr lang="de-DE" altLang="de-DE" sz="2000" b="1" dirty="0" err="1"/>
              <a:t>BEsoRGEN</a:t>
            </a:r>
            <a:r>
              <a:rPr lang="de-DE" altLang="de-DE" sz="2000" b="1" dirty="0"/>
              <a:t> </a:t>
            </a:r>
            <a:r>
              <a:rPr lang="de-DE" altLang="de-DE" sz="2000" b="1" dirty="0" err="1"/>
              <a:t>sIE</a:t>
            </a:r>
            <a:r>
              <a:rPr lang="de-DE" altLang="de-DE" sz="2000" b="1" dirty="0"/>
              <a:t> </a:t>
            </a:r>
            <a:r>
              <a:rPr lang="de-DE" altLang="de-DE" sz="2000" b="1" dirty="0" err="1"/>
              <a:t>sICh</a:t>
            </a:r>
            <a:r>
              <a:rPr lang="de-DE" altLang="de-DE" sz="2000" b="1" dirty="0"/>
              <a:t> DIE </a:t>
            </a:r>
            <a:r>
              <a:rPr lang="de-DE" altLang="de-DE" sz="2000" b="1" dirty="0" err="1"/>
              <a:t>RIChTIGEN</a:t>
            </a:r>
            <a:r>
              <a:rPr lang="de-DE" altLang="de-DE" sz="2000" b="1" dirty="0"/>
              <a:t> </a:t>
            </a:r>
            <a:r>
              <a:rPr lang="de-DE" altLang="de-DE" sz="2000" b="1" dirty="0" err="1"/>
              <a:t>WERKZEuGE</a:t>
            </a:r>
            <a:r>
              <a:rPr lang="de-DE" altLang="de-DE" sz="2000" b="1" dirty="0"/>
              <a:t> </a:t>
            </a:r>
            <a:r>
              <a:rPr lang="de-DE" altLang="de-DE" sz="2000" b="0" dirty="0"/>
              <a:t>Um Ihr E-Mail-Marketing in andere Datensysteme einzubinden, benötigen Sie eine Marketing-Software, die eine solche Einbindung ermöglicht. Auf eine solche Einbindung baut auch die Software von </a:t>
            </a:r>
            <a:r>
              <a:rPr lang="de-DE" altLang="de-DE" sz="2000" b="0" dirty="0" err="1"/>
              <a:t>HubSpot</a:t>
            </a:r>
            <a:r>
              <a:rPr lang="de-DE" altLang="de-DE" sz="2000" b="0" dirty="0"/>
              <a:t> auf, indem sie </a:t>
            </a:r>
            <a:r>
              <a:rPr lang="de-DE" altLang="de-DE" sz="2000" b="1" dirty="0"/>
              <a:t>SEO, Blogging, Kundenmanagement und Berichtswesen mit dem E-Mail-Marketing und dem Lead </a:t>
            </a:r>
            <a:r>
              <a:rPr lang="de-DE" altLang="de-DE" sz="2000" b="1" dirty="0" err="1"/>
              <a:t>Nurturing</a:t>
            </a:r>
            <a:r>
              <a:rPr lang="de-DE" altLang="de-DE" sz="2000" b="1" dirty="0"/>
              <a:t> verbindet</a:t>
            </a:r>
            <a:r>
              <a:rPr lang="de-DE" altLang="de-DE" sz="2000" b="0" dirty="0"/>
              <a:t>.</a:t>
            </a:r>
          </a:p>
          <a:p>
            <a:endParaRPr lang="de-DE" altLang="de-DE" sz="2000" b="0" dirty="0"/>
          </a:p>
          <a:p>
            <a:endParaRPr lang="de-DE" altLang="de-DE" sz="2000" b="0" dirty="0"/>
          </a:p>
          <a:p>
            <a:r>
              <a:rPr lang="de-DE" altLang="de-DE" sz="2000" b="1" dirty="0"/>
              <a:t>DENKEN </a:t>
            </a:r>
            <a:r>
              <a:rPr lang="de-DE" altLang="de-DE" sz="2000" b="1" dirty="0" err="1"/>
              <a:t>sIE</a:t>
            </a:r>
            <a:r>
              <a:rPr lang="de-DE" altLang="de-DE" sz="2000" b="1" dirty="0"/>
              <a:t> DIFFERENZIERT </a:t>
            </a:r>
            <a:r>
              <a:rPr lang="de-DE" altLang="de-DE" sz="2000" b="0" dirty="0"/>
              <a:t>Durch die Verbindung Ihrer verschiedenen Marketing-Datenbanken können Sie eine </a:t>
            </a:r>
            <a:r>
              <a:rPr lang="de-DE" altLang="de-DE" sz="2000" b="1" dirty="0"/>
              <a:t>deutliche Segmentierung </a:t>
            </a:r>
            <a:r>
              <a:rPr lang="de-DE" altLang="de-DE" sz="2000" b="0" dirty="0"/>
              <a:t>durchführen und sind somit in der Lage, Ihre bestehenden und potentiellen Kunden zielgerichteter mit relevanten E-Mail- Nachrichten anzusprechen. </a:t>
            </a:r>
          </a:p>
          <a:p>
            <a:endParaRPr lang="de-DE" altLang="de-DE" sz="2000" b="0" dirty="0"/>
          </a:p>
          <a:p>
            <a:r>
              <a:rPr lang="de-DE" altLang="de-DE" sz="2000" b="1" dirty="0"/>
              <a:t>ENTWICKELN </a:t>
            </a:r>
            <a:r>
              <a:rPr lang="de-DE" altLang="de-DE" sz="2000" b="1" dirty="0" err="1"/>
              <a:t>sIE</a:t>
            </a:r>
            <a:r>
              <a:rPr lang="de-DE" altLang="de-DE" sz="2000" b="1" dirty="0"/>
              <a:t> </a:t>
            </a:r>
            <a:r>
              <a:rPr lang="de-DE" altLang="de-DE" sz="2000" b="1" dirty="0" err="1"/>
              <a:t>INhALTE</a:t>
            </a:r>
            <a:r>
              <a:rPr lang="de-DE" altLang="de-DE" sz="2000" b="1" dirty="0"/>
              <a:t> </a:t>
            </a:r>
            <a:r>
              <a:rPr lang="de-DE" altLang="de-DE" sz="2000" b="0" dirty="0"/>
              <a:t>Je zielgerichteter Ihre E-Mail-Kampagnen sein sollen, desto mehr Inhalte  benötigen Sie. Bei der Vermarktung relevanter Inhalte in E-Mails ist es von  entscheidender Bedeutung, dass ein</a:t>
            </a:r>
            <a:r>
              <a:rPr lang="de-DE" altLang="de-DE" sz="2000" b="1" dirty="0"/>
              <a:t> Angebot zur Verfügung gestellt wird, das in Verbindung zu der ursprünglichen Anfrage steht</a:t>
            </a:r>
            <a:r>
              <a:rPr lang="de-DE" altLang="de-DE" sz="2000" b="0" dirty="0"/>
              <a:t>. Mit welchen Aktivitäten waren Ihre Kontakte auf Ihrer Internetseite (oder auch außerhalb Ihrer Internetseite) beschäftigt? Bieten Sie ihnen Inhalte an, die zu ihren Absichten und Bedürfnissen passen. </a:t>
            </a:r>
          </a:p>
          <a:p>
            <a:endParaRPr lang="de-DE" altLang="de-DE" sz="1600" b="0" dirty="0"/>
          </a:p>
        </p:txBody>
      </p:sp>
      <p:sp>
        <p:nvSpPr>
          <p:cNvPr id="40964" name="Foliennummernplatzhalter 3">
            <a:extLst>
              <a:ext uri="{FF2B5EF4-FFF2-40B4-BE49-F238E27FC236}">
                <a16:creationId xmlns:a16="http://schemas.microsoft.com/office/drawing/2014/main" id="{9FF6D5AA-D0CB-43CC-8AAA-39FC0B6D7D69}"/>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39A443F-777E-4DCA-B471-C2CC22F3980C}" type="slidenum">
              <a:rPr lang="de-DE" altLang="de-DE" smtClean="0">
                <a:latin typeface="Times New Roman" panose="02020603050405020304" pitchFamily="18" charset="0"/>
              </a:rPr>
              <a:pPr fontAlgn="base">
                <a:spcBef>
                  <a:spcPct val="0"/>
                </a:spcBef>
                <a:spcAft>
                  <a:spcPct val="0"/>
                </a:spcAft>
              </a:pPr>
              <a:t>30</a:t>
            </a:fld>
            <a:endParaRPr lang="de-DE" altLang="de-DE">
              <a:latin typeface="Times New Roman" panose="02020603050405020304" pitchFamily="18" charset="0"/>
            </a:endParaRPr>
          </a:p>
        </p:txBody>
      </p:sp>
    </p:spTree>
    <p:extLst>
      <p:ext uri="{BB962C8B-B14F-4D97-AF65-F5344CB8AC3E}">
        <p14:creationId xmlns:p14="http://schemas.microsoft.com/office/powerpoint/2010/main" val="3527021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D2EE3E27-3AC7-4C5D-9338-1616A9852224}"/>
              </a:ext>
            </a:extLst>
          </p:cNvPr>
          <p:cNvSpPr>
            <a:spLocks noGrp="1" noRot="1" noChangeAspect="1" noChangeArrowheads="1" noTextEdit="1"/>
          </p:cNvSpPr>
          <p:nvPr>
            <p:ph type="sldImg"/>
          </p:nvPr>
        </p:nvSpPr>
        <p:spPr>
          <a:xfrm>
            <a:off x="917575" y="744538"/>
            <a:ext cx="4962525" cy="3722687"/>
          </a:xfrm>
          <a:ln/>
        </p:spPr>
      </p:sp>
      <p:sp>
        <p:nvSpPr>
          <p:cNvPr id="40963" name="Notizenplatzhalter 2">
            <a:extLst>
              <a:ext uri="{FF2B5EF4-FFF2-40B4-BE49-F238E27FC236}">
                <a16:creationId xmlns:a16="http://schemas.microsoft.com/office/drawing/2014/main" id="{CACF7916-99D2-4507-B4D0-0F5DDDBE182B}"/>
              </a:ext>
            </a:extLst>
          </p:cNvPr>
          <p:cNvSpPr>
            <a:spLocks noGrp="1" noChangeArrowheads="1"/>
          </p:cNvSpPr>
          <p:nvPr>
            <p:ph type="body" idx="1"/>
          </p:nvPr>
        </p:nvSpPr>
        <p:spPr>
          <a:noFill/>
        </p:spPr>
        <p:txBody>
          <a:bodyPr/>
          <a:lstStyle/>
          <a:p>
            <a:r>
              <a:rPr lang="de-DE" altLang="de-DE" b="0" dirty="0"/>
              <a:t>Man unterscheidet zwischen </a:t>
            </a:r>
            <a:r>
              <a:rPr lang="de-DE" altLang="de-DE" b="1" dirty="0"/>
              <a:t>weichen</a:t>
            </a:r>
            <a:r>
              <a:rPr lang="de-DE" altLang="de-DE" b="0" dirty="0"/>
              <a:t> und </a:t>
            </a:r>
            <a:r>
              <a:rPr lang="de-DE" altLang="de-DE" b="1" dirty="0"/>
              <a:t>harten</a:t>
            </a:r>
            <a:r>
              <a:rPr lang="de-DE" altLang="de-DE" b="0" dirty="0"/>
              <a:t> Rückläufern. </a:t>
            </a:r>
          </a:p>
          <a:p>
            <a:endParaRPr lang="de-DE" altLang="de-DE" b="0" dirty="0"/>
          </a:p>
          <a:p>
            <a:r>
              <a:rPr lang="de-DE" altLang="de-DE" b="0" dirty="0"/>
              <a:t>Bei den </a:t>
            </a:r>
            <a:r>
              <a:rPr lang="de-DE" altLang="de-DE" b="1" dirty="0"/>
              <a:t>weichen Rückläufern </a:t>
            </a:r>
            <a:r>
              <a:rPr lang="de-DE" altLang="de-DE" b="0" dirty="0"/>
              <a:t>liegt nur eine </a:t>
            </a:r>
            <a:r>
              <a:rPr lang="de-DE" altLang="de-DE" b="1" dirty="0"/>
              <a:t>vorübergehende Unzustellbarkeit </a:t>
            </a:r>
            <a:r>
              <a:rPr lang="de-DE" altLang="de-DE" b="0" dirty="0"/>
              <a:t>vor, sie treten auf, wenn ein E-Mailserver eine eingehende Nachricht zurückweist, zum Beispiel, wenn das E-Mail-Postfach voll ist. Ein harter Rückläufer hingegen ist noch weniger vorteilhaft und  bedeutet, dass eine E-Mail dauerhaft unzustellbar ist. Dies geschieht im Allgemeinen, wenn die betreffenden Adressen, an die Sie senden, fehlerhaft sind oder nicht existieren.</a:t>
            </a:r>
          </a:p>
          <a:p>
            <a:endParaRPr lang="de-DE" altLang="de-DE" b="0" dirty="0"/>
          </a:p>
          <a:p>
            <a:r>
              <a:rPr lang="de-DE" altLang="de-DE" b="1" dirty="0" err="1"/>
              <a:t>REGELMÄssIGE</a:t>
            </a:r>
            <a:r>
              <a:rPr lang="de-DE" altLang="de-DE" b="1" dirty="0"/>
              <a:t> </a:t>
            </a:r>
            <a:r>
              <a:rPr lang="de-DE" altLang="de-DE" b="1" dirty="0" err="1"/>
              <a:t>WARTuNG</a:t>
            </a:r>
            <a:r>
              <a:rPr lang="de-DE" altLang="de-DE" b="1" dirty="0"/>
              <a:t> </a:t>
            </a:r>
            <a:r>
              <a:rPr lang="de-DE" altLang="de-DE" b="0" dirty="0"/>
              <a:t>Reinigen Sie Ihre E-Mail-Liste durch Entfernen solcher Adressen, die nicht mehr aktuell sind. Solche Adressen können Sie z.B. anhand von Zahlen zu Öffnungen, Klicks oder Aktivitäten auf Internetseiten ermitteln.</a:t>
            </a:r>
          </a:p>
          <a:p>
            <a:endParaRPr lang="de-DE" altLang="de-DE" b="1" dirty="0"/>
          </a:p>
          <a:p>
            <a:r>
              <a:rPr lang="de-DE" altLang="de-DE" b="1" dirty="0" err="1"/>
              <a:t>KoNsEQuENTERE</a:t>
            </a:r>
            <a:r>
              <a:rPr lang="de-DE" altLang="de-DE" b="1" dirty="0"/>
              <a:t> </a:t>
            </a:r>
            <a:r>
              <a:rPr lang="de-DE" altLang="de-DE" b="1" dirty="0" err="1"/>
              <a:t>hANDhABuNG</a:t>
            </a:r>
            <a:r>
              <a:rPr lang="de-DE" altLang="de-DE" b="1" dirty="0"/>
              <a:t> BEI DER </a:t>
            </a:r>
            <a:r>
              <a:rPr lang="de-DE" altLang="de-DE" b="1" dirty="0" err="1"/>
              <a:t>TEILNAhMEZusTIMMuNG</a:t>
            </a:r>
            <a:r>
              <a:rPr lang="de-DE" altLang="de-DE" b="1" dirty="0"/>
              <a:t> </a:t>
            </a:r>
            <a:r>
              <a:rPr lang="de-DE" altLang="de-DE" b="0" dirty="0"/>
              <a:t>Wenn Sie wirklich ein ernsthaftes Problem mit der Zustellbarkeit haben, kann es sinnvoll sein, die Handhabung der Teilnahmezustimmung zu verbessern, um zu verhindern, dass ungültige E-Mail-Adressen auf Ihre Liste gelangen. Bitten Sie entweder darum, </a:t>
            </a:r>
            <a:r>
              <a:rPr lang="de-DE" altLang="de-DE" b="1" dirty="0"/>
              <a:t>die E-Mail-Adresse zweimal einzugeben </a:t>
            </a:r>
            <a:r>
              <a:rPr lang="de-DE" altLang="de-DE" b="0" dirty="0"/>
              <a:t>oder experimentieren Sie mit einer </a:t>
            </a:r>
            <a:r>
              <a:rPr lang="de-DE" altLang="de-DE" b="1" dirty="0"/>
              <a:t>doppelten Teilnahmezustimmung</a:t>
            </a:r>
            <a:r>
              <a:rPr lang="de-DE" altLang="de-DE" b="0" dirty="0"/>
              <a:t>.</a:t>
            </a:r>
          </a:p>
          <a:p>
            <a:endParaRPr lang="de-DE" altLang="de-DE" b="0" dirty="0"/>
          </a:p>
          <a:p>
            <a:r>
              <a:rPr lang="de-DE" altLang="de-DE" b="1" dirty="0" err="1"/>
              <a:t>pRoFIL-sELBsTvERWALTuNG</a:t>
            </a:r>
            <a:r>
              <a:rPr lang="de-DE" altLang="de-DE" b="0" dirty="0"/>
              <a:t> Stellen Sie sicher, dass Ihre Adressaten die Möglichkeit haben, ihre E-Mail- Adressen zu aktualisieren. Laden Sie sie mit jeder E-Mail, die Sie versenden, dazu ein, die Profil-Selbstverwaltung aufzusuchen. Dies hilft Ihnen unter Umständen auch bei der Segmentierung und dabei, insgesamt ein größeres Kundeninteresse zu erreichen.</a:t>
            </a:r>
          </a:p>
        </p:txBody>
      </p:sp>
      <p:sp>
        <p:nvSpPr>
          <p:cNvPr id="40964" name="Foliennummernplatzhalter 3">
            <a:extLst>
              <a:ext uri="{FF2B5EF4-FFF2-40B4-BE49-F238E27FC236}">
                <a16:creationId xmlns:a16="http://schemas.microsoft.com/office/drawing/2014/main" id="{9FF6D5AA-D0CB-43CC-8AAA-39FC0B6D7D69}"/>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39A443F-777E-4DCA-B471-C2CC22F3980C}" type="slidenum">
              <a:rPr lang="de-DE" altLang="de-DE" smtClean="0">
                <a:latin typeface="Times New Roman" panose="02020603050405020304" pitchFamily="18" charset="0"/>
              </a:rPr>
              <a:pPr fontAlgn="base">
                <a:spcBef>
                  <a:spcPct val="0"/>
                </a:spcBef>
                <a:spcAft>
                  <a:spcPct val="0"/>
                </a:spcAft>
              </a:pPr>
              <a:t>31</a:t>
            </a:fld>
            <a:endParaRPr lang="de-DE" altLang="de-DE">
              <a:latin typeface="Times New Roman" panose="02020603050405020304" pitchFamily="18" charset="0"/>
            </a:endParaRPr>
          </a:p>
        </p:txBody>
      </p:sp>
    </p:spTree>
    <p:extLst>
      <p:ext uri="{BB962C8B-B14F-4D97-AF65-F5344CB8AC3E}">
        <p14:creationId xmlns:p14="http://schemas.microsoft.com/office/powerpoint/2010/main" val="2494541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D2EE3E27-3AC7-4C5D-9338-1616A9852224}"/>
              </a:ext>
            </a:extLst>
          </p:cNvPr>
          <p:cNvSpPr>
            <a:spLocks noGrp="1" noRot="1" noChangeAspect="1" noChangeArrowheads="1" noTextEdit="1"/>
          </p:cNvSpPr>
          <p:nvPr>
            <p:ph type="sldImg"/>
          </p:nvPr>
        </p:nvSpPr>
        <p:spPr>
          <a:xfrm>
            <a:off x="917575" y="744538"/>
            <a:ext cx="4962525" cy="3722687"/>
          </a:xfrm>
          <a:ln/>
        </p:spPr>
      </p:sp>
      <p:sp>
        <p:nvSpPr>
          <p:cNvPr id="40963" name="Notizenplatzhalter 2">
            <a:extLst>
              <a:ext uri="{FF2B5EF4-FFF2-40B4-BE49-F238E27FC236}">
                <a16:creationId xmlns:a16="http://schemas.microsoft.com/office/drawing/2014/main" id="{CACF7916-99D2-4507-B4D0-0F5DDDBE182B}"/>
              </a:ext>
            </a:extLst>
          </p:cNvPr>
          <p:cNvSpPr>
            <a:spLocks noGrp="1" noChangeArrowheads="1"/>
          </p:cNvSpPr>
          <p:nvPr>
            <p:ph type="body" idx="1"/>
          </p:nvPr>
        </p:nvSpPr>
        <p:spPr>
          <a:noFill/>
        </p:spPr>
        <p:txBody>
          <a:bodyPr/>
          <a:lstStyle/>
          <a:p>
            <a:r>
              <a:rPr lang="de-DE" altLang="de-DE" b="1" dirty="0"/>
              <a:t> </a:t>
            </a:r>
            <a:r>
              <a:rPr lang="de-DE" altLang="de-DE" b="0" dirty="0"/>
              <a:t>Die Umfrage von </a:t>
            </a:r>
            <a:r>
              <a:rPr lang="de-DE" altLang="de-DE" b="0" dirty="0" err="1"/>
              <a:t>MarketingSherpa</a:t>
            </a:r>
            <a:r>
              <a:rPr lang="de-DE" altLang="de-DE" b="0" dirty="0"/>
              <a:t> ergab, dass Marketingprofis die Erhöhung und </a:t>
            </a:r>
            <a:r>
              <a:rPr lang="de-DE" altLang="de-DE" b="0" dirty="0" err="1"/>
              <a:t>Beibe</a:t>
            </a:r>
            <a:r>
              <a:rPr lang="de-DE" altLang="de-DE" b="0" dirty="0"/>
              <a:t>- </a:t>
            </a:r>
            <a:r>
              <a:rPr lang="de-DE" altLang="de-DE" b="0" dirty="0" err="1"/>
              <a:t>haltung</a:t>
            </a:r>
            <a:r>
              <a:rPr lang="de-DE" altLang="de-DE" b="0" dirty="0"/>
              <a:t> der Abonnentenzahl als das drittgrößte Problem im E-Mail-Marketing ansehen. </a:t>
            </a:r>
          </a:p>
          <a:p>
            <a:endParaRPr lang="de-DE" altLang="de-DE" b="0" dirty="0"/>
          </a:p>
          <a:p>
            <a:pPr marL="171450" indent="-171450">
              <a:buFontTx/>
              <a:buChar char="-"/>
            </a:pPr>
            <a:r>
              <a:rPr lang="de-DE" altLang="de-DE" b="0" dirty="0"/>
              <a:t>Marketer </a:t>
            </a:r>
            <a:r>
              <a:rPr lang="de-DE" altLang="de-DE" b="1" dirty="0"/>
              <a:t>kaufen gelegentlich Listen, um die E-Mail-Datenbank zu vergrößern</a:t>
            </a:r>
            <a:r>
              <a:rPr lang="de-DE" altLang="de-DE" b="0" dirty="0"/>
              <a:t>. Diese Vorgehensweise wird Ihnen mit Sicherheit Probleme bereiten: sie könnte dazu führen, dass ungültige Adressen zu Ihrer Liste hinzugefügt werden und damit die gesamte Datenbank verunreinigt wird. Doch selbst wenn die Adressen, die Sie gekauft haben, gültig sind, sind die neuen Adressaten höchstwahrscheinlich nicht an Ihren Inhalten interessiert und melden sich ab oder zeigen keinerlei Interesse an Ihren E-Mails. Beides ist nicht wünschenswert. </a:t>
            </a:r>
          </a:p>
          <a:p>
            <a:pPr marL="171450" indent="-171450">
              <a:buFontTx/>
              <a:buChar char="-"/>
            </a:pPr>
            <a:endParaRPr lang="de-DE" altLang="de-DE" b="0" dirty="0"/>
          </a:p>
          <a:p>
            <a:r>
              <a:rPr lang="de-DE" altLang="de-DE" b="0" dirty="0"/>
              <a:t>- Um Abonnenten beizubehalten, senden viele Unternehmen</a:t>
            </a:r>
            <a:r>
              <a:rPr lang="de-DE" altLang="de-DE" b="1" dirty="0"/>
              <a:t> weniger E-Mails</a:t>
            </a:r>
            <a:r>
              <a:rPr lang="de-DE" altLang="de-DE" b="0" dirty="0"/>
              <a:t>, in der Annahme, dass die Kommunikationshäufigkeit auch Einfluss auf die Kundenbindung hat. Schließlich bedeuten selten gesendete E-Mails, dass ihre Inhalte von ganz besonderer Bedeutung sind, richtig? Falsch. Wie wir in unserer Studie Science of Email Marketing gezeigt haben, beeinflussen häufig gesendete E-Mails das Abonnentenverhalten nicht unbedingt negativ.</a:t>
            </a:r>
          </a:p>
          <a:p>
            <a:endParaRPr lang="de-DE" altLang="de-DE" b="0" dirty="0"/>
          </a:p>
          <a:p>
            <a:r>
              <a:rPr lang="de-DE" altLang="de-DE" b="1" dirty="0" err="1"/>
              <a:t>voRTEILE</a:t>
            </a:r>
            <a:r>
              <a:rPr lang="de-DE" altLang="de-DE" b="1" dirty="0"/>
              <a:t> BEI DER </a:t>
            </a:r>
            <a:r>
              <a:rPr lang="de-DE" altLang="de-DE" b="1" dirty="0" err="1"/>
              <a:t>ZusTIMMuNGsABFRAGE</a:t>
            </a:r>
            <a:r>
              <a:rPr lang="de-DE" altLang="de-DE" b="1" dirty="0"/>
              <a:t> </a:t>
            </a:r>
            <a:r>
              <a:rPr lang="de-DE" altLang="de-DE" b="1" dirty="0" err="1"/>
              <a:t>DEuTLICh</a:t>
            </a:r>
            <a:r>
              <a:rPr lang="de-DE" altLang="de-DE" b="1" dirty="0"/>
              <a:t> </a:t>
            </a:r>
            <a:r>
              <a:rPr lang="de-DE" altLang="de-DE" b="1" dirty="0" err="1"/>
              <a:t>AuFZEIGEN</a:t>
            </a:r>
            <a:r>
              <a:rPr lang="de-DE" altLang="de-DE" b="1" dirty="0"/>
              <a:t> </a:t>
            </a:r>
            <a:r>
              <a:rPr lang="de-DE" altLang="de-DE" b="0" dirty="0"/>
              <a:t>Kaufen Sie keine E-Mail-Listen, sondern verdienen Sie sich Ihre Abonnenten. Teilen Sie Ihrer Zielgruppe deutlich mit, </a:t>
            </a:r>
            <a:r>
              <a:rPr lang="de-DE" altLang="de-DE" b="1" dirty="0"/>
              <a:t>was sie dafür erhalten, wenn sie Ihre E-Mails abonnieren</a:t>
            </a:r>
            <a:r>
              <a:rPr lang="de-DE" altLang="de-DE" b="0" dirty="0"/>
              <a:t>. Beschreiben Sie genau, welche Vorteile sich für sie ergeben. Gibt es in Ihren E-Mails zum Beispiel das Angebot zu (1) Tipps und Werkzeugen für die effektivere Gestaltung des Geschäftsbetriebs, (2) Produktaktualisierungen von Ihrem Unternehmen oder (3) Sonderangeboten per E-Mail? Ihr Publikum möchte wissen, warum es abonnieren soll, bevor es sich dafür entscheidet, noch mehr E-Mails in der Postbox zuzulassen.</a:t>
            </a:r>
          </a:p>
          <a:p>
            <a:endParaRPr lang="de-DE" altLang="de-DE" b="0" dirty="0"/>
          </a:p>
          <a:p>
            <a:r>
              <a:rPr lang="de-DE" altLang="de-DE" b="1" dirty="0" err="1"/>
              <a:t>uNTERTEILEN</a:t>
            </a:r>
            <a:r>
              <a:rPr lang="de-DE" altLang="de-DE" b="1" dirty="0"/>
              <a:t> </a:t>
            </a:r>
            <a:r>
              <a:rPr lang="de-DE" altLang="de-DE" b="1" dirty="0" err="1"/>
              <a:t>sIE</a:t>
            </a:r>
            <a:r>
              <a:rPr lang="de-DE" altLang="de-DE" b="1" dirty="0"/>
              <a:t> </a:t>
            </a:r>
            <a:r>
              <a:rPr lang="de-DE" altLang="de-DE" b="1" dirty="0" err="1"/>
              <a:t>LIsTEN</a:t>
            </a:r>
            <a:r>
              <a:rPr lang="de-DE" altLang="de-DE" b="1" dirty="0"/>
              <a:t>, </a:t>
            </a:r>
            <a:r>
              <a:rPr lang="de-DE" altLang="de-DE" b="1" dirty="0" err="1"/>
              <a:t>uM</a:t>
            </a:r>
            <a:r>
              <a:rPr lang="de-DE" altLang="de-DE" b="1" dirty="0"/>
              <a:t> </a:t>
            </a:r>
            <a:r>
              <a:rPr lang="de-DE" altLang="de-DE" b="1" dirty="0" err="1"/>
              <a:t>pRIoRITÄTEN</a:t>
            </a:r>
            <a:r>
              <a:rPr lang="de-DE" altLang="de-DE" b="1" dirty="0"/>
              <a:t> </a:t>
            </a:r>
            <a:r>
              <a:rPr lang="de-DE" altLang="de-DE" b="1" dirty="0" err="1"/>
              <a:t>ANZupAssEN</a:t>
            </a:r>
            <a:r>
              <a:rPr lang="de-DE" altLang="de-DE" b="1" dirty="0"/>
              <a:t> </a:t>
            </a:r>
            <a:r>
              <a:rPr lang="de-DE" altLang="de-DE" b="0" dirty="0"/>
              <a:t>Machen Sie sich Gedanken darüber, dass Sie Ihre Abonnenten zu häufig anschreiben? Schieben Sie diese Gedanken beiseite und fragen Sie sich stattdessen, ob Sie die richtigen Leute mit den richtigen Nachrichten anschreiben. Wenn Sie Ihre E-Mail-Abonnenten beibehalten möchten, müssen Sie ihnen dauerhaft Vorteile bieten, die auf ihre Bedürfnisse zugeschnitten sind. Differenzieren Sie auf Grundlage dessen, was Sie über Ihre Adressaten wissen.</a:t>
            </a:r>
          </a:p>
          <a:p>
            <a:endParaRPr lang="de-DE" altLang="de-DE" b="0" dirty="0"/>
          </a:p>
          <a:p>
            <a:r>
              <a:rPr lang="de-DE" altLang="de-DE" b="1" dirty="0" err="1"/>
              <a:t>opTIMIEREN</a:t>
            </a:r>
            <a:r>
              <a:rPr lang="de-DE" altLang="de-DE" b="1" dirty="0"/>
              <a:t> </a:t>
            </a:r>
            <a:r>
              <a:rPr lang="de-DE" altLang="de-DE" b="1" dirty="0" err="1"/>
              <a:t>uND</a:t>
            </a:r>
            <a:r>
              <a:rPr lang="de-DE" altLang="de-DE" b="1" dirty="0"/>
              <a:t> </a:t>
            </a:r>
            <a:r>
              <a:rPr lang="de-DE" altLang="de-DE" b="1" dirty="0" err="1"/>
              <a:t>TEsTEN</a:t>
            </a:r>
            <a:r>
              <a:rPr lang="de-DE" altLang="de-DE" b="1" dirty="0"/>
              <a:t> </a:t>
            </a:r>
            <a:r>
              <a:rPr lang="de-DE" altLang="de-DE" b="0" dirty="0" err="1"/>
              <a:t>sIE</a:t>
            </a:r>
            <a:r>
              <a:rPr lang="de-DE" altLang="de-DE" b="0" dirty="0"/>
              <a:t> Beschränken Sie die Erprobung Ihrer E-Mails nicht auf die Betreffzeile. Gewöhnen Sie sich an, verschiedene Elemente in Ihren E-Mail-Marketingaktivitäten zu überprüfen, um die E-Mail-Performance zu optimieren. Führen Sie zum Beispiel A/B-Tests für Landing Pages durch. </a:t>
            </a:r>
          </a:p>
        </p:txBody>
      </p:sp>
      <p:sp>
        <p:nvSpPr>
          <p:cNvPr id="40964" name="Foliennummernplatzhalter 3">
            <a:extLst>
              <a:ext uri="{FF2B5EF4-FFF2-40B4-BE49-F238E27FC236}">
                <a16:creationId xmlns:a16="http://schemas.microsoft.com/office/drawing/2014/main" id="{9FF6D5AA-D0CB-43CC-8AAA-39FC0B6D7D69}"/>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39A443F-777E-4DCA-B471-C2CC22F3980C}" type="slidenum">
              <a:rPr lang="de-DE" altLang="de-DE" smtClean="0">
                <a:latin typeface="Times New Roman" panose="02020603050405020304" pitchFamily="18" charset="0"/>
              </a:rPr>
              <a:pPr fontAlgn="base">
                <a:spcBef>
                  <a:spcPct val="0"/>
                </a:spcBef>
                <a:spcAft>
                  <a:spcPct val="0"/>
                </a:spcAft>
              </a:pPr>
              <a:t>32</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963619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D2EE3E27-3AC7-4C5D-9338-1616A9852224}"/>
              </a:ext>
            </a:extLst>
          </p:cNvPr>
          <p:cNvSpPr>
            <a:spLocks noGrp="1" noRot="1" noChangeAspect="1" noChangeArrowheads="1" noTextEdit="1"/>
          </p:cNvSpPr>
          <p:nvPr>
            <p:ph type="sldImg"/>
          </p:nvPr>
        </p:nvSpPr>
        <p:spPr>
          <a:xfrm>
            <a:off x="917575" y="744538"/>
            <a:ext cx="4962525" cy="3722687"/>
          </a:xfrm>
          <a:ln/>
        </p:spPr>
      </p:sp>
      <p:sp>
        <p:nvSpPr>
          <p:cNvPr id="40963" name="Notizenplatzhalter 2">
            <a:extLst>
              <a:ext uri="{FF2B5EF4-FFF2-40B4-BE49-F238E27FC236}">
                <a16:creationId xmlns:a16="http://schemas.microsoft.com/office/drawing/2014/main" id="{CACF7916-99D2-4507-B4D0-0F5DDDBE182B}"/>
              </a:ext>
            </a:extLst>
          </p:cNvPr>
          <p:cNvSpPr>
            <a:spLocks noGrp="1" noChangeArrowheads="1"/>
          </p:cNvSpPr>
          <p:nvPr>
            <p:ph type="body" idx="1"/>
          </p:nvPr>
        </p:nvSpPr>
        <p:spPr>
          <a:noFill/>
        </p:spPr>
        <p:txBody>
          <a:bodyPr/>
          <a:lstStyle/>
          <a:p>
            <a:r>
              <a:rPr lang="de-DE" altLang="de-DE" sz="1400" b="0" dirty="0"/>
              <a:t>Erzielung einer messbaren Rentabilität </a:t>
            </a:r>
          </a:p>
          <a:p>
            <a:endParaRPr lang="de-DE" altLang="de-DE" b="0" dirty="0"/>
          </a:p>
          <a:p>
            <a:r>
              <a:rPr lang="de-DE" altLang="de-DE" b="0" dirty="0"/>
              <a:t>es ist für sie schwierig, eine Verbindung zwischen den Nachrichten, die sie an potentielle Kunden senden und dem Moment, in dem diese Abonnenten Interesse zeigen und zu Kunden werden, herzustellen?</a:t>
            </a:r>
          </a:p>
          <a:p>
            <a:r>
              <a:rPr lang="de-DE" altLang="de-DE" b="0" dirty="0"/>
              <a:t>Interessanterweise ist dieses Problem eng verknüpft mit dem Problem Nummer eins – der Einbindung des E-Mail-Marketings in andere Datensysteme. Wenn Ihre Marketingkanäle nicht miteinander kommunizieren, ist es schwer zu sagen, inwieweit das Marketing zu Konversionen führt. </a:t>
            </a:r>
          </a:p>
          <a:p>
            <a:endParaRPr lang="de-DE" altLang="de-DE" b="0" dirty="0"/>
          </a:p>
          <a:p>
            <a:r>
              <a:rPr lang="de-DE" altLang="de-DE" b="0" dirty="0"/>
              <a:t>Zum Beispiel können Sie möglicherweise feststellen, dass Ihre E-Mail-Sendungen eine Klickrate von 3,4 % haben, aber können Sie anhand dieser Zahl auch feststellen, ob diese Kommunikation dazu beitrug, dass neue Kontakte generiert wurden? Können Sie ersehen, ob sie dazu geführt hat, dass neue Kunden gewonnen wurden?</a:t>
            </a:r>
          </a:p>
          <a:p>
            <a:endParaRPr lang="de-DE" altLang="de-DE" b="1" dirty="0"/>
          </a:p>
          <a:p>
            <a:r>
              <a:rPr lang="de-DE" altLang="de-DE" b="1" dirty="0" err="1"/>
              <a:t>CLosED</a:t>
            </a:r>
            <a:r>
              <a:rPr lang="de-DE" altLang="de-DE" b="1" dirty="0"/>
              <a:t>-Loop-MARKETING</a:t>
            </a:r>
          </a:p>
          <a:p>
            <a:endParaRPr lang="de-DE" altLang="de-DE" b="0" dirty="0"/>
          </a:p>
          <a:p>
            <a:r>
              <a:rPr lang="de-DE" altLang="de-DE" b="0" dirty="0"/>
              <a:t>Durch den Einsatz eines </a:t>
            </a:r>
            <a:r>
              <a:rPr lang="de-DE" altLang="de-DE" b="0" dirty="0" err="1"/>
              <a:t>Closed</a:t>
            </a:r>
            <a:r>
              <a:rPr lang="de-DE" altLang="de-DE" b="0" dirty="0"/>
              <a:t>-Loop-Marketings können Sie Kontakte vom ursprünglichen Kanal über eine erste Konversion bis hin zu seiner Funktion als Kunde durchgängig verfolgen. Mit einem solchen Wissen können Sie wiederum die </a:t>
            </a:r>
            <a:r>
              <a:rPr lang="de-DE" altLang="de-DE" b="1" dirty="0"/>
              <a:t>leistungsfähigsten Marketingkanäle identifizieren </a:t>
            </a:r>
            <a:r>
              <a:rPr lang="de-DE" altLang="de-DE" b="0" dirty="0"/>
              <a:t>und jedem Kanal einen eindeutigen Wirksamkeitsgrad zuordnen. Auf diese Weise sind Sie in der Lage, die Ergiebigkeit nicht nur Ihrer E-Mails, sondern auch anderer Aktivitäten, z.B. soziale Medien und Blogs, zu messen.</a:t>
            </a:r>
          </a:p>
          <a:p>
            <a:endParaRPr lang="de-DE" altLang="de-DE" b="0" dirty="0"/>
          </a:p>
          <a:p>
            <a:endParaRPr lang="de-DE" altLang="de-DE" b="0" dirty="0"/>
          </a:p>
          <a:p>
            <a:endParaRPr lang="de-DE" altLang="de-DE" b="0" dirty="0"/>
          </a:p>
          <a:p>
            <a:endParaRPr lang="de-DE" altLang="de-DE" b="0" dirty="0"/>
          </a:p>
        </p:txBody>
      </p:sp>
      <p:sp>
        <p:nvSpPr>
          <p:cNvPr id="40964" name="Foliennummernplatzhalter 3">
            <a:extLst>
              <a:ext uri="{FF2B5EF4-FFF2-40B4-BE49-F238E27FC236}">
                <a16:creationId xmlns:a16="http://schemas.microsoft.com/office/drawing/2014/main" id="{9FF6D5AA-D0CB-43CC-8AAA-39FC0B6D7D69}"/>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39A443F-777E-4DCA-B471-C2CC22F3980C}" type="slidenum">
              <a:rPr lang="de-DE" altLang="de-DE" smtClean="0">
                <a:latin typeface="Times New Roman" panose="02020603050405020304" pitchFamily="18" charset="0"/>
              </a:rPr>
              <a:pPr fontAlgn="base">
                <a:spcBef>
                  <a:spcPct val="0"/>
                </a:spcBef>
                <a:spcAft>
                  <a:spcPct val="0"/>
                </a:spcAft>
              </a:pPr>
              <a:t>33</a:t>
            </a:fld>
            <a:endParaRPr lang="de-DE" altLang="de-DE">
              <a:latin typeface="Times New Roman" panose="02020603050405020304" pitchFamily="18" charset="0"/>
            </a:endParaRPr>
          </a:p>
        </p:txBody>
      </p:sp>
    </p:spTree>
    <p:extLst>
      <p:ext uri="{BB962C8B-B14F-4D97-AF65-F5344CB8AC3E}">
        <p14:creationId xmlns:p14="http://schemas.microsoft.com/office/powerpoint/2010/main" val="3122490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E06E8A04-35FA-4686-AEED-91537E811F47}"/>
              </a:ext>
            </a:extLst>
          </p:cNvPr>
          <p:cNvSpPr>
            <a:spLocks noGrp="1" noRot="1" noChangeAspect="1" noChangeArrowheads="1" noTextEdit="1"/>
          </p:cNvSpPr>
          <p:nvPr>
            <p:ph type="sldImg"/>
          </p:nvPr>
        </p:nvSpPr>
        <p:spPr>
          <a:xfrm>
            <a:off x="917575" y="744538"/>
            <a:ext cx="4962525" cy="3722687"/>
          </a:xfrm>
          <a:ln/>
        </p:spPr>
      </p:sp>
      <p:sp>
        <p:nvSpPr>
          <p:cNvPr id="3" name="Notizenplatzhalter 2">
            <a:extLst>
              <a:ext uri="{FF2B5EF4-FFF2-40B4-BE49-F238E27FC236}">
                <a16:creationId xmlns:a16="http://schemas.microsoft.com/office/drawing/2014/main" id="{C4F0F5D6-0BE8-4349-8BEE-E95CE1B4E3D8}"/>
              </a:ext>
            </a:extLst>
          </p:cNvPr>
          <p:cNvSpPr>
            <a:spLocks noGrp="1"/>
          </p:cNvSpPr>
          <p:nvPr>
            <p:ph type="body" idx="1"/>
          </p:nvPr>
        </p:nvSpPr>
        <p:spPr/>
        <p:txBody>
          <a:bodyPr/>
          <a:lstStyle/>
          <a:p>
            <a:pPr>
              <a:defRPr/>
            </a:pPr>
            <a:endParaRPr lang="de-DE" dirty="0"/>
          </a:p>
        </p:txBody>
      </p:sp>
      <p:sp>
        <p:nvSpPr>
          <p:cNvPr id="34820" name="Foliennummernplatzhalter 3">
            <a:extLst>
              <a:ext uri="{FF2B5EF4-FFF2-40B4-BE49-F238E27FC236}">
                <a16:creationId xmlns:a16="http://schemas.microsoft.com/office/drawing/2014/main" id="{D8F3666D-D68A-4977-A128-1D6BED56460A}"/>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EFB06CB-612B-4E85-9C12-BA7BAA14626B}" type="slidenum">
              <a:rPr lang="de-DE" altLang="de-DE" smtClean="0">
                <a:latin typeface="Times New Roman" panose="02020603050405020304" pitchFamily="18" charset="0"/>
              </a:rPr>
              <a:pPr fontAlgn="base">
                <a:spcBef>
                  <a:spcPct val="0"/>
                </a:spcBef>
                <a:spcAft>
                  <a:spcPct val="0"/>
                </a:spcAft>
              </a:pPr>
              <a:t>34</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969456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E06E8A04-35FA-4686-AEED-91537E811F47}"/>
              </a:ext>
            </a:extLst>
          </p:cNvPr>
          <p:cNvSpPr>
            <a:spLocks noGrp="1" noRot="1" noChangeAspect="1" noChangeArrowheads="1" noTextEdit="1"/>
          </p:cNvSpPr>
          <p:nvPr>
            <p:ph type="sldImg"/>
          </p:nvPr>
        </p:nvSpPr>
        <p:spPr>
          <a:xfrm>
            <a:off x="917575" y="744538"/>
            <a:ext cx="4962525" cy="3722687"/>
          </a:xfrm>
          <a:ln/>
        </p:spPr>
      </p:sp>
      <p:sp>
        <p:nvSpPr>
          <p:cNvPr id="3" name="Notizenplatzhalter 2">
            <a:extLst>
              <a:ext uri="{FF2B5EF4-FFF2-40B4-BE49-F238E27FC236}">
                <a16:creationId xmlns:a16="http://schemas.microsoft.com/office/drawing/2014/main" id="{C4F0F5D6-0BE8-4349-8BEE-E95CE1B4E3D8}"/>
              </a:ext>
            </a:extLst>
          </p:cNvPr>
          <p:cNvSpPr>
            <a:spLocks noGrp="1"/>
          </p:cNvSpPr>
          <p:nvPr>
            <p:ph type="body" idx="1"/>
          </p:nvPr>
        </p:nvSpPr>
        <p:spPr/>
        <p:txBody>
          <a:bodyPr/>
          <a:lstStyle/>
          <a:p>
            <a:pPr>
              <a:defRPr/>
            </a:pPr>
            <a:endParaRPr lang="de-DE" dirty="0"/>
          </a:p>
        </p:txBody>
      </p:sp>
      <p:sp>
        <p:nvSpPr>
          <p:cNvPr id="34820" name="Foliennummernplatzhalter 3">
            <a:extLst>
              <a:ext uri="{FF2B5EF4-FFF2-40B4-BE49-F238E27FC236}">
                <a16:creationId xmlns:a16="http://schemas.microsoft.com/office/drawing/2014/main" id="{D8F3666D-D68A-4977-A128-1D6BED56460A}"/>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EFB06CB-612B-4E85-9C12-BA7BAA14626B}" type="slidenum">
              <a:rPr lang="de-DE" altLang="de-DE" smtClean="0">
                <a:latin typeface="Times New Roman" panose="02020603050405020304" pitchFamily="18" charset="0"/>
              </a:rPr>
              <a:pPr fontAlgn="base">
                <a:spcBef>
                  <a:spcPct val="0"/>
                </a:spcBef>
                <a:spcAft>
                  <a:spcPct val="0"/>
                </a:spcAft>
              </a:pPr>
              <a:t>35</a:t>
            </a:fld>
            <a:endParaRPr lang="de-DE" altLang="de-DE">
              <a:latin typeface="Times New Roman" panose="02020603050405020304" pitchFamily="18" charset="0"/>
            </a:endParaRPr>
          </a:p>
        </p:txBody>
      </p:sp>
    </p:spTree>
    <p:extLst>
      <p:ext uri="{BB962C8B-B14F-4D97-AF65-F5344CB8AC3E}">
        <p14:creationId xmlns:p14="http://schemas.microsoft.com/office/powerpoint/2010/main" val="2419555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Folienbildplatzhalter 1">
            <a:extLst>
              <a:ext uri="{FF2B5EF4-FFF2-40B4-BE49-F238E27FC236}">
                <a16:creationId xmlns:a16="http://schemas.microsoft.com/office/drawing/2014/main" id="{E0F51A83-B5CC-4FFC-B468-E0E903865D18}"/>
              </a:ext>
            </a:extLst>
          </p:cNvPr>
          <p:cNvSpPr>
            <a:spLocks noGrp="1" noRot="1" noChangeAspect="1" noTextEdit="1"/>
          </p:cNvSpPr>
          <p:nvPr>
            <p:ph type="sldImg"/>
          </p:nvPr>
        </p:nvSpPr>
        <p:spPr>
          <a:xfrm>
            <a:off x="584200" y="381000"/>
            <a:ext cx="2946400" cy="2209800"/>
          </a:xfrm>
          <a:ln/>
        </p:spPr>
      </p:sp>
      <p:sp>
        <p:nvSpPr>
          <p:cNvPr id="250883" name="Notizenplatzhalter 2">
            <a:extLst>
              <a:ext uri="{FF2B5EF4-FFF2-40B4-BE49-F238E27FC236}">
                <a16:creationId xmlns:a16="http://schemas.microsoft.com/office/drawing/2014/main" id="{9128355F-BED7-44A7-ABC5-74595B0EB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250884" name="Foliennummernplatzhalter 3">
            <a:extLst>
              <a:ext uri="{FF2B5EF4-FFF2-40B4-BE49-F238E27FC236}">
                <a16:creationId xmlns:a16="http://schemas.microsoft.com/office/drawing/2014/main" id="{F85256A2-F057-4533-B0BC-250639434D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7F30B98C-4CB9-47F3-BF3B-C5BF627E58FB}" type="slidenum">
              <a:rPr lang="de-DE" altLang="de-DE" sz="800" smtClean="0">
                <a:latin typeface="Verdana" panose="020B0604030504040204" pitchFamily="34" charset="0"/>
              </a:rPr>
              <a:pPr/>
              <a:t>3</a:t>
            </a:fld>
            <a:endParaRPr lang="de-DE" altLang="de-DE" sz="800">
              <a:latin typeface="Verdana" panose="020B0604030504040204" pitchFamily="34" charset="0"/>
            </a:endParaRPr>
          </a:p>
        </p:txBody>
      </p:sp>
    </p:spTree>
    <p:extLst>
      <p:ext uri="{BB962C8B-B14F-4D97-AF65-F5344CB8AC3E}">
        <p14:creationId xmlns:p14="http://schemas.microsoft.com/office/powerpoint/2010/main" val="2835304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D2EE3E27-3AC7-4C5D-9338-1616A9852224}"/>
              </a:ext>
            </a:extLst>
          </p:cNvPr>
          <p:cNvSpPr>
            <a:spLocks noGrp="1" noRot="1" noChangeAspect="1" noChangeArrowheads="1" noTextEdit="1"/>
          </p:cNvSpPr>
          <p:nvPr>
            <p:ph type="sldImg"/>
          </p:nvPr>
        </p:nvSpPr>
        <p:spPr>
          <a:xfrm>
            <a:off x="917575" y="744538"/>
            <a:ext cx="4962525" cy="3722687"/>
          </a:xfrm>
          <a:ln/>
        </p:spPr>
      </p:sp>
      <p:sp>
        <p:nvSpPr>
          <p:cNvPr id="40963" name="Notizenplatzhalter 2">
            <a:extLst>
              <a:ext uri="{FF2B5EF4-FFF2-40B4-BE49-F238E27FC236}">
                <a16:creationId xmlns:a16="http://schemas.microsoft.com/office/drawing/2014/main" id="{CACF7916-99D2-4507-B4D0-0F5DDDBE182B}"/>
              </a:ext>
            </a:extLst>
          </p:cNvPr>
          <p:cNvSpPr>
            <a:spLocks noGrp="1" noChangeArrowheads="1"/>
          </p:cNvSpPr>
          <p:nvPr>
            <p:ph type="body" idx="1"/>
          </p:nvPr>
        </p:nvSpPr>
        <p:spPr>
          <a:noFill/>
        </p:spPr>
        <p:txBody>
          <a:bodyPr/>
          <a:lstStyle/>
          <a:p>
            <a:r>
              <a:rPr lang="de-DE" altLang="de-DE" b="1" dirty="0"/>
              <a:t>Wie bereits in der Einführung zu diesem E-Book erwähnt, sollten E-Mail-Kampagnen nur Teil einer ganzheitlichen Herangehensweise an das Marketing sein. Eine E-Mail als solche kann nicht wirklich fruchtbar sein, kann aber Ihre anderen Initiativen unterstützen (genauso wenig, wie sie soziale Medien isoliert verwenden können, sich nur auf Blogs verlassen können oder darauf vertrauen können, dass eine Suchmaschinenoptimierung ausreicht, um Ihre Ziele zu erreichen). Die eigentliche Stärke kommt aus einem leistungsfähigen Marketingmix heraus. Dies scheint jedoch für </a:t>
            </a:r>
            <a:r>
              <a:rPr lang="de-DE" altLang="de-DE" b="1" dirty="0" err="1"/>
              <a:t>Marketer</a:t>
            </a:r>
            <a:r>
              <a:rPr lang="de-DE" altLang="de-DE" b="1" dirty="0"/>
              <a:t> ein Problem zu sein.  Wie optimieren Sie Ihren Verkaufs-und Marketingtrichter mit E-Mails? Die meisten Marketingprofis pflegen einmalige, riesige E-Mail-Sendungen zu verschicken, die aber nicht unbedingt zurr Handlungsweise, den Interessen oder Bedürfnissen der Abonnenten passen. Dieses Verhalten trägt nicht dazu bei, dass Kontakte in den Verkaufstrichter gebracht werden, sondern kann im Gegenteil sogar abschreckend wirken.</a:t>
            </a:r>
          </a:p>
          <a:p>
            <a:endParaRPr lang="de-DE" altLang="de-DE" b="1" dirty="0"/>
          </a:p>
          <a:p>
            <a:r>
              <a:rPr lang="de-DE" altLang="de-DE" b="1" dirty="0"/>
              <a:t>Lead </a:t>
            </a:r>
            <a:r>
              <a:rPr lang="de-DE" altLang="de-DE" b="1" dirty="0" err="1"/>
              <a:t>Nurturing</a:t>
            </a:r>
            <a:r>
              <a:rPr lang="de-DE" altLang="de-DE" b="1" dirty="0"/>
              <a:t> läuft gelegentlich auch unter anderen Bezeichnungen: Marketingautomatisierung, </a:t>
            </a:r>
            <a:r>
              <a:rPr lang="de-DE" altLang="de-DE" b="1" dirty="0" err="1"/>
              <a:t>Drip</a:t>
            </a:r>
            <a:r>
              <a:rPr lang="de-DE" altLang="de-DE" b="1" dirty="0"/>
              <a:t>-Marketing, </a:t>
            </a:r>
            <a:r>
              <a:rPr lang="de-DE" altLang="de-DE" b="1" dirty="0" err="1"/>
              <a:t>Autoresponder</a:t>
            </a:r>
            <a:r>
              <a:rPr lang="de-DE" altLang="de-DE" b="1" dirty="0"/>
              <a:t> usw. Einfach ausgedrückt ist Lead </a:t>
            </a:r>
            <a:r>
              <a:rPr lang="de-DE" altLang="de-DE" b="1" dirty="0" err="1"/>
              <a:t>Nurturing</a:t>
            </a:r>
            <a:r>
              <a:rPr lang="de-DE" altLang="de-DE" b="1" dirty="0"/>
              <a:t> ein System, bei dem eine automatisierte Folge von E-Mails an neue Kontakte gesendet wird, damit eine Vorauswahl getroffen werden kann, bevor sie an das Verkaufsteam übergeben werden. </a:t>
            </a:r>
          </a:p>
          <a:p>
            <a:r>
              <a:rPr lang="de-DE" altLang="de-DE" b="1" dirty="0"/>
              <a:t>Wenn Ihre Kontakte im Normalfall einen Monat benötigen, um eine Kaufentscheidung zu treffen, sollten sie sicherstellen, dass Sie Ihre Mitteilungen zeitlich gut streuen, damit ihr Interesse innerhalb dieses Monats gewahrt bleibt. Durch eine solche Herangehensweise ersparen Sie Ihrer Verkaufsabteilung viel Zeit, weil Sie den Kontakt bereits vorbereiten und qualifizieren.</a:t>
            </a:r>
          </a:p>
          <a:p>
            <a:r>
              <a:rPr lang="de-DE" altLang="de-DE" b="1" dirty="0"/>
              <a:t>Einer der großen Vorteile eines Lead </a:t>
            </a:r>
            <a:r>
              <a:rPr lang="de-DE" altLang="de-DE" b="1" dirty="0" err="1"/>
              <a:t>Nurturing</a:t>
            </a:r>
            <a:r>
              <a:rPr lang="de-DE" altLang="de-DE" b="1" dirty="0"/>
              <a:t> besteht darin, dass </a:t>
            </a:r>
            <a:r>
              <a:rPr lang="de-DE" altLang="de-DE" b="1" dirty="0" err="1"/>
              <a:t>Marketer</a:t>
            </a:r>
            <a:r>
              <a:rPr lang="de-DE" altLang="de-DE" b="1" dirty="0"/>
              <a:t> mit ihren neuen Interessenten schnell Kontakt aufnehmen können und bei potentiellen und sogar bestehenden Kunden im Gespräch bleiben. Im Vergleich zum E-Mail-Marketing ist ein Lead </a:t>
            </a:r>
            <a:r>
              <a:rPr lang="de-DE" altLang="de-DE" b="1" dirty="0" err="1"/>
              <a:t>Nurturing</a:t>
            </a:r>
            <a:r>
              <a:rPr lang="de-DE" altLang="de-DE" b="1" dirty="0"/>
              <a:t> verhältnismäßig einfach aufzubauen, weil es automatisiert ist und es keiner aufwändigen Pfleg bedarf.</a:t>
            </a:r>
          </a:p>
          <a:p>
            <a:endParaRPr lang="de-DE" altLang="de-DE" b="1" dirty="0"/>
          </a:p>
          <a:p>
            <a:endParaRPr lang="de-DE" altLang="de-DE" b="1" dirty="0"/>
          </a:p>
          <a:p>
            <a:endParaRPr lang="de-DE" altLang="de-DE" b="1" dirty="0"/>
          </a:p>
          <a:p>
            <a:endParaRPr lang="de-DE" altLang="de-DE" b="1" dirty="0"/>
          </a:p>
          <a:p>
            <a:endParaRPr lang="de-DE" altLang="de-DE" b="1" dirty="0"/>
          </a:p>
          <a:p>
            <a:endParaRPr lang="de-DE" altLang="de-DE" b="1" dirty="0"/>
          </a:p>
        </p:txBody>
      </p:sp>
      <p:sp>
        <p:nvSpPr>
          <p:cNvPr id="40964" name="Foliennummernplatzhalter 3">
            <a:extLst>
              <a:ext uri="{FF2B5EF4-FFF2-40B4-BE49-F238E27FC236}">
                <a16:creationId xmlns:a16="http://schemas.microsoft.com/office/drawing/2014/main" id="{9FF6D5AA-D0CB-43CC-8AAA-39FC0B6D7D69}"/>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39A443F-777E-4DCA-B471-C2CC22F3980C}" type="slidenum">
              <a:rPr lang="de-DE" altLang="de-DE" smtClean="0">
                <a:latin typeface="Times New Roman" panose="02020603050405020304" pitchFamily="18" charset="0"/>
              </a:rPr>
              <a:pPr fontAlgn="base">
                <a:spcBef>
                  <a:spcPct val="0"/>
                </a:spcBef>
                <a:spcAft>
                  <a:spcPct val="0"/>
                </a:spcAft>
              </a:pPr>
              <a:t>36</a:t>
            </a:fld>
            <a:endParaRPr lang="de-DE" altLang="de-DE">
              <a:latin typeface="Times New Roman" panose="02020603050405020304" pitchFamily="18" charset="0"/>
            </a:endParaRPr>
          </a:p>
        </p:txBody>
      </p:sp>
    </p:spTree>
    <p:extLst>
      <p:ext uri="{BB962C8B-B14F-4D97-AF65-F5344CB8AC3E}">
        <p14:creationId xmlns:p14="http://schemas.microsoft.com/office/powerpoint/2010/main" val="3310357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D2EE3E27-3AC7-4C5D-9338-1616A9852224}"/>
              </a:ext>
            </a:extLst>
          </p:cNvPr>
          <p:cNvSpPr>
            <a:spLocks noGrp="1" noRot="1" noChangeAspect="1" noChangeArrowheads="1" noTextEdit="1"/>
          </p:cNvSpPr>
          <p:nvPr>
            <p:ph type="sldImg"/>
          </p:nvPr>
        </p:nvSpPr>
        <p:spPr>
          <a:xfrm>
            <a:off x="917575" y="744538"/>
            <a:ext cx="4962525" cy="3722687"/>
          </a:xfrm>
          <a:ln/>
        </p:spPr>
      </p:sp>
      <p:sp>
        <p:nvSpPr>
          <p:cNvPr id="40963" name="Notizenplatzhalter 2">
            <a:extLst>
              <a:ext uri="{FF2B5EF4-FFF2-40B4-BE49-F238E27FC236}">
                <a16:creationId xmlns:a16="http://schemas.microsoft.com/office/drawing/2014/main" id="{CACF7916-99D2-4507-B4D0-0F5DDDBE182B}"/>
              </a:ext>
            </a:extLst>
          </p:cNvPr>
          <p:cNvSpPr>
            <a:spLocks noGrp="1" noChangeArrowheads="1"/>
          </p:cNvSpPr>
          <p:nvPr>
            <p:ph type="body" idx="1"/>
          </p:nvPr>
        </p:nvSpPr>
        <p:spPr>
          <a:noFill/>
        </p:spPr>
        <p:txBody>
          <a:bodyPr/>
          <a:lstStyle/>
          <a:p>
            <a:r>
              <a:rPr lang="de-DE" altLang="de-DE" b="1" dirty="0"/>
              <a:t>1</a:t>
            </a:r>
            <a:endParaRPr lang="de-DE" altLang="de-DE" dirty="0"/>
          </a:p>
        </p:txBody>
      </p:sp>
      <p:sp>
        <p:nvSpPr>
          <p:cNvPr id="40964" name="Foliennummernplatzhalter 3">
            <a:extLst>
              <a:ext uri="{FF2B5EF4-FFF2-40B4-BE49-F238E27FC236}">
                <a16:creationId xmlns:a16="http://schemas.microsoft.com/office/drawing/2014/main" id="{9FF6D5AA-D0CB-43CC-8AAA-39FC0B6D7D69}"/>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39A443F-777E-4DCA-B471-C2CC22F3980C}" type="slidenum">
              <a:rPr lang="de-DE" altLang="de-DE" smtClean="0">
                <a:latin typeface="Times New Roman" panose="02020603050405020304" pitchFamily="18" charset="0"/>
              </a:rPr>
              <a:pPr fontAlgn="base">
                <a:spcBef>
                  <a:spcPct val="0"/>
                </a:spcBef>
                <a:spcAft>
                  <a:spcPct val="0"/>
                </a:spcAft>
              </a:pPr>
              <a:t>37</a:t>
            </a:fld>
            <a:endParaRPr lang="de-DE" altLang="de-DE">
              <a:latin typeface="Times New Roman" panose="02020603050405020304" pitchFamily="18" charset="0"/>
            </a:endParaRPr>
          </a:p>
        </p:txBody>
      </p:sp>
    </p:spTree>
    <p:extLst>
      <p:ext uri="{BB962C8B-B14F-4D97-AF65-F5344CB8AC3E}">
        <p14:creationId xmlns:p14="http://schemas.microsoft.com/office/powerpoint/2010/main" val="538312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A810D681-08FB-4873-8A61-D08D25A58569}"/>
              </a:ext>
            </a:extLst>
          </p:cNvPr>
          <p:cNvSpPr>
            <a:spLocks noGrp="1" noRot="1" noChangeAspect="1" noChangeArrowheads="1" noTextEdit="1"/>
          </p:cNvSpPr>
          <p:nvPr>
            <p:ph type="sldImg"/>
          </p:nvPr>
        </p:nvSpPr>
        <p:spPr>
          <a:xfrm>
            <a:off x="917575" y="744538"/>
            <a:ext cx="4962525" cy="3722687"/>
          </a:xfrm>
          <a:ln/>
        </p:spPr>
      </p:sp>
      <p:sp>
        <p:nvSpPr>
          <p:cNvPr id="43011" name="Notizenplatzhalter 2">
            <a:extLst>
              <a:ext uri="{FF2B5EF4-FFF2-40B4-BE49-F238E27FC236}">
                <a16:creationId xmlns:a16="http://schemas.microsoft.com/office/drawing/2014/main" id="{D4C71139-8BF0-417B-84F5-9C6437B16BBA}"/>
              </a:ext>
            </a:extLst>
          </p:cNvPr>
          <p:cNvSpPr>
            <a:spLocks noGrp="1" noChangeArrowheads="1"/>
          </p:cNvSpPr>
          <p:nvPr>
            <p:ph type="body" idx="1"/>
          </p:nvPr>
        </p:nvSpPr>
        <p:spPr>
          <a:noFill/>
        </p:spPr>
        <p:txBody>
          <a:bodyPr/>
          <a:lstStyle/>
          <a:p>
            <a:pPr>
              <a:lnSpc>
                <a:spcPct val="150000"/>
              </a:lnSpc>
              <a:buFont typeface="Wingdings" panose="05000000000000000000" pitchFamily="2" charset="2"/>
              <a:buNone/>
            </a:pPr>
            <a:br>
              <a:rPr lang="de-DE" altLang="de-DE"/>
            </a:br>
            <a:br>
              <a:rPr lang="de-DE" altLang="de-DE"/>
            </a:br>
            <a:endParaRPr lang="de-DE" altLang="de-DE"/>
          </a:p>
        </p:txBody>
      </p:sp>
      <p:sp>
        <p:nvSpPr>
          <p:cNvPr id="43012" name="Foliennummernplatzhalter 3">
            <a:extLst>
              <a:ext uri="{FF2B5EF4-FFF2-40B4-BE49-F238E27FC236}">
                <a16:creationId xmlns:a16="http://schemas.microsoft.com/office/drawing/2014/main" id="{E21065EC-3869-469E-BEE9-098116F8C02A}"/>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069F16F0-9489-4FD6-84E5-0C66FE09EA63}" type="slidenum">
              <a:rPr lang="de-DE" altLang="de-DE" smtClean="0">
                <a:latin typeface="Times New Roman" panose="02020603050405020304" pitchFamily="18" charset="0"/>
              </a:rPr>
              <a:pPr fontAlgn="base">
                <a:spcBef>
                  <a:spcPct val="0"/>
                </a:spcBef>
                <a:spcAft>
                  <a:spcPct val="0"/>
                </a:spcAft>
              </a:pPr>
              <a:t>38</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875239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BE5BED5A-81F1-45C0-8878-61DBB2BE7AE2}"/>
              </a:ext>
            </a:extLst>
          </p:cNvPr>
          <p:cNvSpPr>
            <a:spLocks noGrp="1" noRot="1" noChangeAspect="1" noChangeArrowheads="1" noTextEdit="1"/>
          </p:cNvSpPr>
          <p:nvPr>
            <p:ph type="sldImg"/>
          </p:nvPr>
        </p:nvSpPr>
        <p:spPr>
          <a:xfrm>
            <a:off x="917575" y="744538"/>
            <a:ext cx="4962525" cy="3722687"/>
          </a:xfrm>
          <a:ln/>
        </p:spPr>
      </p:sp>
      <p:sp>
        <p:nvSpPr>
          <p:cNvPr id="45059" name="Notizenplatzhalter 2">
            <a:extLst>
              <a:ext uri="{FF2B5EF4-FFF2-40B4-BE49-F238E27FC236}">
                <a16:creationId xmlns:a16="http://schemas.microsoft.com/office/drawing/2014/main" id="{98FDA62B-23EB-4441-9A4E-BB4143C06F3E}"/>
              </a:ext>
            </a:extLst>
          </p:cNvPr>
          <p:cNvSpPr>
            <a:spLocks noGrp="1" noChangeArrowheads="1"/>
          </p:cNvSpPr>
          <p:nvPr>
            <p:ph type="body" idx="1"/>
          </p:nvPr>
        </p:nvSpPr>
        <p:spPr>
          <a:noFill/>
        </p:spPr>
        <p:txBody>
          <a:bodyPr/>
          <a:lstStyle/>
          <a:p>
            <a:pPr>
              <a:lnSpc>
                <a:spcPct val="150000"/>
              </a:lnSpc>
              <a:buFont typeface="Wingdings" panose="05000000000000000000" pitchFamily="2" charset="2"/>
              <a:buNone/>
            </a:pPr>
            <a:br>
              <a:rPr lang="de-DE" altLang="de-DE" dirty="0"/>
            </a:br>
            <a:br>
              <a:rPr lang="de-DE" altLang="de-DE" dirty="0"/>
            </a:br>
            <a:r>
              <a:rPr lang="de-DE" altLang="de-DE" b="1" dirty="0"/>
              <a:t>1. Zertifizierte Versandserver</a:t>
            </a:r>
            <a:br>
              <a:rPr lang="de-DE" altLang="de-DE" dirty="0"/>
            </a:br>
            <a:r>
              <a:rPr lang="de-DE" altLang="de-DE" dirty="0"/>
              <a:t>Der einfachste Weg, seriöse Serienmails zu erkennen, ist die IP-Adresse des Versandservers. Steht dieser auf der Liste der registrierten und zertifizierten Versender legaler Massenmails, muss die Mail nicht von dem relativ unscharf arbeitenden Spamfilter geprüft werden. Newsletter von zertifizierten Versendern werden am Spamfilter vorbei direkt ausgeliefert. Da die Zertifizierung jedoch aufwändig ist, arbeiten die meisten Unternehmen über die zertifizierten Server von Dienstleistern. </a:t>
            </a:r>
            <a:br>
              <a:rPr lang="de-DE" altLang="de-DE" dirty="0"/>
            </a:br>
            <a:r>
              <a:rPr lang="de-DE" altLang="de-DE" b="1" dirty="0"/>
              <a:t>2. Keine Beschwerden</a:t>
            </a:r>
            <a:br>
              <a:rPr lang="de-DE" altLang="de-DE" dirty="0"/>
            </a:br>
            <a:r>
              <a:rPr lang="de-DE" altLang="de-DE" dirty="0"/>
              <a:t>Der zweitbeste Weg, Spam zu identifizieren, ist der Anteil der Beschwerden. Die großen E-Mail-Anbieter haben einen Knopf, über den Spambeschwerden direkt an den Anbieter gehen. Normale E-Mail-Verteiler produzieren nur ganz wenige Beschwerden. Wenn jedoch zum Beispiel Ihre Abmeldefunktion zu umständlich oder schwer auffindbar ist, kommt es zu Beschwerden. Der Grund: Statt den Newsletter direkt abzubestellen wird stattdessen der Spamknopf gedrückt.</a:t>
            </a:r>
            <a:br>
              <a:rPr lang="de-DE" altLang="de-DE" dirty="0"/>
            </a:br>
            <a:br>
              <a:rPr lang="de-DE" altLang="de-DE" dirty="0"/>
            </a:br>
            <a:r>
              <a:rPr lang="de-DE" altLang="de-DE" b="1" dirty="0"/>
              <a:t>3. Adressbuch eintragen</a:t>
            </a:r>
            <a:br>
              <a:rPr lang="de-DE" altLang="de-DE" dirty="0"/>
            </a:br>
            <a:r>
              <a:rPr lang="de-DE" altLang="de-DE" dirty="0"/>
              <a:t>Der sicherste Weg, die Zustellung zu garantieren, ist ein Eintrag ins eigene Adressbuch. Daher sollten Sie Ihre Nutzer schon in der Begrüßungsmail nach der Registrierung </a:t>
            </a:r>
            <a:r>
              <a:rPr lang="de-DE" altLang="de-DE" dirty="0" err="1"/>
              <a:t>aufforderen</a:t>
            </a:r>
            <a:r>
              <a:rPr lang="de-DE" altLang="de-DE" dirty="0"/>
              <a:t>, die Absenderadresse Ihres Newsletters ins Adressbuch zu übernehmen.</a:t>
            </a:r>
            <a:br>
              <a:rPr lang="de-DE" altLang="de-DE" dirty="0"/>
            </a:br>
            <a:br>
              <a:rPr lang="de-DE" altLang="de-DE" dirty="0"/>
            </a:br>
            <a:r>
              <a:rPr lang="de-DE" altLang="de-DE" b="1" dirty="0"/>
              <a:t>4. Vorher </a:t>
            </a:r>
            <a:r>
              <a:rPr lang="de-DE" altLang="de-DE" b="1" dirty="0" err="1"/>
              <a:t>Spamtest</a:t>
            </a:r>
            <a:r>
              <a:rPr lang="de-DE" altLang="de-DE" b="1" dirty="0"/>
              <a:t> machen </a:t>
            </a:r>
            <a:br>
              <a:rPr lang="de-DE" altLang="de-DE" dirty="0"/>
            </a:br>
            <a:r>
              <a:rPr lang="de-DE" altLang="de-DE" dirty="0"/>
              <a:t>Vor dem Versand sollten Sie einen Spamcheck durchführen. Dabei wird die E-Mail an eine </a:t>
            </a:r>
            <a:r>
              <a:rPr lang="de-DE" altLang="de-DE" dirty="0" err="1"/>
              <a:t>dfinierte</a:t>
            </a:r>
            <a:r>
              <a:rPr lang="de-DE" altLang="de-DE" dirty="0"/>
              <a:t> Adresse gesendet, die dann einen automatisierten Test durchführt. Im Anschluss erhalten Sie eine Übersicht über Verbesserungsmöglichkeiten. So können zum Beispiel große Überschriften und knallige Farben dazu führen, dass Spamverdacht geweckt wird. Fast </a:t>
            </a:r>
            <a:r>
              <a:rPr lang="de-DE" altLang="de-DE" dirty="0" err="1"/>
              <a:t>ale</a:t>
            </a:r>
            <a:r>
              <a:rPr lang="de-DE" altLang="de-DE" dirty="0"/>
              <a:t> E-Mail-Dienstleister bieten einen solchen Test an. Hier gibt es den Test auch für Nicht-Kunden: </a:t>
            </a:r>
            <a:r>
              <a:rPr lang="de-DE" altLang="de-DE" dirty="0">
                <a:hlinkClick r:id="rId3"/>
              </a:rPr>
              <a:t>http://emarsys.com/de/resources/1_1_1.php#</a:t>
            </a:r>
            <a:br>
              <a:rPr lang="de-DE" altLang="de-DE" dirty="0"/>
            </a:br>
            <a:br>
              <a:rPr lang="de-DE" altLang="de-DE" dirty="0"/>
            </a:br>
            <a:r>
              <a:rPr lang="de-DE" altLang="de-DE" b="1" dirty="0"/>
              <a:t>5. Betreff nicht zu werblich</a:t>
            </a:r>
            <a:br>
              <a:rPr lang="de-DE" altLang="de-DE" dirty="0"/>
            </a:br>
            <a:r>
              <a:rPr lang="de-DE" altLang="de-DE" dirty="0"/>
              <a:t>Die Betreffzeile gehört neben Absender und Textkörper zu den wichtigsten Bereichen. Zwar arbeiten die wenigsten Spamfilter heute nur noch mit Schlüsselworten, trotzdem sollten Sie auf Begriffe wie Viagra im Betreff besser verzichten. Generell haben langfristig die weniger marktschreierischen Texte sowieso die besseren Öffnungsraten.</a:t>
            </a:r>
            <a:br>
              <a:rPr lang="de-DE" altLang="de-DE" dirty="0"/>
            </a:br>
            <a:br>
              <a:rPr lang="de-DE" altLang="de-DE" dirty="0"/>
            </a:br>
            <a:r>
              <a:rPr lang="de-DE" altLang="de-DE" b="1" dirty="0"/>
              <a:t>6. Gepflegte Liste</a:t>
            </a:r>
            <a:br>
              <a:rPr lang="de-DE" altLang="de-DE" dirty="0"/>
            </a:br>
            <a:r>
              <a:rPr lang="de-DE" altLang="de-DE" dirty="0"/>
              <a:t>Wer mit einem mangelhaften </a:t>
            </a:r>
            <a:r>
              <a:rPr lang="de-DE" altLang="de-DE" dirty="0" err="1"/>
              <a:t>Bouncefilter</a:t>
            </a:r>
            <a:r>
              <a:rPr lang="de-DE" altLang="de-DE" dirty="0"/>
              <a:t> arbeitet, hat schlechte Karten. Rückläufer sind für Provider ein wichtiger Indikator für Spamlisten. Entfernen Sie als ungültige Adressen lieber ganz schnell aus Ihrem Verteiler.</a:t>
            </a:r>
            <a:br>
              <a:rPr lang="de-DE" altLang="de-DE" dirty="0"/>
            </a:br>
            <a:br>
              <a:rPr lang="de-DE" altLang="de-DE" dirty="0"/>
            </a:br>
            <a:r>
              <a:rPr lang="de-DE" altLang="de-DE" b="1" dirty="0"/>
              <a:t>7. Sauberes HTML</a:t>
            </a:r>
            <a:br>
              <a:rPr lang="de-DE" altLang="de-DE" dirty="0"/>
            </a:br>
            <a:r>
              <a:rPr lang="de-DE" altLang="de-DE" dirty="0"/>
              <a:t>Ein letztes Spamkriterium ist schlechtes HTML. E-Mail-Marketing hat in Bezug auf HTML einige Besonderheiten und selbst seriöse Versender verzweifeln da oft. Erst recht die Spammer: Spammails sind meist recht schnell erstellt und entsprechend strotzen sie nicht nur von Rechtschreib-, sondern auch Programmierfehlern. Diese werden von Spamfiltern erkannt und dienen der Indizierung. Auch sollten Sie in URLs auf IP-Adressen verzichten und in den Links stattdessen immer den Domainnamen nennen.</a:t>
            </a:r>
            <a:br>
              <a:rPr lang="de-DE" altLang="de-DE" dirty="0"/>
            </a:br>
            <a:br>
              <a:rPr lang="de-DE" altLang="de-DE" dirty="0"/>
            </a:br>
            <a:br>
              <a:rPr lang="de-DE" altLang="de-DE" dirty="0"/>
            </a:br>
            <a:r>
              <a:rPr lang="de-DE" altLang="de-DE" dirty="0"/>
              <a:t>Nur zur </a:t>
            </a:r>
            <a:r>
              <a:rPr lang="de-DE" altLang="de-DE" dirty="0" err="1"/>
              <a:t>Vollstädigkeit</a:t>
            </a:r>
            <a:r>
              <a:rPr lang="de-DE" altLang="de-DE" dirty="0"/>
              <a:t> dieses Artikels noch ein paar Beispiele von Schlüsselworten, auf die zum Beispiel der </a:t>
            </a:r>
            <a:r>
              <a:rPr lang="de-DE" altLang="de-DE" dirty="0">
                <a:hlinkClick r:id="rId4"/>
              </a:rPr>
              <a:t>Microsoft Junk-E-Mail-Filter</a:t>
            </a:r>
            <a:r>
              <a:rPr lang="de-DE" altLang="de-DE" dirty="0"/>
              <a:t> reagiert:</a:t>
            </a:r>
            <a:br>
              <a:rPr lang="de-DE" altLang="de-DE" dirty="0"/>
            </a:br>
            <a:br>
              <a:rPr lang="de-DE" altLang="de-DE" dirty="0"/>
            </a:br>
            <a:r>
              <a:rPr lang="de-DE" altLang="de-DE" dirty="0"/>
              <a:t>Die ersten 8 Zeichen von </a:t>
            </a:r>
            <a:r>
              <a:rPr lang="de-DE" altLang="de-DE" dirty="0" err="1"/>
              <a:t>Von</a:t>
            </a:r>
            <a:r>
              <a:rPr lang="de-DE" altLang="de-DE" dirty="0"/>
              <a:t> sind Ziffern</a:t>
            </a:r>
            <a:br>
              <a:rPr lang="de-DE" altLang="de-DE" dirty="0"/>
            </a:br>
            <a:r>
              <a:rPr lang="de-DE" altLang="de-DE" dirty="0"/>
              <a:t>Betreff mit „Werbung“</a:t>
            </a:r>
            <a:br>
              <a:rPr lang="de-DE" altLang="de-DE" dirty="0"/>
            </a:br>
            <a:r>
              <a:rPr lang="de-DE" altLang="de-DE" dirty="0"/>
              <a:t>Textkörper mit „Geld zurück“</a:t>
            </a:r>
            <a:br>
              <a:rPr lang="de-DE" altLang="de-DE" dirty="0"/>
            </a:br>
            <a:r>
              <a:rPr lang="de-DE" altLang="de-DE" dirty="0"/>
              <a:t>Textkörper mit „Karten akzeptiert“</a:t>
            </a:r>
            <a:br>
              <a:rPr lang="de-DE" altLang="de-DE" dirty="0"/>
            </a:br>
            <a:r>
              <a:rPr lang="de-DE" altLang="de-DE" dirty="0"/>
              <a:t>Textkörper mit „Anweisungen zum Entfernen“</a:t>
            </a:r>
            <a:br>
              <a:rPr lang="de-DE" altLang="de-DE" dirty="0"/>
            </a:br>
            <a:r>
              <a:rPr lang="de-DE" altLang="de-DE" dirty="0"/>
              <a:t>Textkörper mit „Extraeinkommen“</a:t>
            </a:r>
            <a:br>
              <a:rPr lang="de-DE" altLang="de-DE" dirty="0"/>
            </a:br>
            <a:r>
              <a:rPr lang="de-DE" altLang="de-DE" dirty="0"/>
              <a:t>Betreff mit „!“ UND Betreff mit „$“</a:t>
            </a:r>
            <a:br>
              <a:rPr lang="de-DE" altLang="de-DE" dirty="0"/>
            </a:br>
            <a:r>
              <a:rPr lang="de-DE" altLang="de-DE" dirty="0"/>
              <a:t>Betreff mit „!“ UND Betreff mit „kostenlos“</a:t>
            </a:r>
            <a:br>
              <a:rPr lang="de-DE" altLang="de-DE" dirty="0"/>
            </a:br>
            <a:r>
              <a:rPr lang="de-DE" altLang="de-DE" dirty="0"/>
              <a:t>Textkörper mit „.000“ UND Textkörper mit „!!“ UND Textkörper mit „$“</a:t>
            </a:r>
            <a:br>
              <a:rPr lang="de-DE" altLang="de-DE" dirty="0"/>
            </a:br>
            <a:r>
              <a:rPr lang="de-DE" altLang="de-DE" dirty="0"/>
              <a:t>Textkörper mit „Lieber Freund“</a:t>
            </a:r>
            <a:br>
              <a:rPr lang="de-DE" altLang="de-DE" dirty="0"/>
            </a:br>
            <a:r>
              <a:rPr lang="de-DE" altLang="de-DE" dirty="0"/>
              <a:t>Textkörper mit „kostenlos?“</a:t>
            </a:r>
            <a:br>
              <a:rPr lang="de-DE" altLang="de-DE" dirty="0"/>
            </a:br>
            <a:r>
              <a:rPr lang="de-DE" altLang="de-DE" dirty="0"/>
              <a:t>Textkörper mit „kostenlos!“</a:t>
            </a:r>
            <a:br>
              <a:rPr lang="de-DE" altLang="de-DE" dirty="0"/>
            </a:br>
            <a:r>
              <a:rPr lang="de-DE" altLang="de-DE" dirty="0"/>
              <a:t>Textkörper mit „Garantie“ UND (Textkörper mit „Zufriedenheit“ ODER Textkörper mit „absolut“)</a:t>
            </a:r>
            <a:br>
              <a:rPr lang="de-DE" altLang="de-DE" dirty="0"/>
            </a:br>
            <a:r>
              <a:rPr lang="de-DE" altLang="de-DE" dirty="0"/>
              <a:t>Textkörper mit „Weitere Informationen“ UND Textkörper mit „besuchen“ UND Textkörper mit „$“</a:t>
            </a:r>
            <a:br>
              <a:rPr lang="de-DE" altLang="de-DE" dirty="0"/>
            </a:br>
            <a:r>
              <a:rPr lang="de-DE" altLang="de-DE" dirty="0"/>
              <a:t>Textkörper mit „WERBEAKTION“</a:t>
            </a:r>
            <a:br>
              <a:rPr lang="de-DE" altLang="de-DE" dirty="0"/>
            </a:br>
            <a:r>
              <a:rPr lang="de-DE" altLang="de-DE" dirty="0"/>
              <a:t>Textkörper mit „einmalige Mail“</a:t>
            </a:r>
            <a:br>
              <a:rPr lang="de-DE" altLang="de-DE" dirty="0"/>
            </a:br>
            <a:r>
              <a:rPr lang="de-DE" altLang="de-DE" dirty="0"/>
              <a:t>Betreff mit „$$“</a:t>
            </a:r>
            <a:br>
              <a:rPr lang="de-DE" altLang="de-DE" dirty="0"/>
            </a:br>
            <a:r>
              <a:rPr lang="de-DE" altLang="de-DE" dirty="0"/>
              <a:t>Textkörper mit „</a:t>
            </a:r>
            <a:br>
              <a:rPr lang="de-DE" altLang="de-DE" dirty="0"/>
            </a:br>
            <a:r>
              <a:rPr lang="de-DE" altLang="de-DE" dirty="0"/>
              <a:t>Textkörper mit „bestellen Sie heute"</a:t>
            </a:r>
            <a:br>
              <a:rPr lang="de-DE" altLang="de-DE" dirty="0"/>
            </a:br>
            <a:r>
              <a:rPr lang="de-DE" altLang="de-DE" dirty="0"/>
              <a:t>Textkörper mit „bestellen Sie jetzt!“</a:t>
            </a:r>
            <a:br>
              <a:rPr lang="de-DE" altLang="de-DE" dirty="0"/>
            </a:br>
            <a:r>
              <a:rPr lang="de-DE" altLang="de-DE" dirty="0"/>
              <a:t>Textkörper mit „Geld-zurück-Garantie“</a:t>
            </a:r>
            <a:br>
              <a:rPr lang="de-DE" altLang="de-DE" dirty="0"/>
            </a:br>
            <a:r>
              <a:rPr lang="de-DE" altLang="de-DE" dirty="0"/>
              <a:t>Textkörper mit „100% zufrieden“</a:t>
            </a:r>
            <a:br>
              <a:rPr lang="de-DE" altLang="de-DE" dirty="0"/>
            </a:br>
            <a:r>
              <a:rPr lang="de-DE" altLang="de-DE" dirty="0"/>
              <a:t>An mit „Freund@“</a:t>
            </a:r>
            <a:br>
              <a:rPr lang="de-DE" altLang="de-DE" dirty="0"/>
            </a:br>
            <a:r>
              <a:rPr lang="de-DE" altLang="de-DE" dirty="0"/>
              <a:t>An mit „öffentlich@“</a:t>
            </a:r>
            <a:br>
              <a:rPr lang="de-DE" altLang="de-DE" dirty="0"/>
            </a:br>
            <a:r>
              <a:rPr lang="de-DE" altLang="de-DE" dirty="0"/>
              <a:t>An mit „Erfolg@“</a:t>
            </a:r>
            <a:br>
              <a:rPr lang="de-DE" altLang="de-DE" dirty="0"/>
            </a:br>
            <a:r>
              <a:rPr lang="de-DE" altLang="de-DE" dirty="0"/>
              <a:t>Von mit „Vertrieb@“</a:t>
            </a:r>
            <a:br>
              <a:rPr lang="de-DE" altLang="de-DE" dirty="0"/>
            </a:br>
            <a:r>
              <a:rPr lang="de-DE" altLang="de-DE" dirty="0"/>
              <a:t>Von mit „Erfolg.“</a:t>
            </a:r>
            <a:br>
              <a:rPr lang="de-DE" altLang="de-DE" dirty="0"/>
            </a:br>
            <a:r>
              <a:rPr lang="de-DE" altLang="de-DE" dirty="0"/>
              <a:t>Von mit „Erfolg@“</a:t>
            </a:r>
            <a:br>
              <a:rPr lang="de-DE" altLang="de-DE" dirty="0"/>
            </a:br>
            <a:r>
              <a:rPr lang="de-DE" altLang="de-DE" dirty="0"/>
              <a:t>Von mit „mail@“</a:t>
            </a:r>
            <a:br>
              <a:rPr lang="de-DE" altLang="de-DE" dirty="0"/>
            </a:br>
            <a:r>
              <a:rPr lang="de-DE" altLang="de-DE" dirty="0"/>
              <a:t>Von mit „@öffentlich“</a:t>
            </a:r>
            <a:br>
              <a:rPr lang="de-DE" altLang="de-DE" dirty="0"/>
            </a:br>
            <a:r>
              <a:rPr lang="de-DE" altLang="de-DE" dirty="0"/>
              <a:t>Von mit „@</a:t>
            </a:r>
            <a:r>
              <a:rPr lang="de-DE" altLang="de-DE" dirty="0" err="1"/>
              <a:t>savvy</a:t>
            </a:r>
            <a:r>
              <a:rPr lang="de-DE" altLang="de-DE" dirty="0"/>
              <a:t>“</a:t>
            </a:r>
            <a:br>
              <a:rPr lang="de-DE" altLang="de-DE" dirty="0"/>
            </a:br>
            <a:r>
              <a:rPr lang="de-DE" altLang="de-DE" dirty="0"/>
              <a:t>Von mit „Profit@“</a:t>
            </a:r>
            <a:br>
              <a:rPr lang="de-DE" altLang="de-DE" dirty="0"/>
            </a:br>
            <a:r>
              <a:rPr lang="de-DE" altLang="de-DE" dirty="0"/>
              <a:t>Von mit „hallo@“</a:t>
            </a:r>
            <a:br>
              <a:rPr lang="de-DE" altLang="de-DE" dirty="0"/>
            </a:br>
            <a:r>
              <a:rPr lang="de-DE" altLang="de-DE" dirty="0"/>
              <a:t>Textkörper mit „ </a:t>
            </a:r>
            <a:r>
              <a:rPr lang="de-DE" altLang="de-DE" dirty="0" err="1"/>
              <a:t>mlm</a:t>
            </a:r>
            <a:r>
              <a:rPr lang="de-DE" altLang="de-DE" dirty="0"/>
              <a:t>“</a:t>
            </a:r>
            <a:br>
              <a:rPr lang="de-DE" altLang="de-DE" dirty="0"/>
            </a:br>
            <a:r>
              <a:rPr lang="de-DE" altLang="de-DE" dirty="0"/>
              <a:t>Textkörper mit „@</a:t>
            </a:r>
            <a:r>
              <a:rPr lang="de-DE" altLang="de-DE" dirty="0" err="1"/>
              <a:t>mlm</a:t>
            </a:r>
            <a:r>
              <a:rPr lang="de-DE" altLang="de-DE" dirty="0"/>
              <a:t>“</a:t>
            </a:r>
            <a:br>
              <a:rPr lang="de-DE" altLang="de-DE" dirty="0"/>
            </a:br>
            <a:r>
              <a:rPr lang="de-DE" altLang="de-DE" dirty="0"/>
              <a:t>Textkörper mit „///////////////“</a:t>
            </a:r>
            <a:br>
              <a:rPr lang="de-DE" altLang="de-DE" dirty="0"/>
            </a:br>
            <a:r>
              <a:rPr lang="de-DE" altLang="de-DE" dirty="0"/>
              <a:t>Textkörper mit „per Scheck oder Überweisung“</a:t>
            </a:r>
            <a:br>
              <a:rPr lang="de-DE" altLang="de-DE" dirty="0"/>
            </a:br>
            <a:br>
              <a:rPr lang="de-DE" altLang="de-DE" dirty="0"/>
            </a:br>
            <a:r>
              <a:rPr lang="de-DE" altLang="de-DE" dirty="0"/>
              <a:t>Filter für nicht jugendfreien Inhalt</a:t>
            </a:r>
            <a:br>
              <a:rPr lang="de-DE" altLang="de-DE" dirty="0"/>
            </a:br>
            <a:r>
              <a:rPr lang="de-DE" altLang="de-DE" dirty="0"/>
              <a:t>Betreff mit „xxx“</a:t>
            </a:r>
            <a:br>
              <a:rPr lang="de-DE" altLang="de-DE" dirty="0"/>
            </a:br>
            <a:r>
              <a:rPr lang="de-DE" altLang="de-DE" dirty="0"/>
              <a:t>Betreff mit „über 18“</a:t>
            </a:r>
            <a:br>
              <a:rPr lang="de-DE" altLang="de-DE" dirty="0"/>
            </a:br>
            <a:r>
              <a:rPr lang="de-DE" altLang="de-DE" dirty="0"/>
              <a:t>Betreff mit „über 21“</a:t>
            </a:r>
            <a:br>
              <a:rPr lang="de-DE" altLang="de-DE" dirty="0"/>
            </a:br>
            <a:r>
              <a:rPr lang="de-DE" altLang="de-DE" dirty="0"/>
              <a:t>Betreff mit „Erwachsene“</a:t>
            </a:r>
            <a:br>
              <a:rPr lang="de-DE" altLang="de-DE" dirty="0"/>
            </a:br>
            <a:r>
              <a:rPr lang="de-DE" altLang="de-DE" dirty="0"/>
              <a:t>Betreff mit „Nur für Erwachsene“</a:t>
            </a:r>
            <a:br>
              <a:rPr lang="de-DE" altLang="de-DE" dirty="0"/>
            </a:br>
            <a:r>
              <a:rPr lang="de-DE" altLang="de-DE" dirty="0"/>
              <a:t>Betreff mit „ab 18“</a:t>
            </a:r>
            <a:br>
              <a:rPr lang="de-DE" altLang="de-DE" dirty="0"/>
            </a:br>
            <a:r>
              <a:rPr lang="de-DE" altLang="de-DE" dirty="0"/>
              <a:t>Betreff mit „18+“</a:t>
            </a:r>
            <a:br>
              <a:rPr lang="de-DE" altLang="de-DE" dirty="0"/>
            </a:br>
            <a:r>
              <a:rPr lang="de-DE" altLang="de-DE" dirty="0"/>
              <a:t>Textkörper mit „über 18“</a:t>
            </a:r>
            <a:br>
              <a:rPr lang="de-DE" altLang="de-DE" dirty="0"/>
            </a:br>
            <a:r>
              <a:rPr lang="de-DE" altLang="de-DE" dirty="0"/>
              <a:t>Textkörper mit „über 21“</a:t>
            </a:r>
            <a:br>
              <a:rPr lang="de-DE" altLang="de-DE" dirty="0"/>
            </a:br>
            <a:r>
              <a:rPr lang="de-DE" altLang="de-DE" dirty="0"/>
              <a:t>Textkörper mit „müssen 18 sein“</a:t>
            </a:r>
            <a:br>
              <a:rPr lang="de-DE" altLang="de-DE" dirty="0"/>
            </a:br>
            <a:r>
              <a:rPr lang="de-DE" altLang="de-DE" dirty="0"/>
              <a:t>Textkörper mit „Nur für Erwachsene“</a:t>
            </a:r>
            <a:br>
              <a:rPr lang="de-DE" altLang="de-DE" dirty="0"/>
            </a:br>
            <a:r>
              <a:rPr lang="de-DE" altLang="de-DE" dirty="0"/>
              <a:t>Textkörper mit „Web für Erwachsene“</a:t>
            </a:r>
            <a:br>
              <a:rPr lang="de-DE" altLang="de-DE" dirty="0"/>
            </a:br>
            <a:r>
              <a:rPr lang="de-DE" altLang="de-DE" dirty="0"/>
              <a:t>Textkörper mit „müssen 21 sein“</a:t>
            </a:r>
            <a:br>
              <a:rPr lang="de-DE" altLang="de-DE" dirty="0"/>
            </a:br>
            <a:r>
              <a:rPr lang="de-DE" altLang="de-DE" dirty="0"/>
              <a:t>Textkörper mit „Erwachsene“</a:t>
            </a:r>
            <a:br>
              <a:rPr lang="de-DE" altLang="de-DE" dirty="0"/>
            </a:br>
            <a:r>
              <a:rPr lang="de-DE" altLang="de-DE" dirty="0"/>
              <a:t>Textkörper mit „18+“</a:t>
            </a:r>
            <a:br>
              <a:rPr lang="de-DE" altLang="de-DE" dirty="0"/>
            </a:br>
            <a:r>
              <a:rPr lang="de-DE" altLang="de-DE" dirty="0"/>
              <a:t>Betreff mit „erotisch“</a:t>
            </a:r>
            <a:br>
              <a:rPr lang="de-DE" altLang="de-DE" dirty="0"/>
            </a:br>
            <a:r>
              <a:rPr lang="de-DE" altLang="de-DE" dirty="0"/>
              <a:t>Betreff mit „Erwachsene“</a:t>
            </a:r>
            <a:br>
              <a:rPr lang="de-DE" altLang="de-DE" dirty="0"/>
            </a:br>
            <a:r>
              <a:rPr lang="de-DE" altLang="de-DE" dirty="0"/>
              <a:t>Betreff mit „ Sex“</a:t>
            </a:r>
            <a:br>
              <a:rPr lang="de-DE" altLang="de-DE" dirty="0"/>
            </a:br>
            <a:r>
              <a:rPr lang="de-DE" altLang="de-DE" dirty="0"/>
              <a:t>Textkörper mit „xxx“</a:t>
            </a:r>
            <a:br>
              <a:rPr lang="de-DE" altLang="de-DE" dirty="0"/>
            </a:br>
            <a:r>
              <a:rPr lang="de-DE" altLang="de-DE" dirty="0"/>
              <a:t>Textkörper mit „xxx!“</a:t>
            </a:r>
            <a:br>
              <a:rPr lang="de-DE" altLang="de-DE" dirty="0"/>
            </a:br>
            <a:r>
              <a:rPr lang="de-DE" altLang="de-DE" dirty="0"/>
              <a:t>Betreff mit „kostenlos“ UND Betreff mit „erwachsen“</a:t>
            </a:r>
            <a:br>
              <a:rPr lang="de-DE" altLang="de-DE" dirty="0"/>
            </a:br>
            <a:r>
              <a:rPr lang="de-DE" altLang="de-DE" dirty="0"/>
              <a:t>Betreff mit „kostenlos“ UND Betreff mit „Sex“</a:t>
            </a:r>
            <a:br>
              <a:rPr lang="de-DE" altLang="de-DE" dirty="0"/>
            </a:br>
            <a:br>
              <a:rPr lang="de-DE" altLang="de-DE" dirty="0"/>
            </a:br>
            <a:br>
              <a:rPr lang="de-DE" altLang="de-DE" dirty="0"/>
            </a:br>
            <a:endParaRPr lang="de-DE" altLang="de-DE" dirty="0"/>
          </a:p>
        </p:txBody>
      </p:sp>
      <p:sp>
        <p:nvSpPr>
          <p:cNvPr id="45060" name="Foliennummernplatzhalter 3">
            <a:extLst>
              <a:ext uri="{FF2B5EF4-FFF2-40B4-BE49-F238E27FC236}">
                <a16:creationId xmlns:a16="http://schemas.microsoft.com/office/drawing/2014/main" id="{D42F89E6-CF8B-4776-9741-71647FE748B2}"/>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4A323810-D923-4F85-80C2-0B8D3E882A90}" type="slidenum">
              <a:rPr lang="de-DE" altLang="de-DE" smtClean="0">
                <a:latin typeface="Times New Roman" panose="02020603050405020304" pitchFamily="18" charset="0"/>
              </a:rPr>
              <a:pPr fontAlgn="base">
                <a:spcBef>
                  <a:spcPct val="0"/>
                </a:spcBef>
                <a:spcAft>
                  <a:spcPct val="0"/>
                </a:spcAft>
              </a:pPr>
              <a:t>39</a:t>
            </a:fld>
            <a:endParaRPr lang="de-DE" altLang="de-DE">
              <a:latin typeface="Times New Roman" panose="02020603050405020304" pitchFamily="18" charset="0"/>
            </a:endParaRPr>
          </a:p>
        </p:txBody>
      </p:sp>
    </p:spTree>
    <p:extLst>
      <p:ext uri="{BB962C8B-B14F-4D97-AF65-F5344CB8AC3E}">
        <p14:creationId xmlns:p14="http://schemas.microsoft.com/office/powerpoint/2010/main" val="2409490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Folienbildplatzhalter 1">
            <a:extLst>
              <a:ext uri="{FF2B5EF4-FFF2-40B4-BE49-F238E27FC236}">
                <a16:creationId xmlns:a16="http://schemas.microsoft.com/office/drawing/2014/main" id="{06CC3823-9C2A-4AFF-B74B-3BF79C7A8701}"/>
              </a:ext>
            </a:extLst>
          </p:cNvPr>
          <p:cNvSpPr>
            <a:spLocks noGrp="1" noRot="1" noChangeAspect="1" noTextEdit="1"/>
          </p:cNvSpPr>
          <p:nvPr>
            <p:ph type="sldImg"/>
          </p:nvPr>
        </p:nvSpPr>
        <p:spPr>
          <a:xfrm>
            <a:off x="917575" y="744538"/>
            <a:ext cx="4962525" cy="3722687"/>
          </a:xfrm>
          <a:ln/>
        </p:spPr>
      </p:sp>
      <p:sp>
        <p:nvSpPr>
          <p:cNvPr id="269315" name="Notizenplatzhalter 2">
            <a:extLst>
              <a:ext uri="{FF2B5EF4-FFF2-40B4-BE49-F238E27FC236}">
                <a16:creationId xmlns:a16="http://schemas.microsoft.com/office/drawing/2014/main" id="{D1516409-E6BE-4946-A171-C817C81F85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b="1" kern="1200" dirty="0">
                <a:solidFill>
                  <a:schemeClr val="tx1"/>
                </a:solidFill>
                <a:effectLst/>
                <a:latin typeface="+mn-lt"/>
                <a:ea typeface="+mn-ea"/>
                <a:cs typeface="+mn-cs"/>
              </a:rPr>
              <a:t>. Pflicht-Checkbox integrieren</a:t>
            </a:r>
          </a:p>
          <a:p>
            <a:r>
              <a:rPr lang="de-DE" sz="1200" kern="1200" dirty="0">
                <a:solidFill>
                  <a:schemeClr val="tx1"/>
                </a:solidFill>
                <a:effectLst/>
                <a:latin typeface="+mn-lt"/>
                <a:ea typeface="+mn-ea"/>
                <a:cs typeface="+mn-cs"/>
              </a:rPr>
              <a:t>Sie brauchen grundsätzlich eine </a:t>
            </a:r>
            <a:r>
              <a:rPr lang="de-DE" sz="1200" b="1" kern="1200" dirty="0">
                <a:solidFill>
                  <a:schemeClr val="tx1"/>
                </a:solidFill>
                <a:effectLst/>
                <a:latin typeface="+mn-lt"/>
                <a:ea typeface="+mn-ea"/>
                <a:cs typeface="+mn-cs"/>
              </a:rPr>
              <a:t>Pflicht-Checkbox, die auf Ihre Datenschutzerklärung verlinkt</a:t>
            </a:r>
            <a:r>
              <a:rPr lang="de-DE" sz="1200" kern="1200" dirty="0">
                <a:solidFill>
                  <a:schemeClr val="tx1"/>
                </a:solidFill>
                <a:effectLst/>
                <a:latin typeface="+mn-lt"/>
                <a:ea typeface="+mn-ea"/>
                <a:cs typeface="+mn-cs"/>
              </a:rPr>
              <a:t>. Integrieren Sie diese auf Ihrer Anmeldeseite. Die Checkbox darf in der Voreinstellung aber nicht aktiviert sein. Der Interessent muss die Box selbst aktivieren, damit seine Newsletter-Anmeldung erfolgreich abgeschlossen werden kann.</a:t>
            </a:r>
          </a:p>
          <a:p>
            <a:r>
              <a:rPr lang="de-DE" sz="1200" i="1" kern="1200" dirty="0">
                <a:solidFill>
                  <a:schemeClr val="tx1"/>
                </a:solidFill>
                <a:effectLst/>
                <a:latin typeface="+mn-lt"/>
                <a:ea typeface="+mn-ea"/>
                <a:cs typeface="+mn-cs"/>
              </a:rPr>
              <a:t>Begründung: In Artikel 13 der EU-DSGVO wird gefordert, dass betroffene Personen schon bei der Erhebung von personenbezogenen Daten umfassend informiert werden müssen. Dies betrifft beispielsweise die Daten im Newsletter-Anmeldeformular.</a:t>
            </a:r>
            <a:endParaRPr lang="de-DE" sz="120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In Artikel 4 Punkt 11 wird als Einwilligung definiert  eine „freiwillig für den bestimmten Fall, in informierter Weise und unmissver­ständlich abgegebene Willensbekundung in Form einer […] eindeutigen bestätigenden Handlung, mit der die betroffene Person zu verstehen gibt, dass sie mit der Verarbeitung der sie betreffenden personenbezogenen Daten einverstanden ist.“</a:t>
            </a:r>
            <a:br>
              <a:rPr lang="de-DE" sz="1200" i="1" kern="1200" dirty="0">
                <a:solidFill>
                  <a:schemeClr val="tx1"/>
                </a:solidFill>
                <a:effectLst/>
                <a:latin typeface="+mn-lt"/>
                <a:ea typeface="+mn-ea"/>
                <a:cs typeface="+mn-cs"/>
              </a:rPr>
            </a:b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Sie müssen für eine EU-DSGVO-konforme Anmeldung z.B. folgende Informationen angeben:</a:t>
            </a:r>
          </a:p>
          <a:p>
            <a:r>
              <a:rPr lang="de-DE" sz="1200" kern="1200" dirty="0">
                <a:solidFill>
                  <a:schemeClr val="tx1"/>
                </a:solidFill>
                <a:effectLst/>
                <a:latin typeface="+mn-lt"/>
                <a:ea typeface="+mn-ea"/>
                <a:cs typeface="+mn-cs"/>
              </a:rPr>
              <a:t>die Kontaktdaten des Versenders</a:t>
            </a:r>
          </a:p>
          <a:p>
            <a:r>
              <a:rPr lang="de-DE" sz="1200" kern="1200" dirty="0">
                <a:solidFill>
                  <a:schemeClr val="tx1"/>
                </a:solidFill>
                <a:effectLst/>
                <a:latin typeface="+mn-lt"/>
                <a:ea typeface="+mn-ea"/>
                <a:cs typeface="+mn-cs"/>
              </a:rPr>
              <a:t>die Kontaktdaten des Datenschutzbeauftragten</a:t>
            </a:r>
          </a:p>
          <a:p>
            <a:r>
              <a:rPr lang="de-DE" sz="1200" kern="1200" dirty="0">
                <a:solidFill>
                  <a:schemeClr val="tx1"/>
                </a:solidFill>
                <a:effectLst/>
                <a:latin typeface="+mn-lt"/>
                <a:ea typeface="+mn-ea"/>
                <a:cs typeface="+mn-cs"/>
              </a:rPr>
              <a:t>den Verarbeitungszweck und die Rechtsgrundlage</a:t>
            </a:r>
          </a:p>
          <a:p>
            <a:r>
              <a:rPr lang="de-DE" sz="1200" kern="1200" dirty="0">
                <a:solidFill>
                  <a:schemeClr val="tx1"/>
                </a:solidFill>
                <a:effectLst/>
                <a:latin typeface="+mn-lt"/>
                <a:ea typeface="+mn-ea"/>
                <a:cs typeface="+mn-cs"/>
              </a:rPr>
              <a:t>die Speicherdauer der personenbezogenen Daten bzw. die Kriterien dafür</a:t>
            </a:r>
          </a:p>
          <a:p>
            <a:r>
              <a:rPr lang="de-DE" sz="1200" kern="1200" dirty="0">
                <a:solidFill>
                  <a:schemeClr val="tx1"/>
                </a:solidFill>
                <a:effectLst/>
                <a:latin typeface="+mn-lt"/>
                <a:ea typeface="+mn-ea"/>
                <a:cs typeface="+mn-cs"/>
              </a:rPr>
              <a:t>das Recht auf Auskunft, Berichtigung, Löschung und Widerspruch der Datenerfassung</a:t>
            </a:r>
          </a:p>
          <a:p>
            <a:r>
              <a:rPr lang="de-DE" sz="1200" kern="1200" dirty="0">
                <a:solidFill>
                  <a:schemeClr val="tx1"/>
                </a:solidFill>
                <a:effectLst/>
                <a:latin typeface="+mn-lt"/>
                <a:ea typeface="+mn-ea"/>
                <a:cs typeface="+mn-cs"/>
              </a:rPr>
              <a:t>das Recht auf Widerruf der Einwilligung</a:t>
            </a:r>
          </a:p>
          <a:p>
            <a:r>
              <a:rPr lang="de-DE" sz="1200" kern="1200" dirty="0">
                <a:solidFill>
                  <a:schemeClr val="tx1"/>
                </a:solidFill>
                <a:effectLst/>
                <a:latin typeface="+mn-lt"/>
                <a:ea typeface="+mn-ea"/>
                <a:cs typeface="+mn-cs"/>
              </a:rPr>
              <a:t>das Beschwerderecht bei der Aufsichtsbehörde</a:t>
            </a:r>
          </a:p>
          <a:p>
            <a:r>
              <a:rPr lang="de-DE" sz="1200" b="1" kern="1200" dirty="0">
                <a:solidFill>
                  <a:schemeClr val="tx1"/>
                </a:solidFill>
                <a:effectLst/>
                <a:latin typeface="+mn-lt"/>
                <a:ea typeface="+mn-ea"/>
                <a:cs typeface="+mn-cs"/>
              </a:rPr>
              <a:t>Tipp:</a:t>
            </a:r>
            <a:r>
              <a:rPr lang="de-DE" sz="1200" kern="1200" dirty="0">
                <a:solidFill>
                  <a:schemeClr val="tx1"/>
                </a:solidFill>
                <a:effectLst/>
                <a:latin typeface="+mn-lt"/>
                <a:ea typeface="+mn-ea"/>
                <a:cs typeface="+mn-cs"/>
              </a:rPr>
              <a:t> Ich empfehle die Auslagerung in eine gesonderte Datenschutzerklärung, da der Umfang der Informationspflichten sehr groß ist.</a:t>
            </a:r>
          </a:p>
          <a:p>
            <a:r>
              <a:rPr lang="de-DE" sz="1200" b="1" kern="1200" dirty="0">
                <a:solidFill>
                  <a:schemeClr val="tx1"/>
                </a:solidFill>
                <a:effectLst/>
                <a:latin typeface="+mn-lt"/>
                <a:ea typeface="+mn-ea"/>
                <a:cs typeface="+mn-cs"/>
              </a:rPr>
              <a:t>2. Tracking-Checkbox ergänzen</a:t>
            </a:r>
          </a:p>
          <a:p>
            <a:r>
              <a:rPr lang="de-DE" sz="1200" kern="1200" dirty="0">
                <a:solidFill>
                  <a:schemeClr val="tx1"/>
                </a:solidFill>
                <a:effectLst/>
                <a:latin typeface="+mn-lt"/>
                <a:ea typeface="+mn-ea"/>
                <a:cs typeface="+mn-cs"/>
              </a:rPr>
              <a:t>Unter Umständen ist eine weitere Checkbox auf der Anmeldeseite notwendig, über die der Interessent mitteilen kann, </a:t>
            </a:r>
            <a:r>
              <a:rPr lang="de-DE" sz="1200" b="1" kern="1200" dirty="0">
                <a:solidFill>
                  <a:schemeClr val="tx1"/>
                </a:solidFill>
                <a:effectLst/>
                <a:latin typeface="+mn-lt"/>
                <a:ea typeface="+mn-ea"/>
                <a:cs typeface="+mn-cs"/>
              </a:rPr>
              <a:t>ob er getrackt werden möchte</a:t>
            </a:r>
            <a:r>
              <a:rPr lang="de-DE" sz="1200" kern="1200" dirty="0">
                <a:solidFill>
                  <a:schemeClr val="tx1"/>
                </a:solidFill>
                <a:effectLst/>
                <a:latin typeface="+mn-lt"/>
                <a:ea typeface="+mn-ea"/>
                <a:cs typeface="+mn-cs"/>
              </a:rPr>
              <a:t>. Diese Checkbox ist dann nötig, wenn Sie Mail-Öffnungen und Link-Klicks standardmäßig personenbezogen messen sowie, wenn Sie über Ihre E-Mails individuelle Cookies verteilen. Auch beim personenbezogenen Messen von Aufrufen der eigenen Webseite ist diese Checkbox erforderlich.</a:t>
            </a:r>
          </a:p>
          <a:p>
            <a:r>
              <a:rPr lang="de-DE" sz="1200" b="1" kern="1200" dirty="0">
                <a:solidFill>
                  <a:schemeClr val="tx1"/>
                </a:solidFill>
                <a:effectLst/>
                <a:latin typeface="+mn-lt"/>
                <a:ea typeface="+mn-ea"/>
                <a:cs typeface="+mn-cs"/>
              </a:rPr>
              <a:t>Dies gilt nicht, wenn die Messung anonym erfolgt</a:t>
            </a:r>
            <a:r>
              <a:rPr lang="de-DE" sz="1200" kern="1200" dirty="0">
                <a:solidFill>
                  <a:schemeClr val="tx1"/>
                </a:solidFill>
                <a:effectLst/>
                <a:latin typeface="+mn-lt"/>
                <a:ea typeface="+mn-ea"/>
                <a:cs typeface="+mn-cs"/>
              </a:rPr>
              <a:t>. Denn in diesem Fall werden keine personenbezogenen Daten erhoben. Die EU-DSGVO kommt dann nicht zur Anwendung.</a:t>
            </a:r>
          </a:p>
          <a:p>
            <a:r>
              <a:rPr lang="de-DE" sz="1200" kern="1200" dirty="0">
                <a:solidFill>
                  <a:schemeClr val="tx1"/>
                </a:solidFill>
                <a:effectLst/>
                <a:latin typeface="+mn-lt"/>
                <a:ea typeface="+mn-ea"/>
                <a:cs typeface="+mn-cs"/>
              </a:rPr>
              <a:t>Begründung: Generell ist das personenbezogene Tracking möglich, </a:t>
            </a:r>
            <a:r>
              <a:rPr lang="de-DE" sz="1200" b="1" kern="1200" dirty="0">
                <a:solidFill>
                  <a:schemeClr val="tx1"/>
                </a:solidFill>
                <a:effectLst/>
                <a:latin typeface="+mn-lt"/>
                <a:ea typeface="+mn-ea"/>
                <a:cs typeface="+mn-cs"/>
              </a:rPr>
              <a:t>wenn ein „berechtigtes Interesse“ des Versenders vorliegt </a:t>
            </a:r>
            <a:r>
              <a:rPr lang="de-DE" sz="1200" kern="1200" dirty="0">
                <a:solidFill>
                  <a:schemeClr val="tx1"/>
                </a:solidFill>
                <a:effectLst/>
                <a:latin typeface="+mn-lt"/>
                <a:ea typeface="+mn-ea"/>
                <a:cs typeface="+mn-cs"/>
              </a:rPr>
              <a:t>(siehe auch Artikel 6 Absatz 1 f). Grundlage ist der Erwägungsgrund 47 der EU-DSGVO, welcher die Verarbeitung personenbezogener Daten erlaubt. Dies gilt selbst für Werbung, denn im Erwägungsgrund heißt es abschließend wortwörtlich: </a:t>
            </a:r>
            <a:r>
              <a:rPr lang="de-DE" sz="1200" i="1" kern="1200" dirty="0">
                <a:solidFill>
                  <a:schemeClr val="tx1"/>
                </a:solidFill>
                <a:effectLst/>
                <a:latin typeface="+mn-lt"/>
                <a:ea typeface="+mn-ea"/>
                <a:cs typeface="+mn-cs"/>
              </a:rPr>
              <a:t>„Die Verarbeitung personenbezogener Daten zum Zwecke der Direktwerbung kann als eine einem berechtigten Interesse dienende Verarbeitung betrachtet werden.“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Natürlich ist ein berechtigtes Interesse des E-Mail-Versenders vorhanden, um dem Kunden bzw. Interessent individuelle Inhalte anbieten zu können und damit die Kommunikation relevanter und interessanter für diesen zu gestalten. Daher ist ein personenbezogenes Tracking notwendig, um die eigenen Empfänger besser kennenzulernen.</a:t>
            </a:r>
          </a:p>
          <a:p>
            <a:r>
              <a:rPr lang="de-DE" sz="1200" kern="1200" dirty="0">
                <a:solidFill>
                  <a:schemeClr val="tx1"/>
                </a:solidFill>
                <a:effectLst/>
                <a:latin typeface="+mn-lt"/>
                <a:ea typeface="+mn-ea"/>
                <a:cs typeface="+mn-cs"/>
              </a:rPr>
              <a:t>Allerdings muss in diesem Zusammenhang auch Artikel 21 der EU-DSGVO beachtet werden, der hier gekürzt wiedergegeben wird:</a:t>
            </a:r>
          </a:p>
          <a:p>
            <a:r>
              <a:rPr lang="de-DE" sz="1200" i="1" kern="1200" dirty="0">
                <a:solidFill>
                  <a:schemeClr val="tx1"/>
                </a:solidFill>
                <a:effectLst/>
                <a:latin typeface="+mn-lt"/>
                <a:ea typeface="+mn-ea"/>
                <a:cs typeface="+mn-cs"/>
              </a:rPr>
              <a:t>„(1) Die betroffene Person hat das Recht, […] jederzeit gegen die Verarbeitung sie betreffender personenbezogener Daten, die aufgrund von Artikel 6 (1) […] f erfolgt, Widerspruch einzulegen; dies gilt auch für ein auf diese Bestimmungen gestütztes </a:t>
            </a:r>
            <a:r>
              <a:rPr lang="de-DE" sz="1200" i="1" kern="1200" dirty="0" err="1">
                <a:solidFill>
                  <a:schemeClr val="tx1"/>
                </a:solidFill>
                <a:effectLst/>
                <a:latin typeface="+mn-lt"/>
                <a:ea typeface="+mn-ea"/>
                <a:cs typeface="+mn-cs"/>
              </a:rPr>
              <a:t>Profiling</a:t>
            </a:r>
            <a:r>
              <a:rPr lang="de-DE" sz="1200" i="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(2) Werden personenbezogene Daten verarbeitet, um Direktwerbung zu betreiben, so hat die betroffene Person das Recht, jederzeit Widerspruch gegen die Verarbeitung sie betreffender personenbezogener Daten zum Zwecke derartiger Werbung einzulegen; dies gilt auch für das </a:t>
            </a:r>
            <a:r>
              <a:rPr lang="de-DE" sz="1200" i="1" kern="1200" dirty="0" err="1">
                <a:solidFill>
                  <a:schemeClr val="tx1"/>
                </a:solidFill>
                <a:effectLst/>
                <a:latin typeface="+mn-lt"/>
                <a:ea typeface="+mn-ea"/>
                <a:cs typeface="+mn-cs"/>
              </a:rPr>
              <a:t>Profiling</a:t>
            </a:r>
            <a:r>
              <a:rPr lang="de-DE" sz="1200" i="1" kern="1200" dirty="0">
                <a:solidFill>
                  <a:schemeClr val="tx1"/>
                </a:solidFill>
                <a:effectLst/>
                <a:latin typeface="+mn-lt"/>
                <a:ea typeface="+mn-ea"/>
                <a:cs typeface="+mn-cs"/>
              </a:rPr>
              <a:t>, soweit es mit solcher Direktwerbung in Verbindung steht.“</a:t>
            </a:r>
            <a:endParaRPr lang="de-DE" sz="120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(4) Die betroffene Person muss spätestens zum Zeitpunkt der ersten Kommunikation mit ihr ausdrücklich auf das in den Absätzen 1 und 2 genannte Recht hingewiesen werden; dieser Hinweis hat in einer verständlichen und von anderen Informationen getrennten Form zu erfolgen.“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Das bedeutet, der Interessent muss bereits bei der Anmeldung über sein Widerspruchsrecht informiert werden. Um dies sicherzustellen, bietet sich die oben empfohlene Checkbox an. Am besten nennen Sie in diesem Zusammenhang auch die Vorteile, die das Tracking für den Interessenten bietet, wie z.B. auf ihn persönlich optimierte Inhalte.</a:t>
            </a:r>
            <a:br>
              <a:rPr lang="de-DE" sz="1200" kern="1200" dirty="0">
                <a:solidFill>
                  <a:schemeClr val="tx1"/>
                </a:solidFill>
                <a:effectLst/>
                <a:latin typeface="+mn-lt"/>
                <a:ea typeface="+mn-ea"/>
                <a:cs typeface="+mn-cs"/>
              </a:rPr>
            </a:b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3. Verbot der Kopplung von Newsletter-Versand und -Tracking</a:t>
            </a:r>
          </a:p>
          <a:p>
            <a:r>
              <a:rPr lang="de-DE" sz="1200" kern="1200" dirty="0">
                <a:solidFill>
                  <a:schemeClr val="tx1"/>
                </a:solidFill>
                <a:effectLst/>
                <a:latin typeface="+mn-lt"/>
                <a:ea typeface="+mn-ea"/>
                <a:cs typeface="+mn-cs"/>
              </a:rPr>
              <a:t>Beachten Sie, </a:t>
            </a:r>
            <a:r>
              <a:rPr lang="de-DE" sz="1200" b="1" kern="1200" dirty="0">
                <a:solidFill>
                  <a:schemeClr val="tx1"/>
                </a:solidFill>
                <a:effectLst/>
                <a:latin typeface="+mn-lt"/>
                <a:ea typeface="+mn-ea"/>
                <a:cs typeface="+mn-cs"/>
              </a:rPr>
              <a:t>dass der Versand Ihres Newsletter nicht an die Zustimmung des Empfängers zum Tracking geknüpft werden darf</a:t>
            </a:r>
            <a:r>
              <a:rPr lang="de-DE" sz="1200" kern="1200" dirty="0">
                <a:solidFill>
                  <a:schemeClr val="tx1"/>
                </a:solidFill>
                <a:effectLst/>
                <a:latin typeface="+mn-lt"/>
                <a:ea typeface="+mn-ea"/>
                <a:cs typeface="+mn-cs"/>
              </a:rPr>
              <a:t>. In Artikel 7 Absatz 4 der EU-DSGVO, wird das Kopplungsverbot für die Einwilligung definiert:</a:t>
            </a:r>
          </a:p>
          <a:p>
            <a:r>
              <a:rPr lang="de-DE" sz="1200" i="1" kern="1200" dirty="0">
                <a:solidFill>
                  <a:schemeClr val="tx1"/>
                </a:solidFill>
                <a:effectLst/>
                <a:latin typeface="+mn-lt"/>
                <a:ea typeface="+mn-ea"/>
                <a:cs typeface="+mn-cs"/>
              </a:rPr>
              <a:t>„Bei der Beurteilung, ob die Einwilligung freiwillig erteilt wurde, muss dem Umstand in größtmöglichem Umfang Rechnung getragen werden, ob unter anderem die Erfüllung eines Vertrags, einschließlich der Erbringung einer Dienstleistung, von der Einwilligung zu einer Verarbeitung von personenbezogenen Daten abhängig ist, die für die Erfüllung des Vertrags nicht erforderlich sind.“</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Das heißt: </a:t>
            </a:r>
            <a:r>
              <a:rPr lang="de-DE" sz="1200" b="1" kern="1200" dirty="0">
                <a:solidFill>
                  <a:schemeClr val="tx1"/>
                </a:solidFill>
                <a:effectLst/>
                <a:latin typeface="+mn-lt"/>
                <a:ea typeface="+mn-ea"/>
                <a:cs typeface="+mn-cs"/>
              </a:rPr>
              <a:t>Es ist für die Erfüllung der Dienstleistung, in unserem Fall der Newsletter-Versand, nicht zwingend erforderlich, Mail-Öffnungen und Link-Klicks personenbezogen zu erfassen. Daher </a:t>
            </a:r>
            <a:r>
              <a:rPr lang="de-DE" sz="1200" kern="1200" dirty="0">
                <a:solidFill>
                  <a:schemeClr val="tx1"/>
                </a:solidFill>
                <a:effectLst/>
                <a:latin typeface="+mn-lt"/>
                <a:ea typeface="+mn-ea"/>
                <a:cs typeface="+mn-cs"/>
              </a:rPr>
              <a:t>darf auch nicht der Versand an die Zustimmung zum Tracking geknüpft werden.</a:t>
            </a:r>
          </a:p>
          <a:p>
            <a:r>
              <a:rPr lang="de-DE" sz="1200" kern="1200" dirty="0">
                <a:solidFill>
                  <a:schemeClr val="tx1"/>
                </a:solidFill>
                <a:effectLst/>
                <a:latin typeface="+mn-lt"/>
                <a:ea typeface="+mn-ea"/>
                <a:cs typeface="+mn-cs"/>
              </a:rPr>
              <a:t>Theoretisch könnte damit argumentiert werden, dass nur ein personenbezogenes Tracking personalisierte und individualisierte Inhalte erlaubt. Doch bei dieser Argumentation ist Vorsicht geboten, da es jedem Versender möglich ist, auch Newsletter an Empfänger zu versenden, die (noch) nie geöffnet oder geklickt haben.</a:t>
            </a:r>
          </a:p>
          <a:p>
            <a:r>
              <a:rPr lang="de-DE" sz="1200" b="1" kern="1200" dirty="0">
                <a:solidFill>
                  <a:schemeClr val="tx1"/>
                </a:solidFill>
                <a:effectLst/>
                <a:latin typeface="+mn-lt"/>
                <a:ea typeface="+mn-ea"/>
                <a:cs typeface="+mn-cs"/>
              </a:rPr>
              <a:t>4. Nur benötigte Daten abfragen</a:t>
            </a:r>
          </a:p>
          <a:p>
            <a:r>
              <a:rPr lang="de-DE" sz="1200" kern="1200" dirty="0">
                <a:solidFill>
                  <a:schemeClr val="tx1"/>
                </a:solidFill>
                <a:effectLst/>
                <a:latin typeface="+mn-lt"/>
                <a:ea typeface="+mn-ea"/>
                <a:cs typeface="+mn-cs"/>
              </a:rPr>
              <a:t>Fragen Sie in Ihrem Anmeldeformular nur solche personenbezogenen Daten ab, die Sie auch wirklich benötigen, denn Artikel 25 Absatz 2 Satz 1 der EU-DSGVO fordert:</a:t>
            </a:r>
          </a:p>
          <a:p>
            <a:r>
              <a:rPr lang="de-DE" sz="1200" i="1" kern="1200" dirty="0">
                <a:solidFill>
                  <a:schemeClr val="tx1"/>
                </a:solidFill>
                <a:effectLst/>
                <a:latin typeface="+mn-lt"/>
                <a:ea typeface="+mn-ea"/>
                <a:cs typeface="+mn-cs"/>
              </a:rPr>
              <a:t>„Der Verantwortliche trifft geeignete technische und organisatorische Maßnahmen, die sicherstellen, dass durch Voreinstellung nur personenbezogene Daten, deren Verarbeitung für den jeweiligen bestimmten Verarbeitungszweck erforderlich ist, verarbeitet werden.“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Was erforderlich ist, können natürlich Sie bestimmen. Ihr Newsletter begrüßt die Empfänger persönlich mit Namen? Dann benötigen Sie den Namen des Empfängers. Sie bieten unterschiedliche Inhalte für Männer und Frauen an? Dann ist die Angabe des Geschlechts wichtig. Sie möchten dem Empfänger eine Aufmerksamkeit zu dessen Geburtstag senden? Dafür benötigen Sie natürlich dessen Geburtsdatum.</a:t>
            </a:r>
          </a:p>
          <a:p>
            <a:r>
              <a:rPr lang="de-DE" sz="1200" kern="1200" dirty="0">
                <a:solidFill>
                  <a:schemeClr val="tx1"/>
                </a:solidFill>
                <a:effectLst/>
                <a:latin typeface="+mn-lt"/>
                <a:ea typeface="+mn-ea"/>
                <a:cs typeface="+mn-cs"/>
              </a:rPr>
              <a:t>Wichtig ist aber, dass diese Felder keine Pflichtfelder sind, sondern dass alle Angaben außer der E-Mail-Adresse freiwillig bleiben.</a:t>
            </a:r>
          </a:p>
          <a:p>
            <a:r>
              <a:rPr lang="de-DE" sz="1200" b="1" kern="1200" dirty="0">
                <a:solidFill>
                  <a:schemeClr val="tx1"/>
                </a:solidFill>
                <a:effectLst/>
                <a:latin typeface="+mn-lt"/>
                <a:ea typeface="+mn-ea"/>
                <a:cs typeface="+mn-cs"/>
              </a:rPr>
              <a:t>5. Abwählbares Tracking</a:t>
            </a:r>
          </a:p>
          <a:p>
            <a:r>
              <a:rPr lang="de-DE" sz="1200" kern="1200" dirty="0">
                <a:solidFill>
                  <a:schemeClr val="tx1"/>
                </a:solidFill>
                <a:effectLst/>
                <a:latin typeface="+mn-lt"/>
                <a:ea typeface="+mn-ea"/>
                <a:cs typeface="+mn-cs"/>
              </a:rPr>
              <a:t>Erlauben Sie dem Empfänger, </a:t>
            </a:r>
            <a:r>
              <a:rPr lang="de-DE" sz="1200" b="1" kern="1200" dirty="0">
                <a:solidFill>
                  <a:schemeClr val="tx1"/>
                </a:solidFill>
                <a:effectLst/>
                <a:latin typeface="+mn-lt"/>
                <a:ea typeface="+mn-ea"/>
                <a:cs typeface="+mn-cs"/>
              </a:rPr>
              <a:t>dass dieser das Tracking wieder beenden kann</a:t>
            </a:r>
            <a:r>
              <a:rPr lang="de-DE" sz="1200" kern="1200" dirty="0">
                <a:solidFill>
                  <a:schemeClr val="tx1"/>
                </a:solidFill>
                <a:effectLst/>
                <a:latin typeface="+mn-lt"/>
                <a:ea typeface="+mn-ea"/>
                <a:cs typeface="+mn-cs"/>
              </a:rPr>
              <a:t>. Dies ist möglich, in dem </a:t>
            </a:r>
            <a:r>
              <a:rPr lang="de-DE" sz="1200" b="1" kern="1200" dirty="0">
                <a:solidFill>
                  <a:schemeClr val="tx1"/>
                </a:solidFill>
                <a:effectLst/>
                <a:latin typeface="+mn-lt"/>
                <a:ea typeface="+mn-ea"/>
                <a:cs typeface="+mn-cs"/>
              </a:rPr>
              <a:t>Sie in jeden Newsletter einen Link zur Profilseite bzw. zum Preference Center mit Checkbox zum Abwählen integrieren.</a:t>
            </a:r>
          </a:p>
          <a:p>
            <a:r>
              <a:rPr lang="de-DE" sz="1200" kern="1200" dirty="0">
                <a:solidFill>
                  <a:schemeClr val="tx1"/>
                </a:solidFill>
                <a:effectLst/>
                <a:latin typeface="+mn-lt"/>
                <a:ea typeface="+mn-ea"/>
                <a:cs typeface="+mn-cs"/>
              </a:rPr>
              <a:t>Begründung: Der bereits in Punkt 1 erwähnte Artikel 13 fordert das Recht auf Widerruf der Einwilligung. Zu beachten ist zusätzlich, dass bei einem Widerruf der Einwilligung auch die vorhandenen Tracking-Daten gemäß Artikel 21 Absatz 3 nicht mehr für Werbung verwendet werden dürfen: </a:t>
            </a:r>
            <a:r>
              <a:rPr lang="de-DE" sz="1200" i="1" kern="1200" dirty="0">
                <a:solidFill>
                  <a:schemeClr val="tx1"/>
                </a:solidFill>
                <a:effectLst/>
                <a:latin typeface="+mn-lt"/>
                <a:ea typeface="+mn-ea"/>
                <a:cs typeface="+mn-cs"/>
              </a:rPr>
              <a:t>„Widerspricht die betroffene Person der Verarbeitung für Zwecke der Direktwerbung, so werden die personen­bezogenen Daten nicht mehr für diese Zwecke verarbeitet.“</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Empfehlung:</a:t>
            </a:r>
            <a:r>
              <a:rPr lang="de-DE" sz="1200" kern="1200" dirty="0">
                <a:solidFill>
                  <a:schemeClr val="tx1"/>
                </a:solidFill>
                <a:effectLst/>
                <a:latin typeface="+mn-lt"/>
                <a:ea typeface="+mn-ea"/>
                <a:cs typeface="+mn-cs"/>
              </a:rPr>
              <a:t> Wenn Sie auf Nummer sicher gehen wollen, löschen Sie bei einem Widerruf zumindest die Tracking-Daten </a:t>
            </a:r>
            <a:r>
              <a:rPr lang="de-DE" sz="1200" b="1" kern="1200" dirty="0">
                <a:solidFill>
                  <a:schemeClr val="tx1"/>
                </a:solidFill>
                <a:effectLst/>
                <a:latin typeface="+mn-lt"/>
                <a:ea typeface="+mn-ea"/>
                <a:cs typeface="+mn-cs"/>
              </a:rPr>
              <a:t>von Werbe-Newslettern</a:t>
            </a:r>
            <a:r>
              <a:rPr lang="de-DE" sz="1200" kern="1200" dirty="0">
                <a:solidFill>
                  <a:schemeClr val="tx1"/>
                </a:solidFill>
                <a:effectLst/>
                <a:latin typeface="+mn-lt"/>
                <a:ea typeface="+mn-ea"/>
                <a:cs typeface="+mn-cs"/>
              </a:rPr>
              <a:t> rückwirkend, am besten automatisiert. Durch diesen Verzicht haben Sie kein Datenmaterial mehr, das später versehentlich doch für Direktwerbung verwendet werden könnte.</a:t>
            </a:r>
            <a:br>
              <a:rPr lang="de-DE" sz="1200" kern="1200" dirty="0">
                <a:solidFill>
                  <a:schemeClr val="tx1"/>
                </a:solidFill>
                <a:effectLst/>
                <a:latin typeface="+mn-lt"/>
                <a:ea typeface="+mn-ea"/>
                <a:cs typeface="+mn-cs"/>
              </a:rPr>
            </a:b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6. Nur HTTPS-Protokoll verwenden</a:t>
            </a:r>
          </a:p>
          <a:p>
            <a:r>
              <a:rPr lang="de-DE" sz="1200" kern="1200" dirty="0">
                <a:solidFill>
                  <a:schemeClr val="tx1"/>
                </a:solidFill>
                <a:effectLst/>
                <a:latin typeface="+mn-lt"/>
                <a:ea typeface="+mn-ea"/>
                <a:cs typeface="+mn-cs"/>
              </a:rPr>
              <a:t>Um sicherzustellen, dass personenbezogene Daten, die über das Internet übertragen werden, sicher und damit verschlüsselt sind, sollten </a:t>
            </a:r>
            <a:r>
              <a:rPr lang="de-DE" sz="1200" b="1" kern="1200" dirty="0">
                <a:solidFill>
                  <a:schemeClr val="tx1"/>
                </a:solidFill>
                <a:effectLst/>
                <a:latin typeface="+mn-lt"/>
                <a:ea typeface="+mn-ea"/>
                <a:cs typeface="+mn-cs"/>
              </a:rPr>
              <a:t>An- und Abmeldeformulare sowie das Preference Center nur auf Webseiten mit  HTTPS-Protokoll </a:t>
            </a:r>
            <a:r>
              <a:rPr lang="de-DE" sz="1200" kern="1200" dirty="0">
                <a:solidFill>
                  <a:schemeClr val="tx1"/>
                </a:solidFill>
                <a:effectLst/>
                <a:latin typeface="+mn-lt"/>
                <a:ea typeface="+mn-ea"/>
                <a:cs typeface="+mn-cs"/>
              </a:rPr>
              <a:t>angeboten werden. Denn Artikel 32 Absatz 1 der EU-DSGVO fordert </a:t>
            </a:r>
            <a:r>
              <a:rPr lang="de-DE" sz="1200" i="1" kern="1200" dirty="0">
                <a:solidFill>
                  <a:schemeClr val="tx1"/>
                </a:solidFill>
                <a:effectLst/>
                <a:latin typeface="+mn-lt"/>
                <a:ea typeface="+mn-ea"/>
                <a:cs typeface="+mn-cs"/>
              </a:rPr>
              <a:t>„[…] geeignete technische und organisatorische Maßnahmen, um ein dem Risiko angemessenes Schutzniveau zu gewährleisten; diese Maßnahmen schließen unter anderem Folgendes ein: a) die Pseudonymisierung und Verschlüsselung personenbezogener Daten […]“</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unverschlüsselte Übertragung von personenbezogenen Daten über das Internet ist damit nicht länger zulässig, weil ein angemessenes Schutzniveau fehlt.</a:t>
            </a:r>
          </a:p>
          <a:p>
            <a:r>
              <a:rPr lang="de-DE" sz="1200" b="1" kern="1200" dirty="0">
                <a:solidFill>
                  <a:schemeClr val="tx1"/>
                </a:solidFill>
                <a:effectLst/>
                <a:latin typeface="+mn-lt"/>
                <a:ea typeface="+mn-ea"/>
                <a:cs typeface="+mn-cs"/>
              </a:rPr>
              <a:t>7. Archivieren von Screenshots und E-Mail-Kopien</a:t>
            </a:r>
          </a:p>
          <a:p>
            <a:r>
              <a:rPr lang="de-DE" sz="1200" b="0" i="0" kern="1200" dirty="0">
                <a:solidFill>
                  <a:schemeClr val="tx1"/>
                </a:solidFill>
                <a:effectLst/>
                <a:latin typeface="+mn-lt"/>
                <a:ea typeface="+mn-ea"/>
                <a:cs typeface="+mn-cs"/>
              </a:rPr>
              <a:t>Um einen Nachweis bei rechtlichem Ärger zu haben, empfehle ich Ihnen </a:t>
            </a:r>
            <a:r>
              <a:rPr lang="de-DE" sz="1200" b="1" i="0" kern="1200" dirty="0">
                <a:solidFill>
                  <a:schemeClr val="tx1"/>
                </a:solidFill>
                <a:effectLst/>
                <a:latin typeface="+mn-lt"/>
                <a:ea typeface="+mn-ea"/>
                <a:cs typeface="+mn-cs"/>
              </a:rPr>
              <a:t>bei jeder Änderung Ihrer Anmeldeseite, Ihrer Datenschutzerklärung, Ihrer Double-</a:t>
            </a:r>
            <a:r>
              <a:rPr lang="de-DE" sz="1200" b="1" i="0" kern="1200" dirty="0" err="1">
                <a:solidFill>
                  <a:schemeClr val="tx1"/>
                </a:solidFill>
                <a:effectLst/>
                <a:latin typeface="+mn-lt"/>
                <a:ea typeface="+mn-ea"/>
                <a:cs typeface="+mn-cs"/>
              </a:rPr>
              <a:t>opt</a:t>
            </a:r>
            <a:r>
              <a:rPr lang="de-DE" sz="1200" b="1" i="0" kern="1200" dirty="0">
                <a:solidFill>
                  <a:schemeClr val="tx1"/>
                </a:solidFill>
                <a:effectLst/>
                <a:latin typeface="+mn-lt"/>
                <a:ea typeface="+mn-ea"/>
                <a:cs typeface="+mn-cs"/>
              </a:rPr>
              <a:t>-in-Mails sowie der Anmeldelogik hinter den Formularen, einen Screenshot mit Zeitstempel zu erstellen </a:t>
            </a:r>
            <a:r>
              <a:rPr lang="de-DE" sz="1200" b="0" i="0" kern="1200" dirty="0">
                <a:solidFill>
                  <a:schemeClr val="tx1"/>
                </a:solidFill>
                <a:effectLst/>
                <a:latin typeface="+mn-lt"/>
                <a:ea typeface="+mn-ea"/>
                <a:cs typeface="+mn-cs"/>
              </a:rPr>
              <a:t>bzw. elektronische Kopien zu sichern. Archivieren Sie diese Screenshots und Kopien. Immer dann, wenn sich an der Anmeldung etwas ändert, archivieren Sie die geänderten Versionen erneut.</a:t>
            </a:r>
          </a:p>
          <a:p>
            <a:r>
              <a:rPr lang="de-DE" sz="1200" b="0" i="0" kern="1200" dirty="0">
                <a:solidFill>
                  <a:schemeClr val="tx1"/>
                </a:solidFill>
                <a:effectLst/>
                <a:latin typeface="+mn-lt"/>
                <a:ea typeface="+mn-ea"/>
                <a:cs typeface="+mn-cs"/>
              </a:rPr>
              <a:t>Begründung: Artikel 7 Absatz 1 der EU-DSGVO fordert:</a:t>
            </a:r>
            <a:r>
              <a:rPr lang="de-DE" sz="1200" b="0" i="1" kern="1200" dirty="0">
                <a:solidFill>
                  <a:schemeClr val="tx1"/>
                </a:solidFill>
                <a:effectLst/>
                <a:latin typeface="+mn-lt"/>
                <a:ea typeface="+mn-ea"/>
                <a:cs typeface="+mn-cs"/>
              </a:rPr>
              <a:t> „Beruht die Verarbeitung auf einer Einwilligung, muss der Verantwortliche nachweisen können, dass die betroffene Person in die Verarbeitung ihrer personenbezogenen Daten eingewilligt hat.“</a:t>
            </a:r>
            <a:endParaRPr lang="de-DE" sz="1200" b="0" i="0" kern="1200" dirty="0">
              <a:solidFill>
                <a:schemeClr val="tx1"/>
              </a:solidFill>
              <a:effectLst/>
              <a:latin typeface="+mn-lt"/>
              <a:ea typeface="+mn-ea"/>
              <a:cs typeface="+mn-cs"/>
            </a:endParaRPr>
          </a:p>
          <a:p>
            <a:br>
              <a:rPr lang="de-DE" dirty="0">
                <a:effectLst/>
              </a:rPr>
            </a:br>
            <a:endParaRPr lang="de-DE" altLang="de-DE" dirty="0"/>
          </a:p>
        </p:txBody>
      </p:sp>
      <p:sp>
        <p:nvSpPr>
          <p:cNvPr id="269316" name="Foliennummernplatzhalter 3">
            <a:extLst>
              <a:ext uri="{FF2B5EF4-FFF2-40B4-BE49-F238E27FC236}">
                <a16:creationId xmlns:a16="http://schemas.microsoft.com/office/drawing/2014/main" id="{E3AAD4E0-50D4-42A6-A11A-75ECD9B717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71D630B-B13E-4F6D-85A9-D3D3FAE6AA58}" type="slidenum">
              <a:rPr lang="de-DE" altLang="de-DE" sz="1200" smtClean="0"/>
              <a:pPr/>
              <a:t>40</a:t>
            </a:fld>
            <a:endParaRPr lang="de-DE" altLang="de-DE" sz="1200"/>
          </a:p>
        </p:txBody>
      </p:sp>
    </p:spTree>
    <p:extLst>
      <p:ext uri="{BB962C8B-B14F-4D97-AF65-F5344CB8AC3E}">
        <p14:creationId xmlns:p14="http://schemas.microsoft.com/office/powerpoint/2010/main" val="392465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Folienbildplatzhalter 1">
            <a:extLst>
              <a:ext uri="{FF2B5EF4-FFF2-40B4-BE49-F238E27FC236}">
                <a16:creationId xmlns:a16="http://schemas.microsoft.com/office/drawing/2014/main" id="{06CC3823-9C2A-4AFF-B74B-3BF79C7A8701}"/>
              </a:ext>
            </a:extLst>
          </p:cNvPr>
          <p:cNvSpPr>
            <a:spLocks noGrp="1" noRot="1" noChangeAspect="1" noTextEdit="1"/>
          </p:cNvSpPr>
          <p:nvPr>
            <p:ph type="sldImg"/>
          </p:nvPr>
        </p:nvSpPr>
        <p:spPr>
          <a:xfrm>
            <a:off x="917575" y="744538"/>
            <a:ext cx="4962525" cy="3722687"/>
          </a:xfrm>
          <a:ln/>
        </p:spPr>
      </p:sp>
      <p:sp>
        <p:nvSpPr>
          <p:cNvPr id="269315" name="Notizenplatzhalter 2">
            <a:extLst>
              <a:ext uri="{FF2B5EF4-FFF2-40B4-BE49-F238E27FC236}">
                <a16:creationId xmlns:a16="http://schemas.microsoft.com/office/drawing/2014/main" id="{D1516409-E6BE-4946-A171-C817C81F85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b="1" kern="1200" dirty="0">
                <a:solidFill>
                  <a:schemeClr val="tx1"/>
                </a:solidFill>
                <a:effectLst/>
                <a:latin typeface="+mn-lt"/>
                <a:ea typeface="+mn-ea"/>
                <a:cs typeface="+mn-cs"/>
              </a:rPr>
              <a:t>. Pflicht-Checkbox integrieren</a:t>
            </a:r>
          </a:p>
          <a:p>
            <a:r>
              <a:rPr lang="de-DE" sz="1200" kern="1200" dirty="0">
                <a:solidFill>
                  <a:schemeClr val="tx1"/>
                </a:solidFill>
                <a:effectLst/>
                <a:latin typeface="+mn-lt"/>
                <a:ea typeface="+mn-ea"/>
                <a:cs typeface="+mn-cs"/>
              </a:rPr>
              <a:t>Sie brauchen grundsätzlich eine </a:t>
            </a:r>
            <a:r>
              <a:rPr lang="de-DE" sz="1200" b="1" kern="1200" dirty="0">
                <a:solidFill>
                  <a:schemeClr val="tx1"/>
                </a:solidFill>
                <a:effectLst/>
                <a:latin typeface="+mn-lt"/>
                <a:ea typeface="+mn-ea"/>
                <a:cs typeface="+mn-cs"/>
              </a:rPr>
              <a:t>Pflicht-Checkbox, die auf Ihre Datenschutzerklärung verlinkt</a:t>
            </a:r>
            <a:r>
              <a:rPr lang="de-DE" sz="1200" kern="1200" dirty="0">
                <a:solidFill>
                  <a:schemeClr val="tx1"/>
                </a:solidFill>
                <a:effectLst/>
                <a:latin typeface="+mn-lt"/>
                <a:ea typeface="+mn-ea"/>
                <a:cs typeface="+mn-cs"/>
              </a:rPr>
              <a:t>. Integrieren Sie diese auf Ihrer Anmeldeseite. Die Checkbox darf in der Voreinstellung aber nicht aktiviert sein. Der Interessent muss die Box selbst aktivieren, damit seine Newsletter-Anmeldung erfolgreich abgeschlossen werden kann.</a:t>
            </a:r>
          </a:p>
          <a:p>
            <a:r>
              <a:rPr lang="de-DE" sz="1200" i="1" kern="1200" dirty="0">
                <a:solidFill>
                  <a:schemeClr val="tx1"/>
                </a:solidFill>
                <a:effectLst/>
                <a:latin typeface="+mn-lt"/>
                <a:ea typeface="+mn-ea"/>
                <a:cs typeface="+mn-cs"/>
              </a:rPr>
              <a:t>Begründung: In Artikel 13 der EU-DSGVO wird gefordert, dass betroffene Personen schon bei der Erhebung von personenbezogenen Daten umfassend informiert werden müssen. Dies betrifft beispielsweise die Daten im Newsletter-Anmeldeformular.</a:t>
            </a:r>
            <a:endParaRPr lang="de-DE" sz="120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In Artikel 4 Punkt 11 wird als Einwilligung definiert  eine „freiwillig für den bestimmten Fall, in informierter Weise und unmissver­ständlich abgegebene Willensbekundung in Form einer […] eindeutigen bestätigenden Handlung, mit der die betroffene Person zu verstehen gibt, dass sie mit der Verarbeitung der sie betreffenden personenbezogenen Daten einverstanden ist.“</a:t>
            </a:r>
            <a:br>
              <a:rPr lang="de-DE" sz="1200" i="1" kern="1200" dirty="0">
                <a:solidFill>
                  <a:schemeClr val="tx1"/>
                </a:solidFill>
                <a:effectLst/>
                <a:latin typeface="+mn-lt"/>
                <a:ea typeface="+mn-ea"/>
                <a:cs typeface="+mn-cs"/>
              </a:rPr>
            </a:b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Sie müssen für eine EU-DSGVO-konforme Anmeldung z.B. folgende Informationen angeben:</a:t>
            </a:r>
          </a:p>
          <a:p>
            <a:r>
              <a:rPr lang="de-DE" sz="1200" kern="1200" dirty="0">
                <a:solidFill>
                  <a:schemeClr val="tx1"/>
                </a:solidFill>
                <a:effectLst/>
                <a:latin typeface="+mn-lt"/>
                <a:ea typeface="+mn-ea"/>
                <a:cs typeface="+mn-cs"/>
              </a:rPr>
              <a:t>die Kontaktdaten des Versenders</a:t>
            </a:r>
          </a:p>
          <a:p>
            <a:r>
              <a:rPr lang="de-DE" sz="1200" kern="1200" dirty="0">
                <a:solidFill>
                  <a:schemeClr val="tx1"/>
                </a:solidFill>
                <a:effectLst/>
                <a:latin typeface="+mn-lt"/>
                <a:ea typeface="+mn-ea"/>
                <a:cs typeface="+mn-cs"/>
              </a:rPr>
              <a:t>die Kontaktdaten des Datenschutzbeauftragten</a:t>
            </a:r>
          </a:p>
          <a:p>
            <a:r>
              <a:rPr lang="de-DE" sz="1200" kern="1200" dirty="0">
                <a:solidFill>
                  <a:schemeClr val="tx1"/>
                </a:solidFill>
                <a:effectLst/>
                <a:latin typeface="+mn-lt"/>
                <a:ea typeface="+mn-ea"/>
                <a:cs typeface="+mn-cs"/>
              </a:rPr>
              <a:t>den Verarbeitungszweck und die Rechtsgrundlage</a:t>
            </a:r>
          </a:p>
          <a:p>
            <a:r>
              <a:rPr lang="de-DE" sz="1200" kern="1200" dirty="0">
                <a:solidFill>
                  <a:schemeClr val="tx1"/>
                </a:solidFill>
                <a:effectLst/>
                <a:latin typeface="+mn-lt"/>
                <a:ea typeface="+mn-ea"/>
                <a:cs typeface="+mn-cs"/>
              </a:rPr>
              <a:t>die Speicherdauer der personenbezogenen Daten bzw. die Kriterien dafür</a:t>
            </a:r>
          </a:p>
          <a:p>
            <a:r>
              <a:rPr lang="de-DE" sz="1200" kern="1200" dirty="0">
                <a:solidFill>
                  <a:schemeClr val="tx1"/>
                </a:solidFill>
                <a:effectLst/>
                <a:latin typeface="+mn-lt"/>
                <a:ea typeface="+mn-ea"/>
                <a:cs typeface="+mn-cs"/>
              </a:rPr>
              <a:t>das Recht auf Auskunft, Berichtigung, Löschung und Widerspruch der Datenerfassung</a:t>
            </a:r>
          </a:p>
          <a:p>
            <a:r>
              <a:rPr lang="de-DE" sz="1200" kern="1200" dirty="0">
                <a:solidFill>
                  <a:schemeClr val="tx1"/>
                </a:solidFill>
                <a:effectLst/>
                <a:latin typeface="+mn-lt"/>
                <a:ea typeface="+mn-ea"/>
                <a:cs typeface="+mn-cs"/>
              </a:rPr>
              <a:t>das Recht auf Widerruf der Einwilligung</a:t>
            </a:r>
          </a:p>
          <a:p>
            <a:r>
              <a:rPr lang="de-DE" sz="1200" kern="1200" dirty="0">
                <a:solidFill>
                  <a:schemeClr val="tx1"/>
                </a:solidFill>
                <a:effectLst/>
                <a:latin typeface="+mn-lt"/>
                <a:ea typeface="+mn-ea"/>
                <a:cs typeface="+mn-cs"/>
              </a:rPr>
              <a:t>das Beschwerderecht bei der Aufsichtsbehörde</a:t>
            </a:r>
          </a:p>
          <a:p>
            <a:r>
              <a:rPr lang="de-DE" sz="1200" b="1" kern="1200" dirty="0">
                <a:solidFill>
                  <a:schemeClr val="tx1"/>
                </a:solidFill>
                <a:effectLst/>
                <a:latin typeface="+mn-lt"/>
                <a:ea typeface="+mn-ea"/>
                <a:cs typeface="+mn-cs"/>
              </a:rPr>
              <a:t>Tipp:</a:t>
            </a:r>
            <a:r>
              <a:rPr lang="de-DE" sz="1200" kern="1200" dirty="0">
                <a:solidFill>
                  <a:schemeClr val="tx1"/>
                </a:solidFill>
                <a:effectLst/>
                <a:latin typeface="+mn-lt"/>
                <a:ea typeface="+mn-ea"/>
                <a:cs typeface="+mn-cs"/>
              </a:rPr>
              <a:t> Ich empfehle die Auslagerung in eine gesonderte Datenschutzerklärung, da der Umfang der Informationspflichten sehr groß ist.</a:t>
            </a:r>
          </a:p>
        </p:txBody>
      </p:sp>
      <p:sp>
        <p:nvSpPr>
          <p:cNvPr id="269316" name="Foliennummernplatzhalter 3">
            <a:extLst>
              <a:ext uri="{FF2B5EF4-FFF2-40B4-BE49-F238E27FC236}">
                <a16:creationId xmlns:a16="http://schemas.microsoft.com/office/drawing/2014/main" id="{E3AAD4E0-50D4-42A6-A11A-75ECD9B717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71D630B-B13E-4F6D-85A9-D3D3FAE6AA58}" type="slidenum">
              <a:rPr lang="de-DE" altLang="de-DE" sz="1200" smtClean="0"/>
              <a:pPr/>
              <a:t>41</a:t>
            </a:fld>
            <a:endParaRPr lang="de-DE" altLang="de-DE" sz="1200"/>
          </a:p>
        </p:txBody>
      </p:sp>
    </p:spTree>
    <p:extLst>
      <p:ext uri="{BB962C8B-B14F-4D97-AF65-F5344CB8AC3E}">
        <p14:creationId xmlns:p14="http://schemas.microsoft.com/office/powerpoint/2010/main" val="3334324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Folienbildplatzhalter 1">
            <a:extLst>
              <a:ext uri="{FF2B5EF4-FFF2-40B4-BE49-F238E27FC236}">
                <a16:creationId xmlns:a16="http://schemas.microsoft.com/office/drawing/2014/main" id="{06CC3823-9C2A-4AFF-B74B-3BF79C7A8701}"/>
              </a:ext>
            </a:extLst>
          </p:cNvPr>
          <p:cNvSpPr>
            <a:spLocks noGrp="1" noRot="1" noChangeAspect="1" noTextEdit="1"/>
          </p:cNvSpPr>
          <p:nvPr>
            <p:ph type="sldImg"/>
          </p:nvPr>
        </p:nvSpPr>
        <p:spPr>
          <a:xfrm>
            <a:off x="917575" y="744538"/>
            <a:ext cx="4962525" cy="3722687"/>
          </a:xfrm>
          <a:ln/>
        </p:spPr>
      </p:sp>
      <p:sp>
        <p:nvSpPr>
          <p:cNvPr id="269315" name="Notizenplatzhalter 2">
            <a:extLst>
              <a:ext uri="{FF2B5EF4-FFF2-40B4-BE49-F238E27FC236}">
                <a16:creationId xmlns:a16="http://schemas.microsoft.com/office/drawing/2014/main" id="{D1516409-E6BE-4946-A171-C817C81F85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69316" name="Foliennummernplatzhalter 3">
            <a:extLst>
              <a:ext uri="{FF2B5EF4-FFF2-40B4-BE49-F238E27FC236}">
                <a16:creationId xmlns:a16="http://schemas.microsoft.com/office/drawing/2014/main" id="{E3AAD4E0-50D4-42A6-A11A-75ECD9B717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71D630B-B13E-4F6D-85A9-D3D3FAE6AA58}" type="slidenum">
              <a:rPr lang="de-DE" altLang="de-DE" sz="1200" smtClean="0"/>
              <a:pPr/>
              <a:t>42</a:t>
            </a:fld>
            <a:endParaRPr lang="de-DE" altLang="de-DE" sz="1200"/>
          </a:p>
        </p:txBody>
      </p:sp>
    </p:spTree>
    <p:extLst>
      <p:ext uri="{BB962C8B-B14F-4D97-AF65-F5344CB8AC3E}">
        <p14:creationId xmlns:p14="http://schemas.microsoft.com/office/powerpoint/2010/main" val="1799306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Folienbildplatzhalter 1">
            <a:extLst>
              <a:ext uri="{FF2B5EF4-FFF2-40B4-BE49-F238E27FC236}">
                <a16:creationId xmlns:a16="http://schemas.microsoft.com/office/drawing/2014/main" id="{539E0C22-00B5-4C11-A9DE-FD6A1D083C81}"/>
              </a:ext>
            </a:extLst>
          </p:cNvPr>
          <p:cNvSpPr>
            <a:spLocks noGrp="1" noRot="1" noChangeAspect="1" noTextEdit="1"/>
          </p:cNvSpPr>
          <p:nvPr>
            <p:ph type="sldImg"/>
          </p:nvPr>
        </p:nvSpPr>
        <p:spPr>
          <a:xfrm>
            <a:off x="917575" y="744538"/>
            <a:ext cx="4962525" cy="3722687"/>
          </a:xfrm>
          <a:ln/>
        </p:spPr>
      </p:sp>
      <p:sp>
        <p:nvSpPr>
          <p:cNvPr id="271363" name="Notizenplatzhalter 2">
            <a:extLst>
              <a:ext uri="{FF2B5EF4-FFF2-40B4-BE49-F238E27FC236}">
                <a16:creationId xmlns:a16="http://schemas.microsoft.com/office/drawing/2014/main" id="{B7B781A8-BD62-49B0-97AA-BBA9E228A0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71364" name="Foliennummernplatzhalter 3">
            <a:extLst>
              <a:ext uri="{FF2B5EF4-FFF2-40B4-BE49-F238E27FC236}">
                <a16:creationId xmlns:a16="http://schemas.microsoft.com/office/drawing/2014/main" id="{8ACD48AF-5B71-4D55-AA63-CDA3662BAF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EBC9ABA2-9E48-4B52-9231-0BAD5C47F65F}" type="slidenum">
              <a:rPr lang="de-DE" altLang="de-DE" sz="1200" smtClean="0"/>
              <a:pPr/>
              <a:t>43</a:t>
            </a:fld>
            <a:endParaRPr lang="de-DE" altLang="de-DE" sz="1200"/>
          </a:p>
        </p:txBody>
      </p:sp>
    </p:spTree>
    <p:extLst>
      <p:ext uri="{BB962C8B-B14F-4D97-AF65-F5344CB8AC3E}">
        <p14:creationId xmlns:p14="http://schemas.microsoft.com/office/powerpoint/2010/main" val="3274607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39A45869-B88D-48D1-9156-3D664D2C3E9E}"/>
              </a:ext>
            </a:extLst>
          </p:cNvPr>
          <p:cNvSpPr>
            <a:spLocks noGrp="1" noRot="1" noChangeAspect="1" noChangeArrowheads="1" noTextEdit="1"/>
          </p:cNvSpPr>
          <p:nvPr>
            <p:ph type="sldImg"/>
          </p:nvPr>
        </p:nvSpPr>
        <p:spPr>
          <a:xfrm>
            <a:off x="917575" y="744538"/>
            <a:ext cx="4962525" cy="3722687"/>
          </a:xfrm>
          <a:ln/>
        </p:spPr>
      </p:sp>
      <p:sp>
        <p:nvSpPr>
          <p:cNvPr id="31747" name="Notizenplatzhalter 2">
            <a:extLst>
              <a:ext uri="{FF2B5EF4-FFF2-40B4-BE49-F238E27FC236}">
                <a16:creationId xmlns:a16="http://schemas.microsoft.com/office/drawing/2014/main" id="{7F83EC17-E5A6-4125-B940-FD63244945C9}"/>
              </a:ext>
            </a:extLst>
          </p:cNvPr>
          <p:cNvSpPr>
            <a:spLocks noGrp="1" noChangeArrowheads="1"/>
          </p:cNvSpPr>
          <p:nvPr>
            <p:ph type="body" idx="1"/>
          </p:nvPr>
        </p:nvSpPr>
        <p:spPr>
          <a:noFill/>
        </p:spPr>
        <p:txBody>
          <a:bodyPr/>
          <a:lstStyle/>
          <a:p>
            <a:endParaRPr lang="de-DE" altLang="de-DE"/>
          </a:p>
        </p:txBody>
      </p:sp>
      <p:sp>
        <p:nvSpPr>
          <p:cNvPr id="31748" name="Foliennummernplatzhalter 3">
            <a:extLst>
              <a:ext uri="{FF2B5EF4-FFF2-40B4-BE49-F238E27FC236}">
                <a16:creationId xmlns:a16="http://schemas.microsoft.com/office/drawing/2014/main" id="{7B9CB1A7-1D33-418D-A497-8CE97FDEF6FF}"/>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94B84AB-A9CD-451B-A0AD-C70AAFBDD590}" type="slidenum">
              <a:rPr lang="de-DE" altLang="de-DE" smtClean="0">
                <a:latin typeface="Times New Roman" panose="02020603050405020304" pitchFamily="18" charset="0"/>
              </a:rPr>
              <a:pPr fontAlgn="base">
                <a:spcBef>
                  <a:spcPct val="0"/>
                </a:spcBef>
                <a:spcAft>
                  <a:spcPct val="0"/>
                </a:spcAft>
              </a:pPr>
              <a:t>44</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403059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Folienbildplatzhalter 1">
            <a:extLst>
              <a:ext uri="{FF2B5EF4-FFF2-40B4-BE49-F238E27FC236}">
                <a16:creationId xmlns:a16="http://schemas.microsoft.com/office/drawing/2014/main" id="{5DC4EBAE-30C1-430A-93F2-1A8DFE2A0470}"/>
              </a:ext>
            </a:extLst>
          </p:cNvPr>
          <p:cNvSpPr>
            <a:spLocks noGrp="1" noRot="1" noChangeAspect="1" noTextEdit="1"/>
          </p:cNvSpPr>
          <p:nvPr>
            <p:ph type="sldImg"/>
          </p:nvPr>
        </p:nvSpPr>
        <p:spPr>
          <a:xfrm>
            <a:off x="917575" y="744538"/>
            <a:ext cx="4962525" cy="3722687"/>
          </a:xfrm>
          <a:ln/>
        </p:spPr>
      </p:sp>
      <p:sp>
        <p:nvSpPr>
          <p:cNvPr id="273411" name="Notizenplatzhalter 2">
            <a:extLst>
              <a:ext uri="{FF2B5EF4-FFF2-40B4-BE49-F238E27FC236}">
                <a16:creationId xmlns:a16="http://schemas.microsoft.com/office/drawing/2014/main" id="{14D00497-8700-440C-9A15-B354052C19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73412" name="Foliennummernplatzhalter 3">
            <a:extLst>
              <a:ext uri="{FF2B5EF4-FFF2-40B4-BE49-F238E27FC236}">
                <a16:creationId xmlns:a16="http://schemas.microsoft.com/office/drawing/2014/main" id="{CF86DE7D-B6C2-43F5-8BC6-548271A75F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6620747-ADC5-4C29-96CC-ED1C58F53C95}" type="slidenum">
              <a:rPr lang="de-DE" altLang="de-DE" sz="1200" smtClean="0"/>
              <a:pPr/>
              <a:t>45</a:t>
            </a:fld>
            <a:endParaRPr lang="de-DE" altLang="de-DE" sz="1200"/>
          </a:p>
        </p:txBody>
      </p:sp>
    </p:spTree>
    <p:extLst>
      <p:ext uri="{BB962C8B-B14F-4D97-AF65-F5344CB8AC3E}">
        <p14:creationId xmlns:p14="http://schemas.microsoft.com/office/powerpoint/2010/main" val="3737550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Folienbildplatzhalter 1">
            <a:extLst>
              <a:ext uri="{FF2B5EF4-FFF2-40B4-BE49-F238E27FC236}">
                <a16:creationId xmlns:a16="http://schemas.microsoft.com/office/drawing/2014/main" id="{F99881D2-52C2-41A5-B8FA-5FC0BF373AB0}"/>
              </a:ext>
            </a:extLst>
          </p:cNvPr>
          <p:cNvSpPr>
            <a:spLocks noGrp="1" noRot="1" noChangeAspect="1" noTextEdit="1"/>
          </p:cNvSpPr>
          <p:nvPr>
            <p:ph type="sldImg"/>
          </p:nvPr>
        </p:nvSpPr>
        <p:spPr>
          <a:xfrm>
            <a:off x="917575" y="744538"/>
            <a:ext cx="4962525" cy="3722687"/>
          </a:xfrm>
          <a:ln/>
        </p:spPr>
      </p:sp>
      <p:sp>
        <p:nvSpPr>
          <p:cNvPr id="252931" name="Notizenplatzhalter 2">
            <a:extLst>
              <a:ext uri="{FF2B5EF4-FFF2-40B4-BE49-F238E27FC236}">
                <a16:creationId xmlns:a16="http://schemas.microsoft.com/office/drawing/2014/main" id="{EE37E6AF-D948-4924-8859-410F455E76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52932" name="Foliennummernplatzhalter 3">
            <a:extLst>
              <a:ext uri="{FF2B5EF4-FFF2-40B4-BE49-F238E27FC236}">
                <a16:creationId xmlns:a16="http://schemas.microsoft.com/office/drawing/2014/main" id="{02C758E3-DF78-4B52-99C6-7B38BBFF2C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B7D9D67C-0E92-44EA-8249-D9B734465026}" type="slidenum">
              <a:rPr lang="de-DE" altLang="de-DE" sz="1200" smtClean="0"/>
              <a:pPr/>
              <a:t>9</a:t>
            </a:fld>
            <a:endParaRPr lang="de-DE" altLang="de-DE" sz="1200"/>
          </a:p>
        </p:txBody>
      </p:sp>
    </p:spTree>
    <p:extLst>
      <p:ext uri="{BB962C8B-B14F-4D97-AF65-F5344CB8AC3E}">
        <p14:creationId xmlns:p14="http://schemas.microsoft.com/office/powerpoint/2010/main" val="2802372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B43DCDC5-717F-469C-BDD0-6A40B872149D}"/>
              </a:ext>
            </a:extLst>
          </p:cNvPr>
          <p:cNvSpPr>
            <a:spLocks noGrp="1" noRot="1" noChangeAspect="1" noChangeArrowheads="1" noTextEdit="1"/>
          </p:cNvSpPr>
          <p:nvPr>
            <p:ph type="sldImg"/>
          </p:nvPr>
        </p:nvSpPr>
        <p:spPr>
          <a:xfrm>
            <a:off x="917575" y="744538"/>
            <a:ext cx="4962525" cy="3722687"/>
          </a:xfrm>
          <a:ln/>
        </p:spPr>
      </p:sp>
      <p:sp>
        <p:nvSpPr>
          <p:cNvPr id="3" name="Notizenplatzhalter 2">
            <a:extLst>
              <a:ext uri="{FF2B5EF4-FFF2-40B4-BE49-F238E27FC236}">
                <a16:creationId xmlns:a16="http://schemas.microsoft.com/office/drawing/2014/main" id="{0CA321AB-7D50-4ED6-945A-5B22E9A40753}"/>
              </a:ext>
            </a:extLst>
          </p:cNvPr>
          <p:cNvSpPr>
            <a:spLocks noGrp="1"/>
          </p:cNvSpPr>
          <p:nvPr>
            <p:ph type="body" idx="1"/>
          </p:nvPr>
        </p:nvSpPr>
        <p:spPr/>
        <p:txBody>
          <a:bodyPr/>
          <a:lstStyle/>
          <a:p>
            <a:pPr>
              <a:defRPr/>
            </a:pPr>
            <a:r>
              <a:rPr lang="de-DE" dirty="0"/>
              <a:t>Richtet sich das Unternehmen mit dem Versand der E-Mail beispielsweise gezielt an eine einzelne Person, spricht man von der sogenannten </a:t>
            </a:r>
            <a:r>
              <a:rPr lang="de-DE" dirty="0" err="1"/>
              <a:t>one</a:t>
            </a:r>
            <a:r>
              <a:rPr lang="de-DE" dirty="0"/>
              <a:t>-to-</a:t>
            </a:r>
            <a:r>
              <a:rPr lang="de-DE" dirty="0" err="1"/>
              <a:t>one</a:t>
            </a:r>
            <a:r>
              <a:rPr lang="de-DE" dirty="0"/>
              <a:t>-Kommunikation </a:t>
            </a:r>
            <a:r>
              <a:rPr lang="de-DE" dirty="0">
                <a:sym typeface="Wingdings" panose="05000000000000000000" pitchFamily="2" charset="2"/>
              </a:rPr>
              <a:t> gezielt </a:t>
            </a:r>
            <a:r>
              <a:rPr lang="de-DE" dirty="0"/>
              <a:t>. Wird jedoch eine E-Mail an beliebig viele Personen geschickt, spricht man von einer </a:t>
            </a:r>
            <a:r>
              <a:rPr lang="de-DE" dirty="0" err="1"/>
              <a:t>one</a:t>
            </a:r>
            <a:r>
              <a:rPr lang="de-DE" dirty="0"/>
              <a:t>-to-</a:t>
            </a:r>
            <a:r>
              <a:rPr lang="de-DE" dirty="0" err="1"/>
              <a:t>many</a:t>
            </a:r>
            <a:r>
              <a:rPr lang="de-DE" dirty="0"/>
              <a:t>-Kommunikation. </a:t>
            </a:r>
          </a:p>
          <a:p>
            <a:pPr>
              <a:defRPr/>
            </a:pPr>
            <a:endParaRPr lang="de-DE" dirty="0"/>
          </a:p>
          <a:p>
            <a:pPr>
              <a:defRPr/>
            </a:pPr>
            <a:r>
              <a:rPr lang="de-DE" dirty="0"/>
              <a:t>E-Mailings</a:t>
            </a:r>
          </a:p>
          <a:p>
            <a:pPr>
              <a:defRPr/>
            </a:pPr>
            <a:r>
              <a:rPr lang="de-DE" dirty="0"/>
              <a:t>- unregelmäßigen Versand von Emails </a:t>
            </a:r>
            <a:r>
              <a:rPr lang="de-DE" dirty="0" err="1"/>
              <a:t>z.B</a:t>
            </a:r>
            <a:r>
              <a:rPr lang="de-DE" dirty="0"/>
              <a:t> eine aktuelle Aktion oder ein neues Produkt</a:t>
            </a:r>
          </a:p>
          <a:p>
            <a:pPr>
              <a:defRPr/>
            </a:pPr>
            <a:endParaRPr lang="de-DE" dirty="0"/>
          </a:p>
          <a:p>
            <a:pPr>
              <a:defRPr/>
            </a:pPr>
            <a:r>
              <a:rPr lang="de-DE" dirty="0"/>
              <a:t>Newsletter: </a:t>
            </a:r>
          </a:p>
          <a:p>
            <a:pPr marL="171450" indent="-171450">
              <a:buFontTx/>
              <a:buChar char="-"/>
              <a:defRPr/>
            </a:pPr>
            <a:r>
              <a:rPr lang="de-DE" dirty="0"/>
              <a:t>in regelmäßigen Abständen an den Kundenstamm</a:t>
            </a:r>
          </a:p>
          <a:p>
            <a:pPr marL="171450" indent="-171450">
              <a:buFontTx/>
              <a:buChar char="-"/>
              <a:defRPr/>
            </a:pPr>
            <a:r>
              <a:rPr lang="de-DE" dirty="0"/>
              <a:t> Dies kann einmal in der Woche oder auch monatlich geschehen. </a:t>
            </a:r>
          </a:p>
          <a:p>
            <a:pPr marL="171450" indent="-171450">
              <a:buFontTx/>
              <a:buChar char="-"/>
              <a:defRPr/>
            </a:pPr>
            <a:r>
              <a:rPr lang="de-DE" dirty="0"/>
              <a:t>Überblick über die wichtigsten Geschehnisse oder auch bevorstehende Events, die von Relevanz für die Kunden sind.</a:t>
            </a:r>
          </a:p>
          <a:p>
            <a:pPr marL="171450" indent="-171450">
              <a:buFontTx/>
              <a:buChar char="-"/>
              <a:defRPr/>
            </a:pPr>
            <a:r>
              <a:rPr lang="de-DE" dirty="0"/>
              <a:t>ausreichende Call-to-Action (beispielsweise Hyperlinks oder verlinkte Bilder), Link auf Landingpages</a:t>
            </a:r>
          </a:p>
          <a:p>
            <a:pPr marL="171450" indent="-171450">
              <a:buFontTx/>
              <a:buChar char="-"/>
              <a:defRPr/>
            </a:pPr>
            <a:endParaRPr lang="de-DE" dirty="0"/>
          </a:p>
          <a:p>
            <a:pPr>
              <a:defRPr/>
            </a:pPr>
            <a:r>
              <a:rPr lang="de-DE" dirty="0"/>
              <a:t>Möchte ein Unternehmen die Möglichkeiten des E-Mail-Marketings nutzen, gibt es eine Menge Richtlinien, die es zu beachten gibt, um nicht mit Geldstrafen abgemahnt zu werden. So darf eine E-Mail zum Beispiel wirklich nur an Kunden geschickt werden, wenn diese ihre ausdrückliche Genehmigung hierfür gegeben haben. Darüber hinaus sollte auch darauf geachtet werden, dass der Aufbau und die Gestaltung professionell und klar strukturiert werden.</a:t>
            </a:r>
          </a:p>
          <a:p>
            <a:pPr>
              <a:defRPr/>
            </a:pPr>
            <a:endParaRPr lang="de-DE" dirty="0"/>
          </a:p>
        </p:txBody>
      </p:sp>
      <p:sp>
        <p:nvSpPr>
          <p:cNvPr id="25604" name="Foliennummernplatzhalter 3">
            <a:extLst>
              <a:ext uri="{FF2B5EF4-FFF2-40B4-BE49-F238E27FC236}">
                <a16:creationId xmlns:a16="http://schemas.microsoft.com/office/drawing/2014/main" id="{66CD7AF8-9A42-4ACA-8F4F-844E6A5D3FD1}"/>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4EEC62F-2977-49C3-96A0-6DA29CA72ABC}" type="slidenum">
              <a:rPr lang="de-DE" altLang="de-DE" smtClean="0">
                <a:latin typeface="Times New Roman" panose="02020603050405020304" pitchFamily="18" charset="0"/>
              </a:rPr>
              <a:pPr fontAlgn="base">
                <a:spcBef>
                  <a:spcPct val="0"/>
                </a:spcBef>
                <a:spcAft>
                  <a:spcPct val="0"/>
                </a:spcAft>
              </a:pPr>
              <a:t>54</a:t>
            </a:fld>
            <a:endParaRPr lang="de-DE" altLang="de-DE">
              <a:latin typeface="Times New Roman" panose="02020603050405020304" pitchFamily="18" charset="0"/>
            </a:endParaRPr>
          </a:p>
        </p:txBody>
      </p:sp>
    </p:spTree>
    <p:extLst>
      <p:ext uri="{BB962C8B-B14F-4D97-AF65-F5344CB8AC3E}">
        <p14:creationId xmlns:p14="http://schemas.microsoft.com/office/powerpoint/2010/main" val="3071085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a:extLst>
              <a:ext uri="{FF2B5EF4-FFF2-40B4-BE49-F238E27FC236}">
                <a16:creationId xmlns:a16="http://schemas.microsoft.com/office/drawing/2014/main" id="{B1EC246B-22E6-450F-A7FA-3CEE9B6D3525}"/>
              </a:ext>
            </a:extLst>
          </p:cNvPr>
          <p:cNvSpPr>
            <a:spLocks noGrp="1" noRot="1" noChangeAspect="1" noChangeArrowheads="1" noTextEdit="1"/>
          </p:cNvSpPr>
          <p:nvPr>
            <p:ph type="sldImg"/>
          </p:nvPr>
        </p:nvSpPr>
        <p:spPr>
          <a:xfrm>
            <a:off x="917575" y="744538"/>
            <a:ext cx="4962525" cy="3722687"/>
          </a:xfrm>
          <a:ln/>
        </p:spPr>
      </p:sp>
      <p:sp>
        <p:nvSpPr>
          <p:cNvPr id="76803" name="Notizenplatzhalter 2">
            <a:extLst>
              <a:ext uri="{FF2B5EF4-FFF2-40B4-BE49-F238E27FC236}">
                <a16:creationId xmlns:a16="http://schemas.microsoft.com/office/drawing/2014/main" id="{EB0B5147-B79E-43FA-A70E-E6E426DBAC12}"/>
              </a:ext>
            </a:extLst>
          </p:cNvPr>
          <p:cNvSpPr>
            <a:spLocks noGrp="1" noChangeArrowheads="1"/>
          </p:cNvSpPr>
          <p:nvPr>
            <p:ph type="body" idx="1"/>
          </p:nvPr>
        </p:nvSpPr>
        <p:spPr>
          <a:noFill/>
        </p:spPr>
        <p:txBody>
          <a:bodyPr/>
          <a:lstStyle/>
          <a:p>
            <a:pPr marL="171450" indent="-171450">
              <a:lnSpc>
                <a:spcPct val="150000"/>
              </a:lnSpc>
              <a:buFontTx/>
              <a:buChar char="-"/>
            </a:pPr>
            <a:r>
              <a:rPr lang="de-DE" altLang="de-DE"/>
              <a:t>https://navigator.gmx.net/navigator/show?sid=228d46e6d27284cc225c46e7fa7d9c3fafcc2366cffd52a73070825cf9235e66242764a671c578bc1bcaec390a6829a7&amp;tz=1#mail</a:t>
            </a:r>
          </a:p>
          <a:p>
            <a:pPr marL="171450" indent="-171450">
              <a:lnSpc>
                <a:spcPct val="150000"/>
              </a:lnSpc>
              <a:buFontTx/>
              <a:buChar char="-"/>
            </a:pPr>
            <a:endParaRPr lang="de-DE" altLang="de-DE"/>
          </a:p>
          <a:p>
            <a:pPr marL="171450" indent="-171450">
              <a:lnSpc>
                <a:spcPct val="150000"/>
              </a:lnSpc>
              <a:buFontTx/>
              <a:buChar char="-"/>
            </a:pPr>
            <a:r>
              <a:rPr lang="de-DE" altLang="de-DE"/>
              <a:t>Call to action zu weit unten!</a:t>
            </a:r>
          </a:p>
          <a:p>
            <a:pPr marL="171450" indent="-171450">
              <a:lnSpc>
                <a:spcPct val="150000"/>
              </a:lnSpc>
              <a:buFontTx/>
              <a:buChar char="-"/>
            </a:pPr>
            <a:endParaRPr lang="de-DE" altLang="de-DE"/>
          </a:p>
          <a:p>
            <a:pPr marL="171450" indent="-171450">
              <a:lnSpc>
                <a:spcPct val="150000"/>
              </a:lnSpc>
              <a:buFontTx/>
              <a:buChar char="-"/>
            </a:pPr>
            <a:r>
              <a:rPr lang="de-DE" altLang="de-DE"/>
              <a:t>Einleitung (Inhaltsverzeichnis fehlt)</a:t>
            </a:r>
          </a:p>
          <a:p>
            <a:pPr marL="171450" indent="-171450">
              <a:lnSpc>
                <a:spcPct val="150000"/>
              </a:lnSpc>
              <a:buFontTx/>
              <a:buChar char="-"/>
            </a:pPr>
            <a:endParaRPr lang="de-DE" altLang="de-DE"/>
          </a:p>
        </p:txBody>
      </p:sp>
      <p:sp>
        <p:nvSpPr>
          <p:cNvPr id="76804" name="Foliennummernplatzhalter 3">
            <a:extLst>
              <a:ext uri="{FF2B5EF4-FFF2-40B4-BE49-F238E27FC236}">
                <a16:creationId xmlns:a16="http://schemas.microsoft.com/office/drawing/2014/main" id="{ACFD47C4-D7CB-4789-8FF8-01DB8F009DD5}"/>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937D140-F380-46EE-84A8-E4F125EC6B08}" type="slidenum">
              <a:rPr lang="de-DE" altLang="de-DE" sz="1200" smtClean="0"/>
              <a:pPr/>
              <a:t>55</a:t>
            </a:fld>
            <a:endParaRPr lang="de-DE" altLang="de-DE" sz="1200"/>
          </a:p>
        </p:txBody>
      </p:sp>
    </p:spTree>
    <p:extLst>
      <p:ext uri="{BB962C8B-B14F-4D97-AF65-F5344CB8AC3E}">
        <p14:creationId xmlns:p14="http://schemas.microsoft.com/office/powerpoint/2010/main" val="860895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Erfolgreiches E-Mail-Marketing, Demand Generation und Lead-Management Prozesse hängen maßgeblich von </a:t>
            </a:r>
          </a:p>
          <a:p>
            <a:r>
              <a:rPr lang="de-DE" sz="1200" kern="1200" dirty="0">
                <a:solidFill>
                  <a:schemeClr val="tx1"/>
                </a:solidFill>
                <a:effectLst/>
                <a:latin typeface="+mn-lt"/>
                <a:ea typeface="+mn-ea"/>
                <a:cs typeface="+mn-cs"/>
              </a:rPr>
              <a:t>einer modernen Marketing Strategie ab, die sich in jeder Phase des Kaufprozesses am Bedarf und den Erwartungen </a:t>
            </a:r>
          </a:p>
          <a:p>
            <a:r>
              <a:rPr lang="de-DE" sz="1200" kern="1200" dirty="0">
                <a:solidFill>
                  <a:schemeClr val="tx1"/>
                </a:solidFill>
                <a:effectLst/>
                <a:latin typeface="+mn-lt"/>
                <a:ea typeface="+mn-ea"/>
                <a:cs typeface="+mn-cs"/>
              </a:rPr>
              <a:t>potenzieller Kunden orientiert</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Interessenten und Kunden steht heutzutage ein breites Spektrum digitaler Kanäle zur </a:t>
            </a:r>
          </a:p>
          <a:p>
            <a:r>
              <a:rPr lang="de-DE" sz="1200" kern="1200" dirty="0">
                <a:solidFill>
                  <a:schemeClr val="tx1"/>
                </a:solidFill>
                <a:effectLst/>
                <a:latin typeface="+mn-lt"/>
                <a:ea typeface="+mn-ea"/>
                <a:cs typeface="+mn-cs"/>
              </a:rPr>
              <a:t>Verfügung, um sich vor dem Kauf ausgiebig zu informieren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Das Modern Marketing Zeitalter ist geprägt durch Käufer, die sich mit Hilfe von Social Media und anderen Kanälen </a:t>
            </a:r>
          </a:p>
          <a:p>
            <a:r>
              <a:rPr lang="de-DE" sz="1200" kern="1200" dirty="0">
                <a:solidFill>
                  <a:schemeClr val="tx1"/>
                </a:solidFill>
                <a:effectLst/>
                <a:latin typeface="+mn-lt"/>
                <a:ea typeface="+mn-ea"/>
                <a:cs typeface="+mn-cs"/>
              </a:rPr>
              <a:t>alle notwendigen Informationen in Eigenregie zusammensuchen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Unternehmen müssen diesen Käufern mit einem </a:t>
            </a:r>
          </a:p>
          <a:p>
            <a:r>
              <a:rPr lang="de-DE" sz="1200" kern="1200" dirty="0">
                <a:solidFill>
                  <a:schemeClr val="tx1"/>
                </a:solidFill>
                <a:effectLst/>
                <a:latin typeface="+mn-lt"/>
                <a:ea typeface="+mn-ea"/>
                <a:cs typeface="+mn-cs"/>
              </a:rPr>
              <a:t>Marketing begegnen, das interaktiv, relevant und zielgerichtet ist</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Nur auf diese Weise schaffen sie eine Customer </a:t>
            </a:r>
          </a:p>
          <a:p>
            <a:r>
              <a:rPr lang="de-DE" sz="1200" kern="1200" dirty="0">
                <a:solidFill>
                  <a:schemeClr val="tx1"/>
                </a:solidFill>
                <a:effectLst/>
                <a:latin typeface="+mn-lt"/>
                <a:ea typeface="+mn-ea"/>
                <a:cs typeface="+mn-cs"/>
              </a:rPr>
              <a:t>Experience, die der Erwartungshaltung der Kunden gerecht wird und einen echten Mehrwert bietet</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Daten spielen </a:t>
            </a:r>
          </a:p>
          <a:p>
            <a:r>
              <a:rPr lang="de-DE" sz="1200" kern="1200" dirty="0">
                <a:solidFill>
                  <a:schemeClr val="tx1"/>
                </a:solidFill>
                <a:effectLst/>
                <a:latin typeface="+mn-lt"/>
                <a:ea typeface="+mn-ea"/>
                <a:cs typeface="+mn-cs"/>
              </a:rPr>
              <a:t>dabei eine zentrale Rolle</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Die Fülle unterschiedlicher Daten und Datenquellen macht es aber unmöglich, alle </a:t>
            </a:r>
          </a:p>
          <a:p>
            <a:r>
              <a:rPr lang="de-DE" sz="1200" kern="1200" dirty="0">
                <a:solidFill>
                  <a:schemeClr val="tx1"/>
                </a:solidFill>
                <a:effectLst/>
                <a:latin typeface="+mn-lt"/>
                <a:ea typeface="+mn-ea"/>
                <a:cs typeface="+mn-cs"/>
              </a:rPr>
              <a:t>Informationen manuell zu verarbeiten und zu nutzen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Käufer erwarten und verdienen mit jeder Interaktion einen Mehrwert – etwas, was ihnen im beruflichen Alltag hilft, </a:t>
            </a:r>
          </a:p>
          <a:p>
            <a:r>
              <a:rPr lang="de-DE" sz="1200" kern="1200" dirty="0">
                <a:solidFill>
                  <a:schemeClr val="tx1"/>
                </a:solidFill>
                <a:effectLst/>
                <a:latin typeface="+mn-lt"/>
                <a:ea typeface="+mn-ea"/>
                <a:cs typeface="+mn-cs"/>
              </a:rPr>
              <a:t>oder sie in ihrer persönlichen Entwicklung weiterbringt</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Mindestens genauso wichtig wie die Inhalte selbst sind aber </a:t>
            </a:r>
          </a:p>
          <a:p>
            <a:r>
              <a:rPr lang="de-DE" sz="1200" kern="1200" dirty="0">
                <a:solidFill>
                  <a:schemeClr val="tx1"/>
                </a:solidFill>
                <a:effectLst/>
                <a:latin typeface="+mn-lt"/>
                <a:ea typeface="+mn-ea"/>
                <a:cs typeface="+mn-cs"/>
              </a:rPr>
              <a:t>auch das richtige Timing und die Relevanz</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Dies gilt für Marketing gleichermaßen wie für den Vertrieb</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Unternehmen </a:t>
            </a:r>
          </a:p>
          <a:p>
            <a:r>
              <a:rPr lang="de-DE" sz="1200" kern="1200" dirty="0">
                <a:solidFill>
                  <a:schemeClr val="tx1"/>
                </a:solidFill>
                <a:effectLst/>
                <a:latin typeface="+mn-lt"/>
                <a:ea typeface="+mn-ea"/>
                <a:cs typeface="+mn-cs"/>
              </a:rPr>
              <a:t>stehen daher in der Pflicht </a:t>
            </a:r>
            <a:r>
              <a:rPr lang="de-DE" sz="1200" b="1" kern="1200" dirty="0">
                <a:solidFill>
                  <a:schemeClr val="tx1"/>
                </a:solidFill>
                <a:effectLst/>
                <a:latin typeface="+mn-lt"/>
                <a:ea typeface="+mn-ea"/>
                <a:cs typeface="+mn-cs"/>
              </a:rPr>
              <a:t>Inhalte maßgeschneidert an den Kaufentscheidungsprozess anzupassen, und zwar in </a:t>
            </a:r>
          </a:p>
          <a:p>
            <a:r>
              <a:rPr lang="de-DE" sz="1200" b="1" kern="1200" dirty="0">
                <a:solidFill>
                  <a:schemeClr val="tx1"/>
                </a:solidFill>
                <a:effectLst/>
                <a:latin typeface="+mn-lt"/>
                <a:ea typeface="+mn-ea"/>
                <a:cs typeface="+mn-cs"/>
              </a:rPr>
              <a:t>einer Art und Weise, die Interessenten klar verdeutlicht wie Ihre Produkte oder Dienstleistungen bei der Lösung von </a:t>
            </a:r>
          </a:p>
          <a:p>
            <a:r>
              <a:rPr lang="de-DE" sz="1200" b="1" kern="1200" dirty="0">
                <a:solidFill>
                  <a:schemeClr val="tx1"/>
                </a:solidFill>
                <a:effectLst/>
                <a:latin typeface="+mn-lt"/>
                <a:ea typeface="+mn-ea"/>
                <a:cs typeface="+mn-cs"/>
              </a:rPr>
              <a:t>Problemen sowie bei der Erreichung von Zielen helfen können</a:t>
            </a:r>
          </a:p>
          <a:p>
            <a:r>
              <a:rPr lang="de-DE" sz="1200" b="1"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Angesichts der vorherrschenden Informationsflut </a:t>
            </a:r>
          </a:p>
          <a:p>
            <a:r>
              <a:rPr lang="de-DE" sz="1200" kern="1200" dirty="0">
                <a:solidFill>
                  <a:schemeClr val="tx1"/>
                </a:solidFill>
                <a:effectLst/>
                <a:latin typeface="+mn-lt"/>
                <a:ea typeface="+mn-ea"/>
                <a:cs typeface="+mn-cs"/>
              </a:rPr>
              <a:t>haben die Leute kein Interesse an reinen Produktspezifikationen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Vielmehr wünschen sie sich einen informativen </a:t>
            </a:r>
          </a:p>
          <a:p>
            <a:r>
              <a:rPr lang="de-DE" sz="1200" kern="1200" dirty="0">
                <a:solidFill>
                  <a:schemeClr val="tx1"/>
                </a:solidFill>
                <a:effectLst/>
                <a:latin typeface="+mn-lt"/>
                <a:ea typeface="+mn-ea"/>
                <a:cs typeface="+mn-cs"/>
              </a:rPr>
              <a:t>Austausch mit Unternehmen, der ihnen bei ihrer Suche nach passenden Lösungen hilft</a:t>
            </a:r>
          </a:p>
          <a:p>
            <a:r>
              <a:rPr lang="de-DE" sz="1200" kern="1200" dirty="0">
                <a:solidFill>
                  <a:schemeClr val="tx1"/>
                </a:solidFill>
                <a:effectLst/>
                <a:latin typeface="+mn-lt"/>
                <a:ea typeface="+mn-ea"/>
                <a:cs typeface="+mn-cs"/>
              </a:rPr>
              <a:t>.</a:t>
            </a:r>
          </a:p>
          <a:p>
            <a:r>
              <a:rPr lang="de-DE" sz="1200" kern="1200" dirty="0" err="1">
                <a:solidFill>
                  <a:schemeClr val="tx1"/>
                </a:solidFill>
                <a:effectLst/>
                <a:latin typeface="+mn-lt"/>
                <a:ea typeface="+mn-ea"/>
                <a:cs typeface="+mn-cs"/>
              </a:rPr>
              <a:t>Marketer</a:t>
            </a:r>
            <a:r>
              <a:rPr lang="de-DE" sz="1200" kern="1200" dirty="0">
                <a:solidFill>
                  <a:schemeClr val="tx1"/>
                </a:solidFill>
                <a:effectLst/>
                <a:latin typeface="+mn-lt"/>
                <a:ea typeface="+mn-ea"/>
                <a:cs typeface="+mn-cs"/>
              </a:rPr>
              <a:t> nutzen die Vorteile von Marketing Automation, um ihre Marketingprogramme relevanter, zielgerichteter </a:t>
            </a:r>
          </a:p>
          <a:p>
            <a:r>
              <a:rPr lang="de-DE" sz="1200" kern="1200" dirty="0">
                <a:solidFill>
                  <a:schemeClr val="tx1"/>
                </a:solidFill>
                <a:effectLst/>
                <a:latin typeface="+mn-lt"/>
                <a:ea typeface="+mn-ea"/>
                <a:cs typeface="+mn-cs"/>
              </a:rPr>
              <a:t>und effektiver zu gestalten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Dazu zählen sowohl die Individualisierung von Inhalten als auch die Automatisierung der </a:t>
            </a:r>
          </a:p>
          <a:p>
            <a:r>
              <a:rPr lang="de-DE" sz="1200" kern="1200" dirty="0">
                <a:solidFill>
                  <a:schemeClr val="tx1"/>
                </a:solidFill>
                <a:effectLst/>
                <a:latin typeface="+mn-lt"/>
                <a:ea typeface="+mn-ea"/>
                <a:cs typeface="+mn-cs"/>
              </a:rPr>
              <a:t>Kommunikation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Marketing-Automations-Technologie ermöglicht es </a:t>
            </a:r>
            <a:r>
              <a:rPr lang="de-DE" sz="1200" kern="1200" dirty="0" err="1">
                <a:solidFill>
                  <a:schemeClr val="tx1"/>
                </a:solidFill>
                <a:effectLst/>
                <a:latin typeface="+mn-lt"/>
                <a:ea typeface="+mn-ea"/>
                <a:cs typeface="+mn-cs"/>
              </a:rPr>
              <a:t>Marketern</a:t>
            </a:r>
            <a:r>
              <a:rPr lang="de-DE" sz="1200" kern="1200" dirty="0">
                <a:solidFill>
                  <a:schemeClr val="tx1"/>
                </a:solidFill>
                <a:effectLst/>
                <a:latin typeface="+mn-lt"/>
                <a:ea typeface="+mn-ea"/>
                <a:cs typeface="+mn-cs"/>
              </a:rPr>
              <a:t>, mehr Wissen über das Verhalten ihrer </a:t>
            </a:r>
          </a:p>
          <a:p>
            <a:r>
              <a:rPr lang="de-DE" sz="1200" kern="1200" dirty="0">
                <a:solidFill>
                  <a:schemeClr val="tx1"/>
                </a:solidFill>
                <a:effectLst/>
                <a:latin typeface="+mn-lt"/>
                <a:ea typeface="+mn-ea"/>
                <a:cs typeface="+mn-cs"/>
              </a:rPr>
              <a:t>Kunden zu sammeln und eröffnet völlig neue Möglichkeiten, wie dieses Wissen in Kampagnen genutzt werden kann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Dank ausgeklügelter Funktionen in der Steuerung und Automatisierung von Kampagnen und der starken Analyse- </a:t>
            </a:r>
          </a:p>
          <a:p>
            <a:r>
              <a:rPr lang="de-DE" sz="1200" kern="1200" dirty="0">
                <a:solidFill>
                  <a:schemeClr val="tx1"/>
                </a:solidFill>
                <a:effectLst/>
                <a:latin typeface="+mn-lt"/>
                <a:ea typeface="+mn-ea"/>
                <a:cs typeface="+mn-cs"/>
              </a:rPr>
              <a:t>und Reporting-Tools zur Messung der Kampagnen-Performance, können führende Unternehmen ihre Marketing- </a:t>
            </a:r>
          </a:p>
          <a:p>
            <a:r>
              <a:rPr lang="de-DE" sz="1200" kern="1200" dirty="0">
                <a:solidFill>
                  <a:schemeClr val="tx1"/>
                </a:solidFill>
                <a:effectLst/>
                <a:latin typeface="+mn-lt"/>
                <a:ea typeface="+mn-ea"/>
                <a:cs typeface="+mn-cs"/>
              </a:rPr>
              <a:t>und Vertriebsprozesse vereinheitlichen, die Rendite ihres Marketing erfassen und optimieren, und letztendlich das </a:t>
            </a:r>
          </a:p>
          <a:p>
            <a:r>
              <a:rPr lang="de-DE" sz="1200" kern="1200" dirty="0">
                <a:solidFill>
                  <a:schemeClr val="tx1"/>
                </a:solidFill>
                <a:effectLst/>
                <a:latin typeface="+mn-lt"/>
                <a:ea typeface="+mn-ea"/>
                <a:cs typeface="+mn-cs"/>
              </a:rPr>
              <a:t>gesamte Unternehmenswachstum nachhaltig stärken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So verwundert es nicht, dass laut einer Studie von </a:t>
            </a:r>
            <a:r>
              <a:rPr lang="de-DE" sz="1200" kern="1200" dirty="0" err="1">
                <a:solidFill>
                  <a:schemeClr val="tx1"/>
                </a:solidFill>
                <a:effectLst/>
                <a:latin typeface="+mn-lt"/>
                <a:ea typeface="+mn-ea"/>
                <a:cs typeface="+mn-cs"/>
              </a:rPr>
              <a:t>SiriusDecisions</a:t>
            </a:r>
            <a:r>
              <a:rPr lang="de-DE" sz="1200" kern="1200" dirty="0">
                <a:solidFill>
                  <a:schemeClr val="tx1"/>
                </a:solidFill>
                <a:effectLst/>
                <a:latin typeface="+mn-lt"/>
                <a:ea typeface="+mn-ea"/>
                <a:cs typeface="+mn-cs"/>
              </a:rPr>
              <a:t> die </a:t>
            </a:r>
          </a:p>
          <a:p>
            <a:r>
              <a:rPr lang="de-DE" sz="1200" kern="1200" dirty="0">
                <a:solidFill>
                  <a:schemeClr val="tx1"/>
                </a:solidFill>
                <a:effectLst/>
                <a:latin typeface="+mn-lt"/>
                <a:ea typeface="+mn-ea"/>
                <a:cs typeface="+mn-cs"/>
              </a:rPr>
              <a:t>Anzahl der Unternehmen mit B2B-Fokus, die Marketing Automation </a:t>
            </a:r>
          </a:p>
          <a:p>
            <a:r>
              <a:rPr lang="de-DE" sz="1200" kern="1200" dirty="0">
                <a:solidFill>
                  <a:schemeClr val="tx1"/>
                </a:solidFill>
                <a:effectLst/>
                <a:latin typeface="+mn-lt"/>
                <a:ea typeface="+mn-ea"/>
                <a:cs typeface="+mn-cs"/>
              </a:rPr>
              <a:t>einsetzen, stetig steigt, und dass die Marktdurchdringung von </a:t>
            </a:r>
          </a:p>
          <a:p>
            <a:r>
              <a:rPr lang="de-DE" sz="1200" kern="1200" dirty="0">
                <a:solidFill>
                  <a:schemeClr val="tx1"/>
                </a:solidFill>
                <a:effectLst/>
                <a:latin typeface="+mn-lt"/>
                <a:ea typeface="+mn-ea"/>
                <a:cs typeface="+mn-cs"/>
              </a:rPr>
              <a:t>Marketing Automation bis zum Jahr 2015 auf 50% anwachsen wird</a:t>
            </a:r>
          </a:p>
          <a:p>
            <a:r>
              <a:rPr lang="de-DE" sz="1200" kern="1200" dirty="0">
                <a:solidFill>
                  <a:schemeClr val="tx1"/>
                </a:solidFill>
                <a:effectLst/>
                <a:latin typeface="+mn-lt"/>
                <a:ea typeface="+mn-ea"/>
                <a:cs typeface="+mn-cs"/>
              </a:rPr>
              <a:t>.</a:t>
            </a:r>
          </a:p>
          <a:p>
            <a:endParaRPr lang="de-DE" sz="1200" kern="1200" dirty="0">
              <a:solidFill>
                <a:schemeClr val="tx1"/>
              </a:solidFill>
              <a:effectLst/>
              <a:latin typeface="+mn-lt"/>
              <a:ea typeface="+mn-ea"/>
              <a:cs typeface="+mn-cs"/>
            </a:endParaRPr>
          </a:p>
          <a:p>
            <a:pPr marL="342900" indent="-342900">
              <a:lnSpc>
                <a:spcPct val="150000"/>
              </a:lnSpc>
              <a:buFont typeface="Wingdings" panose="05000000000000000000" pitchFamily="2" charset="2"/>
              <a:buChar char="Ø"/>
            </a:pP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57</a:t>
            </a:fld>
            <a:endParaRPr lang="en-US"/>
          </a:p>
        </p:txBody>
      </p:sp>
    </p:spTree>
    <p:extLst>
      <p:ext uri="{BB962C8B-B14F-4D97-AF65-F5344CB8AC3E}">
        <p14:creationId xmlns:p14="http://schemas.microsoft.com/office/powerpoint/2010/main" val="4255750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A2C257DF-48BD-4BDD-A449-89BB5197330A}"/>
              </a:ext>
            </a:extLst>
          </p:cNvPr>
          <p:cNvSpPr>
            <a:spLocks noGrp="1" noRot="1" noChangeAspect="1" noChangeArrowheads="1" noTextEdit="1"/>
          </p:cNvSpPr>
          <p:nvPr>
            <p:ph type="sldImg"/>
          </p:nvPr>
        </p:nvSpPr>
        <p:spPr>
          <a:xfrm>
            <a:off x="917575" y="744538"/>
            <a:ext cx="4962525" cy="3722687"/>
          </a:xfrm>
          <a:ln/>
        </p:spPr>
      </p:sp>
      <p:sp>
        <p:nvSpPr>
          <p:cNvPr id="55299" name="Notizenplatzhalter 2">
            <a:extLst>
              <a:ext uri="{FF2B5EF4-FFF2-40B4-BE49-F238E27FC236}">
                <a16:creationId xmlns:a16="http://schemas.microsoft.com/office/drawing/2014/main" id="{3F25F9C7-DB9E-486E-AE92-F195DCD1FA95}"/>
              </a:ext>
            </a:extLst>
          </p:cNvPr>
          <p:cNvSpPr>
            <a:spLocks noGrp="1" noChangeArrowheads="1"/>
          </p:cNvSpPr>
          <p:nvPr>
            <p:ph type="body" idx="1"/>
          </p:nvPr>
        </p:nvSpPr>
        <p:spPr>
          <a:noFill/>
        </p:spPr>
        <p:txBody>
          <a:bodyPr/>
          <a:lstStyle/>
          <a:p>
            <a:pPr marL="171450" indent="-171450">
              <a:lnSpc>
                <a:spcPct val="150000"/>
              </a:lnSpc>
              <a:buFontTx/>
              <a:buChar char="-"/>
            </a:pPr>
            <a:r>
              <a:rPr lang="de-DE" altLang="de-DE"/>
              <a:t>Registriert</a:t>
            </a:r>
          </a:p>
          <a:p>
            <a:pPr marL="171450" indent="-171450">
              <a:lnSpc>
                <a:spcPct val="150000"/>
              </a:lnSpc>
              <a:buFontTx/>
              <a:buChar char="-"/>
            </a:pPr>
            <a:r>
              <a:rPr lang="de-DE" altLang="de-DE"/>
              <a:t>Domainname bei Call to action angegeben</a:t>
            </a:r>
          </a:p>
          <a:p>
            <a:pPr marL="171450" indent="-171450">
              <a:lnSpc>
                <a:spcPct val="150000"/>
              </a:lnSpc>
              <a:buFontTx/>
              <a:buChar char="-"/>
            </a:pPr>
            <a:r>
              <a:rPr lang="de-DE" altLang="de-DE"/>
              <a:t>Sauberes HTML</a:t>
            </a:r>
          </a:p>
        </p:txBody>
      </p:sp>
      <p:sp>
        <p:nvSpPr>
          <p:cNvPr id="55300" name="Foliennummernplatzhalter 3">
            <a:extLst>
              <a:ext uri="{FF2B5EF4-FFF2-40B4-BE49-F238E27FC236}">
                <a16:creationId xmlns:a16="http://schemas.microsoft.com/office/drawing/2014/main" id="{81F11411-76E7-4A5A-8080-9D1C7CBC2B27}"/>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A9043AC-8C12-46F9-8311-25398366CBEF}" type="slidenum">
              <a:rPr lang="de-DE" altLang="de-DE" smtClean="0">
                <a:latin typeface="Times New Roman" panose="02020603050405020304" pitchFamily="18" charset="0"/>
              </a:rPr>
              <a:pPr fontAlgn="base">
                <a:spcBef>
                  <a:spcPct val="0"/>
                </a:spcBef>
                <a:spcAft>
                  <a:spcPct val="0"/>
                </a:spcAft>
              </a:pPr>
              <a:t>58</a:t>
            </a:fld>
            <a:endParaRPr lang="de-DE" altLang="de-DE">
              <a:latin typeface="Times New Roman" panose="02020603050405020304" pitchFamily="18" charset="0"/>
            </a:endParaRPr>
          </a:p>
        </p:txBody>
      </p:sp>
    </p:spTree>
    <p:extLst>
      <p:ext uri="{BB962C8B-B14F-4D97-AF65-F5344CB8AC3E}">
        <p14:creationId xmlns:p14="http://schemas.microsoft.com/office/powerpoint/2010/main" val="8444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A2C257DF-48BD-4BDD-A449-89BB5197330A}"/>
              </a:ext>
            </a:extLst>
          </p:cNvPr>
          <p:cNvSpPr>
            <a:spLocks noGrp="1" noRot="1" noChangeAspect="1" noChangeArrowheads="1" noTextEdit="1"/>
          </p:cNvSpPr>
          <p:nvPr>
            <p:ph type="sldImg"/>
          </p:nvPr>
        </p:nvSpPr>
        <p:spPr>
          <a:xfrm>
            <a:off x="917575" y="744538"/>
            <a:ext cx="4962525" cy="3722687"/>
          </a:xfrm>
          <a:ln/>
        </p:spPr>
      </p:sp>
      <p:sp>
        <p:nvSpPr>
          <p:cNvPr id="55299" name="Notizenplatzhalter 2">
            <a:extLst>
              <a:ext uri="{FF2B5EF4-FFF2-40B4-BE49-F238E27FC236}">
                <a16:creationId xmlns:a16="http://schemas.microsoft.com/office/drawing/2014/main" id="{3F25F9C7-DB9E-486E-AE92-F195DCD1FA95}"/>
              </a:ext>
            </a:extLst>
          </p:cNvPr>
          <p:cNvSpPr>
            <a:spLocks noGrp="1" noChangeArrowheads="1"/>
          </p:cNvSpPr>
          <p:nvPr>
            <p:ph type="body" idx="1"/>
          </p:nvPr>
        </p:nvSpPr>
        <p:spPr>
          <a:noFill/>
        </p:spPr>
        <p:txBody>
          <a:bodyPr/>
          <a:lstStyle/>
          <a:p>
            <a:pPr marL="171450" indent="-171450">
              <a:lnSpc>
                <a:spcPct val="150000"/>
              </a:lnSpc>
              <a:buFontTx/>
              <a:buChar char="-"/>
            </a:pPr>
            <a:r>
              <a:rPr lang="de-DE" altLang="de-DE"/>
              <a:t>Registriert</a:t>
            </a:r>
          </a:p>
          <a:p>
            <a:pPr marL="171450" indent="-171450">
              <a:lnSpc>
                <a:spcPct val="150000"/>
              </a:lnSpc>
              <a:buFontTx/>
              <a:buChar char="-"/>
            </a:pPr>
            <a:r>
              <a:rPr lang="de-DE" altLang="de-DE"/>
              <a:t>Domainname bei Call to action angegeben</a:t>
            </a:r>
          </a:p>
          <a:p>
            <a:pPr marL="171450" indent="-171450">
              <a:lnSpc>
                <a:spcPct val="150000"/>
              </a:lnSpc>
              <a:buFontTx/>
              <a:buChar char="-"/>
            </a:pPr>
            <a:r>
              <a:rPr lang="de-DE" altLang="de-DE"/>
              <a:t>Sauberes HTML</a:t>
            </a:r>
          </a:p>
        </p:txBody>
      </p:sp>
      <p:sp>
        <p:nvSpPr>
          <p:cNvPr id="55300" name="Foliennummernplatzhalter 3">
            <a:extLst>
              <a:ext uri="{FF2B5EF4-FFF2-40B4-BE49-F238E27FC236}">
                <a16:creationId xmlns:a16="http://schemas.microsoft.com/office/drawing/2014/main" id="{81F11411-76E7-4A5A-8080-9D1C7CBC2B27}"/>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A9043AC-8C12-46F9-8311-25398366CBEF}" type="slidenum">
              <a:rPr lang="de-DE" altLang="de-DE" smtClean="0">
                <a:latin typeface="Times New Roman" panose="02020603050405020304" pitchFamily="18" charset="0"/>
              </a:rPr>
              <a:pPr fontAlgn="base">
                <a:spcBef>
                  <a:spcPct val="0"/>
                </a:spcBef>
                <a:spcAft>
                  <a:spcPct val="0"/>
                </a:spcAft>
              </a:pPr>
              <a:t>59</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940383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A2C257DF-48BD-4BDD-A449-89BB5197330A}"/>
              </a:ext>
            </a:extLst>
          </p:cNvPr>
          <p:cNvSpPr>
            <a:spLocks noGrp="1" noRot="1" noChangeAspect="1" noChangeArrowheads="1" noTextEdit="1"/>
          </p:cNvSpPr>
          <p:nvPr>
            <p:ph type="sldImg"/>
          </p:nvPr>
        </p:nvSpPr>
        <p:spPr>
          <a:xfrm>
            <a:off x="917575" y="744538"/>
            <a:ext cx="4962525" cy="3722687"/>
          </a:xfrm>
          <a:ln/>
        </p:spPr>
      </p:sp>
      <p:sp>
        <p:nvSpPr>
          <p:cNvPr id="55299" name="Notizenplatzhalter 2">
            <a:extLst>
              <a:ext uri="{FF2B5EF4-FFF2-40B4-BE49-F238E27FC236}">
                <a16:creationId xmlns:a16="http://schemas.microsoft.com/office/drawing/2014/main" id="{3F25F9C7-DB9E-486E-AE92-F195DCD1FA95}"/>
              </a:ext>
            </a:extLst>
          </p:cNvPr>
          <p:cNvSpPr>
            <a:spLocks noGrp="1" noChangeArrowheads="1"/>
          </p:cNvSpPr>
          <p:nvPr>
            <p:ph type="body" idx="1"/>
          </p:nvPr>
        </p:nvSpPr>
        <p:spPr>
          <a:noFill/>
        </p:spPr>
        <p:txBody>
          <a:bodyPr/>
          <a:lstStyle/>
          <a:p>
            <a:pPr marL="171450" indent="-171450">
              <a:lnSpc>
                <a:spcPct val="150000"/>
              </a:lnSpc>
              <a:buFontTx/>
              <a:buChar char="-"/>
            </a:pPr>
            <a:r>
              <a:rPr lang="de-DE" altLang="de-DE"/>
              <a:t>Registriert</a:t>
            </a:r>
          </a:p>
          <a:p>
            <a:pPr marL="171450" indent="-171450">
              <a:lnSpc>
                <a:spcPct val="150000"/>
              </a:lnSpc>
              <a:buFontTx/>
              <a:buChar char="-"/>
            </a:pPr>
            <a:r>
              <a:rPr lang="de-DE" altLang="de-DE"/>
              <a:t>Domainname bei Call to action angegeben</a:t>
            </a:r>
          </a:p>
          <a:p>
            <a:pPr marL="171450" indent="-171450">
              <a:lnSpc>
                <a:spcPct val="150000"/>
              </a:lnSpc>
              <a:buFontTx/>
              <a:buChar char="-"/>
            </a:pPr>
            <a:r>
              <a:rPr lang="de-DE" altLang="de-DE"/>
              <a:t>Sauberes HTML</a:t>
            </a:r>
          </a:p>
        </p:txBody>
      </p:sp>
      <p:sp>
        <p:nvSpPr>
          <p:cNvPr id="55300" name="Foliennummernplatzhalter 3">
            <a:extLst>
              <a:ext uri="{FF2B5EF4-FFF2-40B4-BE49-F238E27FC236}">
                <a16:creationId xmlns:a16="http://schemas.microsoft.com/office/drawing/2014/main" id="{81F11411-76E7-4A5A-8080-9D1C7CBC2B27}"/>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A9043AC-8C12-46F9-8311-25398366CBEF}" type="slidenum">
              <a:rPr lang="de-DE" altLang="de-DE" smtClean="0">
                <a:latin typeface="Times New Roman" panose="02020603050405020304" pitchFamily="18" charset="0"/>
              </a:rPr>
              <a:pPr fontAlgn="base">
                <a:spcBef>
                  <a:spcPct val="0"/>
                </a:spcBef>
                <a:spcAft>
                  <a:spcPct val="0"/>
                </a:spcAft>
              </a:pPr>
              <a:t>60</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610920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A2C257DF-48BD-4BDD-A449-89BB5197330A}"/>
              </a:ext>
            </a:extLst>
          </p:cNvPr>
          <p:cNvSpPr>
            <a:spLocks noGrp="1" noRot="1" noChangeAspect="1" noChangeArrowheads="1" noTextEdit="1"/>
          </p:cNvSpPr>
          <p:nvPr>
            <p:ph type="sldImg"/>
          </p:nvPr>
        </p:nvSpPr>
        <p:spPr>
          <a:xfrm>
            <a:off x="917575" y="744538"/>
            <a:ext cx="4962525" cy="3722687"/>
          </a:xfrm>
          <a:ln/>
        </p:spPr>
      </p:sp>
      <p:sp>
        <p:nvSpPr>
          <p:cNvPr id="55299" name="Notizenplatzhalter 2">
            <a:extLst>
              <a:ext uri="{FF2B5EF4-FFF2-40B4-BE49-F238E27FC236}">
                <a16:creationId xmlns:a16="http://schemas.microsoft.com/office/drawing/2014/main" id="{3F25F9C7-DB9E-486E-AE92-F195DCD1FA95}"/>
              </a:ext>
            </a:extLst>
          </p:cNvPr>
          <p:cNvSpPr>
            <a:spLocks noGrp="1" noChangeArrowheads="1"/>
          </p:cNvSpPr>
          <p:nvPr>
            <p:ph type="body" idx="1"/>
          </p:nvPr>
        </p:nvSpPr>
        <p:spPr>
          <a:noFill/>
        </p:spPr>
        <p:txBody>
          <a:bodyPr/>
          <a:lstStyle/>
          <a:p>
            <a:pPr marL="171450" indent="-171450">
              <a:lnSpc>
                <a:spcPct val="150000"/>
              </a:lnSpc>
              <a:buFontTx/>
              <a:buChar char="-"/>
            </a:pPr>
            <a:endParaRPr lang="de-DE" altLang="de-DE" dirty="0"/>
          </a:p>
        </p:txBody>
      </p:sp>
      <p:sp>
        <p:nvSpPr>
          <p:cNvPr id="55300" name="Foliennummernplatzhalter 3">
            <a:extLst>
              <a:ext uri="{FF2B5EF4-FFF2-40B4-BE49-F238E27FC236}">
                <a16:creationId xmlns:a16="http://schemas.microsoft.com/office/drawing/2014/main" id="{81F11411-76E7-4A5A-8080-9D1C7CBC2B27}"/>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A9043AC-8C12-46F9-8311-25398366CBEF}" type="slidenum">
              <a:rPr lang="de-DE" altLang="de-DE" smtClean="0">
                <a:latin typeface="Times New Roman" panose="02020603050405020304" pitchFamily="18" charset="0"/>
              </a:rPr>
              <a:pPr fontAlgn="base">
                <a:spcBef>
                  <a:spcPct val="0"/>
                </a:spcBef>
                <a:spcAft>
                  <a:spcPct val="0"/>
                </a:spcAft>
              </a:pPr>
              <a:t>61</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65810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A2C257DF-48BD-4BDD-A449-89BB5197330A}"/>
              </a:ext>
            </a:extLst>
          </p:cNvPr>
          <p:cNvSpPr>
            <a:spLocks noGrp="1" noRot="1" noChangeAspect="1" noChangeArrowheads="1" noTextEdit="1"/>
          </p:cNvSpPr>
          <p:nvPr>
            <p:ph type="sldImg"/>
          </p:nvPr>
        </p:nvSpPr>
        <p:spPr>
          <a:xfrm>
            <a:off x="917575" y="744538"/>
            <a:ext cx="4962525" cy="3722687"/>
          </a:xfrm>
          <a:ln/>
        </p:spPr>
      </p:sp>
      <p:sp>
        <p:nvSpPr>
          <p:cNvPr id="55299" name="Notizenplatzhalter 2">
            <a:extLst>
              <a:ext uri="{FF2B5EF4-FFF2-40B4-BE49-F238E27FC236}">
                <a16:creationId xmlns:a16="http://schemas.microsoft.com/office/drawing/2014/main" id="{3F25F9C7-DB9E-486E-AE92-F195DCD1FA95}"/>
              </a:ext>
            </a:extLst>
          </p:cNvPr>
          <p:cNvSpPr>
            <a:spLocks noGrp="1" noChangeArrowheads="1"/>
          </p:cNvSpPr>
          <p:nvPr>
            <p:ph type="body" idx="1"/>
          </p:nvPr>
        </p:nvSpPr>
        <p:spPr>
          <a:noFill/>
        </p:spPr>
        <p:txBody>
          <a:bodyPr/>
          <a:lstStyle/>
          <a:p>
            <a:pPr marL="171450" indent="-171450">
              <a:lnSpc>
                <a:spcPct val="150000"/>
              </a:lnSpc>
              <a:buFontTx/>
              <a:buChar char="-"/>
            </a:pPr>
            <a:endParaRPr lang="de-DE" altLang="de-DE" dirty="0"/>
          </a:p>
        </p:txBody>
      </p:sp>
      <p:sp>
        <p:nvSpPr>
          <p:cNvPr id="55300" name="Foliennummernplatzhalter 3">
            <a:extLst>
              <a:ext uri="{FF2B5EF4-FFF2-40B4-BE49-F238E27FC236}">
                <a16:creationId xmlns:a16="http://schemas.microsoft.com/office/drawing/2014/main" id="{81F11411-76E7-4A5A-8080-9D1C7CBC2B27}"/>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A9043AC-8C12-46F9-8311-25398366CBEF}" type="slidenum">
              <a:rPr lang="de-DE" altLang="de-DE" smtClean="0">
                <a:latin typeface="Times New Roman" panose="02020603050405020304" pitchFamily="18" charset="0"/>
              </a:rPr>
              <a:pPr fontAlgn="base">
                <a:spcBef>
                  <a:spcPct val="0"/>
                </a:spcBef>
                <a:spcAft>
                  <a:spcPct val="0"/>
                </a:spcAft>
              </a:pPr>
              <a:t>62</a:t>
            </a:fld>
            <a:endParaRPr lang="de-DE" altLang="de-DE">
              <a:latin typeface="Times New Roman" panose="02020603050405020304" pitchFamily="18" charset="0"/>
            </a:endParaRPr>
          </a:p>
        </p:txBody>
      </p:sp>
    </p:spTree>
    <p:extLst>
      <p:ext uri="{BB962C8B-B14F-4D97-AF65-F5344CB8AC3E}">
        <p14:creationId xmlns:p14="http://schemas.microsoft.com/office/powerpoint/2010/main" val="3001059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A2C257DF-48BD-4BDD-A449-89BB5197330A}"/>
              </a:ext>
            </a:extLst>
          </p:cNvPr>
          <p:cNvSpPr>
            <a:spLocks noGrp="1" noRot="1" noChangeAspect="1" noChangeArrowheads="1" noTextEdit="1"/>
          </p:cNvSpPr>
          <p:nvPr>
            <p:ph type="sldImg"/>
          </p:nvPr>
        </p:nvSpPr>
        <p:spPr>
          <a:xfrm>
            <a:off x="917575" y="744538"/>
            <a:ext cx="4962525" cy="3722687"/>
          </a:xfrm>
          <a:ln/>
        </p:spPr>
      </p:sp>
      <p:sp>
        <p:nvSpPr>
          <p:cNvPr id="55299" name="Notizenplatzhalter 2">
            <a:extLst>
              <a:ext uri="{FF2B5EF4-FFF2-40B4-BE49-F238E27FC236}">
                <a16:creationId xmlns:a16="http://schemas.microsoft.com/office/drawing/2014/main" id="{3F25F9C7-DB9E-486E-AE92-F195DCD1FA95}"/>
              </a:ext>
            </a:extLst>
          </p:cNvPr>
          <p:cNvSpPr>
            <a:spLocks noGrp="1" noChangeArrowheads="1"/>
          </p:cNvSpPr>
          <p:nvPr>
            <p:ph type="body" idx="1"/>
          </p:nvPr>
        </p:nvSpPr>
        <p:spPr>
          <a:noFill/>
        </p:spPr>
        <p:txBody>
          <a:bodyPr/>
          <a:lstStyle/>
          <a:p>
            <a:pPr marL="171450" indent="-171450">
              <a:lnSpc>
                <a:spcPct val="150000"/>
              </a:lnSpc>
              <a:buFontTx/>
              <a:buChar char="-"/>
            </a:pPr>
            <a:endParaRPr lang="de-DE" altLang="de-DE" dirty="0"/>
          </a:p>
        </p:txBody>
      </p:sp>
      <p:sp>
        <p:nvSpPr>
          <p:cNvPr id="55300" name="Foliennummernplatzhalter 3">
            <a:extLst>
              <a:ext uri="{FF2B5EF4-FFF2-40B4-BE49-F238E27FC236}">
                <a16:creationId xmlns:a16="http://schemas.microsoft.com/office/drawing/2014/main" id="{81F11411-76E7-4A5A-8080-9D1C7CBC2B27}"/>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A9043AC-8C12-46F9-8311-25398366CBEF}" type="slidenum">
              <a:rPr lang="de-DE" altLang="de-DE" smtClean="0">
                <a:latin typeface="Times New Roman" panose="02020603050405020304" pitchFamily="18" charset="0"/>
              </a:rPr>
              <a:pPr fontAlgn="base">
                <a:spcBef>
                  <a:spcPct val="0"/>
                </a:spcBef>
                <a:spcAft>
                  <a:spcPct val="0"/>
                </a:spcAft>
              </a:pPr>
              <a:t>63</a:t>
            </a:fld>
            <a:endParaRPr lang="de-DE" altLang="de-DE">
              <a:latin typeface="Times New Roman" panose="02020603050405020304" pitchFamily="18" charset="0"/>
            </a:endParaRPr>
          </a:p>
        </p:txBody>
      </p:sp>
    </p:spTree>
    <p:extLst>
      <p:ext uri="{BB962C8B-B14F-4D97-AF65-F5344CB8AC3E}">
        <p14:creationId xmlns:p14="http://schemas.microsoft.com/office/powerpoint/2010/main" val="26834672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64</a:t>
            </a:fld>
            <a:endParaRPr lang="en-US"/>
          </a:p>
        </p:txBody>
      </p:sp>
    </p:spTree>
    <p:extLst>
      <p:ext uri="{BB962C8B-B14F-4D97-AF65-F5344CB8AC3E}">
        <p14:creationId xmlns:p14="http://schemas.microsoft.com/office/powerpoint/2010/main" val="370634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Folienbildplatzhalter 1">
            <a:extLst>
              <a:ext uri="{FF2B5EF4-FFF2-40B4-BE49-F238E27FC236}">
                <a16:creationId xmlns:a16="http://schemas.microsoft.com/office/drawing/2014/main" id="{F99881D2-52C2-41A5-B8FA-5FC0BF373AB0}"/>
              </a:ext>
            </a:extLst>
          </p:cNvPr>
          <p:cNvSpPr>
            <a:spLocks noGrp="1" noRot="1" noChangeAspect="1" noTextEdit="1"/>
          </p:cNvSpPr>
          <p:nvPr>
            <p:ph type="sldImg"/>
          </p:nvPr>
        </p:nvSpPr>
        <p:spPr>
          <a:xfrm>
            <a:off x="917575" y="744538"/>
            <a:ext cx="4962525" cy="3722687"/>
          </a:xfrm>
          <a:ln/>
        </p:spPr>
      </p:sp>
      <p:sp>
        <p:nvSpPr>
          <p:cNvPr id="252931" name="Notizenplatzhalter 2">
            <a:extLst>
              <a:ext uri="{FF2B5EF4-FFF2-40B4-BE49-F238E27FC236}">
                <a16:creationId xmlns:a16="http://schemas.microsoft.com/office/drawing/2014/main" id="{EE37E6AF-D948-4924-8859-410F455E76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52932" name="Foliennummernplatzhalter 3">
            <a:extLst>
              <a:ext uri="{FF2B5EF4-FFF2-40B4-BE49-F238E27FC236}">
                <a16:creationId xmlns:a16="http://schemas.microsoft.com/office/drawing/2014/main" id="{02C758E3-DF78-4B52-99C6-7B38BBFF2C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B7D9D67C-0E92-44EA-8249-D9B734465026}" type="slidenum">
              <a:rPr lang="de-DE" altLang="de-DE" sz="1200" smtClean="0"/>
              <a:pPr/>
              <a:t>10</a:t>
            </a:fld>
            <a:endParaRPr lang="de-DE" altLang="de-DE" sz="1200"/>
          </a:p>
        </p:txBody>
      </p:sp>
    </p:spTree>
    <p:extLst>
      <p:ext uri="{BB962C8B-B14F-4D97-AF65-F5344CB8AC3E}">
        <p14:creationId xmlns:p14="http://schemas.microsoft.com/office/powerpoint/2010/main" val="36183297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r>
              <a:rPr lang="de-DE" sz="1200" dirty="0"/>
              <a:t>1. AUTOMATISIERTE UND VEREINFACHTE DATENSAMMLUNG </a:t>
            </a:r>
          </a:p>
          <a:p>
            <a:pPr marL="342900" indent="-342900">
              <a:lnSpc>
                <a:spcPct val="150000"/>
              </a:lnSpc>
              <a:buFont typeface="Wingdings" panose="05000000000000000000" pitchFamily="2" charset="2"/>
              <a:buChar char="Ø"/>
            </a:pPr>
            <a:r>
              <a:rPr lang="de-DE" sz="1200" dirty="0"/>
              <a:t>ein automatisiertes Kundenbindungsprogramm arbeitet mit sehr genau definierten Informationen. Das macht die Identifizierung und Automatisierung umso einfacher.</a:t>
            </a:r>
          </a:p>
          <a:p>
            <a:pPr marL="342900" indent="-342900">
              <a:lnSpc>
                <a:spcPct val="150000"/>
              </a:lnSpc>
              <a:buFont typeface="Wingdings" panose="05000000000000000000" pitchFamily="2" charset="2"/>
              <a:buChar char="Ø"/>
            </a:pPr>
            <a:r>
              <a:rPr lang="de-DE" sz="1200" dirty="0"/>
              <a:t>Es gibt zwei Möglichkeiten, wie eine </a:t>
            </a:r>
            <a:r>
              <a:rPr lang="de-DE" sz="1200" b="1" dirty="0"/>
              <a:t>gut automatisierte Kundenbindungs-Plattform </a:t>
            </a:r>
            <a:r>
              <a:rPr lang="de-DE" sz="1200" dirty="0"/>
              <a:t>Ihnen bei dem ersten und essenziellen Schritt helfen kann. Zunächst kann die Plattform ein </a:t>
            </a:r>
            <a:r>
              <a:rPr lang="de-DE" sz="1200" b="1" dirty="0"/>
              <a:t>vereinfachtes Datenmodell definieren</a:t>
            </a:r>
            <a:r>
              <a:rPr lang="de-DE" sz="1200" dirty="0"/>
              <a:t>, welches ausschließlich relevante Daten berücksichtigt. Das verhindert eine Verlangsamung des gesamten Prozesses. Zweitens sollten Sie das Programm so viele Informationen wie möglich automatisch sammeln lassen, damit Sie diese Aufgabe nichts selbst übernehmen müssen. Sehen wir uns diese zwei Punkte etwas genauer an.</a:t>
            </a:r>
          </a:p>
          <a:p>
            <a:pPr marL="342900" indent="-342900">
              <a:lnSpc>
                <a:spcPct val="150000"/>
              </a:lnSpc>
              <a:buFont typeface="Wingdings" panose="05000000000000000000" pitchFamily="2" charset="2"/>
              <a:buChar char="Ø"/>
            </a:pPr>
            <a:r>
              <a:rPr lang="de-DE" sz="1200" dirty="0"/>
              <a:t>VEREINFACHTES DATENMODELL </a:t>
            </a:r>
          </a:p>
          <a:p>
            <a:pPr marL="342900" indent="-342900">
              <a:lnSpc>
                <a:spcPct val="150000"/>
              </a:lnSpc>
              <a:buFont typeface="Wingdings" panose="05000000000000000000" pitchFamily="2" charset="2"/>
              <a:buChar char="Ø"/>
            </a:pPr>
            <a:r>
              <a:rPr lang="de-DE" sz="1200" dirty="0"/>
              <a:t>Das Datenmodell basiert auf Ihren Kontakten, deren Einkäufen, sowie den erworbenen Artikeln. Mit diesen drei Informationen können Sie bereits einen signifikanten Unterschied erzielen. Zum Beispiel lässt sich damit eine </a:t>
            </a:r>
            <a:r>
              <a:rPr lang="de-DE" sz="1200" b="1" dirty="0"/>
              <a:t>einfache RFM (</a:t>
            </a:r>
            <a:r>
              <a:rPr lang="de-DE" sz="1200" b="1" dirty="0" err="1"/>
              <a:t>Recency</a:t>
            </a:r>
            <a:r>
              <a:rPr lang="de-DE" sz="1200" b="1" dirty="0"/>
              <a:t>, </a:t>
            </a:r>
            <a:r>
              <a:rPr lang="de-DE" sz="1200" b="1" dirty="0" err="1"/>
              <a:t>Frequency</a:t>
            </a:r>
            <a:r>
              <a:rPr lang="de-DE" sz="1200" b="1" dirty="0"/>
              <a:t>, </a:t>
            </a:r>
            <a:r>
              <a:rPr lang="de-DE" sz="1200" b="1" dirty="0" err="1"/>
              <a:t>Monetary</a:t>
            </a:r>
            <a:r>
              <a:rPr lang="de-DE" sz="1200" b="1" dirty="0"/>
              <a:t>) </a:t>
            </a:r>
            <a:r>
              <a:rPr lang="de-DE" sz="1200" dirty="0"/>
              <a:t>Segmentierung durchführen.</a:t>
            </a:r>
          </a:p>
          <a:p>
            <a:r>
              <a:rPr lang="de-DE" b="1" dirty="0"/>
              <a:t>R - </a:t>
            </a:r>
            <a:r>
              <a:rPr lang="de-DE" b="1" dirty="0" err="1"/>
              <a:t>Recency</a:t>
            </a:r>
            <a:r>
              <a:rPr lang="de-DE" dirty="0"/>
              <a:t>: Wie lange liegt der letzte Kauf beim Abonnenten zurück?</a:t>
            </a:r>
          </a:p>
          <a:p>
            <a:r>
              <a:rPr lang="de-DE" b="1" dirty="0"/>
              <a:t>F - </a:t>
            </a:r>
            <a:r>
              <a:rPr lang="de-DE" b="1" dirty="0" err="1"/>
              <a:t>Frequency</a:t>
            </a:r>
            <a:r>
              <a:rPr lang="de-DE" dirty="0"/>
              <a:t>: Wie häufig kaufte er in der betrachteten Berichtsperiode  z. B. im letzten Quartal oder Jahr oder in der gesamten Kundenbeziehung?</a:t>
            </a:r>
          </a:p>
          <a:p>
            <a:r>
              <a:rPr lang="de-DE" b="1" dirty="0"/>
              <a:t>M - </a:t>
            </a:r>
            <a:r>
              <a:rPr lang="de-DE" b="1" dirty="0" err="1"/>
              <a:t>Monetary</a:t>
            </a:r>
            <a:r>
              <a:rPr lang="de-DE" dirty="0"/>
              <a:t>: Wie viel Umsatz generierte er insgesamt in der Berichtsperiode?</a:t>
            </a:r>
          </a:p>
          <a:p>
            <a:pPr marL="800100" lvl="1" indent="-342900">
              <a:lnSpc>
                <a:spcPct val="150000"/>
              </a:lnSpc>
              <a:buFont typeface="Wingdings" panose="05000000000000000000" pitchFamily="2" charset="2"/>
              <a:buChar char="Ø"/>
            </a:pPr>
            <a:endParaRPr lang="de-DE" sz="1200" dirty="0"/>
          </a:p>
          <a:p>
            <a:pPr marL="342900" indent="-342900">
              <a:lnSpc>
                <a:spcPct val="150000"/>
              </a:lnSpc>
              <a:buFont typeface="Wingdings" panose="05000000000000000000" pitchFamily="2" charset="2"/>
              <a:buChar char="Ø"/>
            </a:pPr>
            <a:r>
              <a:rPr lang="de-DE" sz="1200" dirty="0"/>
              <a:t> Im nächsten Schritt können Sie E-Mail-Verhalten, Website-Verhalten und </a:t>
            </a:r>
            <a:r>
              <a:rPr lang="de-DE" sz="1200" dirty="0" err="1"/>
              <a:t>AppVerhalten</a:t>
            </a:r>
            <a:r>
              <a:rPr lang="de-DE" sz="1200" dirty="0"/>
              <a:t> hinzufügen und die Kundenbindung weiter begünstigen. Diese Daten definieren dann exakt das augenblickliche sowie das zukünftige Verhalten Ihrer Kontakte.</a:t>
            </a:r>
          </a:p>
          <a:p>
            <a:pPr marL="342900" indent="-342900">
              <a:lnSpc>
                <a:spcPct val="150000"/>
              </a:lnSpc>
              <a:buFont typeface="Wingdings" panose="05000000000000000000" pitchFamily="2" charset="2"/>
              <a:buChar char="Ø"/>
            </a:pPr>
            <a:r>
              <a:rPr lang="de-DE" sz="1200" dirty="0"/>
              <a:t>AUTOMATISIERTE UND VEREINFACHTE DATENSAMMLUNG </a:t>
            </a:r>
          </a:p>
          <a:p>
            <a:pPr marL="342900" indent="-342900">
              <a:lnSpc>
                <a:spcPct val="150000"/>
              </a:lnSpc>
              <a:buFont typeface="Wingdings" panose="05000000000000000000" pitchFamily="2" charset="2"/>
              <a:buChar char="Ø"/>
            </a:pPr>
            <a:r>
              <a:rPr lang="de-DE" sz="1200" dirty="0"/>
              <a:t>Für die automatisierte Datensammlung werden Scripts eingesetzt, die in Ihren Website-Code oder automatisch in Ihre Web-Shop Datenbank integriert werden. So wird ein automatisierter Datenfluss gewährleistet, der Ihr Tagesgeschäft nicht behindert.</a:t>
            </a:r>
          </a:p>
          <a:p>
            <a:pPr marL="342900" indent="-342900">
              <a:lnSpc>
                <a:spcPct val="150000"/>
              </a:lnSpc>
              <a:buFont typeface="Wingdings" panose="05000000000000000000" pitchFamily="2" charset="2"/>
              <a:buChar char="Ø"/>
            </a:pPr>
            <a:r>
              <a:rPr lang="de-DE" sz="1200" dirty="0"/>
              <a:t>Für den Fall dass Sie Scripts nicht einsetzen können oder möchten, sollte Ihnen eine gute Kundenbindungs-Plattform zumindest einfache und sichere Daten-Protokolle für den täglichen Daten-Upload </a:t>
            </a:r>
            <a:r>
              <a:rPr lang="de-DE" sz="1200" dirty="0" err="1"/>
              <a:t>liefer</a:t>
            </a: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65</a:t>
            </a:fld>
            <a:endParaRPr lang="en-US"/>
          </a:p>
        </p:txBody>
      </p:sp>
    </p:spTree>
    <p:extLst>
      <p:ext uri="{BB962C8B-B14F-4D97-AF65-F5344CB8AC3E}">
        <p14:creationId xmlns:p14="http://schemas.microsoft.com/office/powerpoint/2010/main" val="30676187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r>
              <a:rPr lang="de-DE" sz="1200" dirty="0"/>
              <a:t>1. AUTOMATISIERTE UND VEREINFACHTE DATENSAMMLUNG </a:t>
            </a:r>
          </a:p>
          <a:p>
            <a:pPr marL="342900" indent="-342900">
              <a:lnSpc>
                <a:spcPct val="150000"/>
              </a:lnSpc>
              <a:buFont typeface="Wingdings" panose="05000000000000000000" pitchFamily="2" charset="2"/>
              <a:buChar char="Ø"/>
            </a:pPr>
            <a:r>
              <a:rPr lang="de-DE" sz="1200" dirty="0"/>
              <a:t>Daten-Zentralisierung und Big Data Modelle sind in den vergangenen Jahren viel diskutiert worden. Für Unternehmen, die nicht die nötigen IT-Voraussetzungen zur Verbindung ihrer Datenbanken besitzen, können sie jedoch noch immer eine kaum überwindbare Hürden darstellen. Eine gut automatisierte Kundenbindungs-Plattform übernimmt genau diese Verbindung für Sie und befreit Ihre Marketingabteilung davon, sich um den hausinternen IT-Support streiten  zu müssen.</a:t>
            </a:r>
          </a:p>
          <a:p>
            <a:pPr marL="342900" indent="-342900">
              <a:lnSpc>
                <a:spcPct val="150000"/>
              </a:lnSpc>
              <a:buFont typeface="Wingdings" panose="05000000000000000000" pitchFamily="2" charset="2"/>
              <a:buChar char="Ø"/>
            </a:pPr>
            <a:r>
              <a:rPr lang="de-DE" sz="1200" dirty="0"/>
              <a:t>Allerdings mögen Daten in einigen Fällen nicht genug sein; während sie in anderen Fällen fast mehr als genug sind. „Alles hochladen“ kann leicht zu einer Stolperfalle werden. In den meisten Fällen sind für bestimmte Analysen und Vorgänge auch nur bestimmte Daten relevant. Die gute Nachricht ist: ein automatisiertes Kundenbindungsprogramm arbeitet mit sehr genau definierten Informationen. Das macht die Identifizierung und Automatisierung umso einfacher.</a:t>
            </a:r>
          </a:p>
          <a:p>
            <a:pPr marL="342900" indent="-342900">
              <a:lnSpc>
                <a:spcPct val="150000"/>
              </a:lnSpc>
              <a:buFont typeface="Wingdings" panose="05000000000000000000" pitchFamily="2" charset="2"/>
              <a:buChar char="Ø"/>
            </a:pPr>
            <a:r>
              <a:rPr lang="de-DE" sz="1200" dirty="0"/>
              <a:t>Es gibt zwei Möglichkeiten, wie eine </a:t>
            </a:r>
            <a:r>
              <a:rPr lang="de-DE" sz="1200" b="1" dirty="0"/>
              <a:t>gut automatisierte Kundenbindungs-Plattform </a:t>
            </a:r>
            <a:r>
              <a:rPr lang="de-DE" sz="1200" dirty="0"/>
              <a:t>Ihnen bei dem ersten und essenziellen Schritt helfen kann. Zunächst kann die Plattform ein </a:t>
            </a:r>
            <a:r>
              <a:rPr lang="de-DE" sz="1200" b="1" dirty="0"/>
              <a:t>vereinfachtes Datenmodell definieren</a:t>
            </a:r>
            <a:r>
              <a:rPr lang="de-DE" sz="1200" dirty="0"/>
              <a:t>, welches ausschließlich relevante Daten berücksichtigt. Das verhindert eine Verlangsamung des gesamten Prozesses. Zweitens sollten Sie das Programm so viele Informationen wie möglich automatisch sammeln lassen, damit Sie diese Aufgabe nichts selbst übernehmen müssen. Sehen wir uns diese zwei Punkte etwas genauer an.</a:t>
            </a:r>
          </a:p>
          <a:p>
            <a:pPr marL="342900" indent="-342900">
              <a:lnSpc>
                <a:spcPct val="150000"/>
              </a:lnSpc>
              <a:buFont typeface="Wingdings" panose="05000000000000000000" pitchFamily="2" charset="2"/>
              <a:buChar char="Ø"/>
            </a:pPr>
            <a:r>
              <a:rPr lang="de-DE" sz="1200" dirty="0"/>
              <a:t>VEREINFACHTES DATENMODELL </a:t>
            </a:r>
          </a:p>
          <a:p>
            <a:pPr marL="342900" indent="-342900">
              <a:lnSpc>
                <a:spcPct val="150000"/>
              </a:lnSpc>
              <a:buFont typeface="Wingdings" panose="05000000000000000000" pitchFamily="2" charset="2"/>
              <a:buChar char="Ø"/>
            </a:pPr>
            <a:r>
              <a:rPr lang="de-DE" sz="1200" dirty="0"/>
              <a:t>Das Datenmodell basiert auf Ihren Kontakten, deren Einkäufen, sowie den erworbenen Artikeln. Mit diesen drei Informationen können Sie bereits einen signifikanten Unterschied erzielen. Zum Beispiel lässt sich damit eine einfache RFM (</a:t>
            </a:r>
            <a:r>
              <a:rPr lang="de-DE" sz="1200" dirty="0" err="1"/>
              <a:t>Recency</a:t>
            </a:r>
            <a:r>
              <a:rPr lang="de-DE" sz="1200" dirty="0"/>
              <a:t>, </a:t>
            </a:r>
            <a:r>
              <a:rPr lang="de-DE" sz="1200" dirty="0" err="1"/>
              <a:t>Frequency</a:t>
            </a:r>
            <a:r>
              <a:rPr lang="de-DE" sz="1200" dirty="0"/>
              <a:t>, </a:t>
            </a:r>
            <a:r>
              <a:rPr lang="de-DE" sz="1200" dirty="0" err="1"/>
              <a:t>Monetary</a:t>
            </a:r>
            <a:r>
              <a:rPr lang="de-DE" sz="1200" dirty="0"/>
              <a:t>) Segmentierung durchführen. Im nächsten Schritt können Sie E-Mail-Verhalten, Website-Verhalten und </a:t>
            </a:r>
            <a:r>
              <a:rPr lang="de-DE" sz="1200" dirty="0" err="1"/>
              <a:t>AppVerhalten</a:t>
            </a:r>
            <a:r>
              <a:rPr lang="de-DE" sz="1200" dirty="0"/>
              <a:t> hinzufügen und die Kundenbindung weiter begünstigen. Diese Daten definieren dann exakt das augenblickliche sowie das zukünftige Verhalten Ihrer Kontakte.</a:t>
            </a:r>
          </a:p>
          <a:p>
            <a:pPr marL="342900" indent="-342900">
              <a:lnSpc>
                <a:spcPct val="150000"/>
              </a:lnSpc>
              <a:buFont typeface="Wingdings" panose="05000000000000000000" pitchFamily="2" charset="2"/>
              <a:buChar char="Ø"/>
            </a:pPr>
            <a:r>
              <a:rPr lang="de-DE" sz="1200" dirty="0"/>
              <a:t>AUTOMATISIERTE UND VEREINFACHTE DATENSAMMLUNG </a:t>
            </a:r>
          </a:p>
          <a:p>
            <a:pPr marL="342900" indent="-342900">
              <a:lnSpc>
                <a:spcPct val="150000"/>
              </a:lnSpc>
              <a:buFont typeface="Wingdings" panose="05000000000000000000" pitchFamily="2" charset="2"/>
              <a:buChar char="Ø"/>
            </a:pPr>
            <a:r>
              <a:rPr lang="de-DE" sz="1200" dirty="0"/>
              <a:t>Für die automatisierte Datensammlung werden Scripts eingesetzt, die in Ihren Website-Code oder automatisch in Ihre Web-Shop Datenbank integriert werden. So wird ein automatisierter Datenfluss gewährleistet, der Ihr Tagesgeschäft nicht behindert.</a:t>
            </a:r>
          </a:p>
          <a:p>
            <a:pPr marL="342900" indent="-342900">
              <a:lnSpc>
                <a:spcPct val="150000"/>
              </a:lnSpc>
              <a:buFont typeface="Wingdings" panose="05000000000000000000" pitchFamily="2" charset="2"/>
              <a:buChar char="Ø"/>
            </a:pPr>
            <a:r>
              <a:rPr lang="de-DE" sz="1200" dirty="0"/>
              <a:t>Für den Fall dass Sie Scripts nicht einsetzen können oder möchten, sollte Ihnen eine gute Kundenbindungs-Plattform zumindest einfache und sichere Daten-Protokolle für den täglichen Daten-Upload </a:t>
            </a:r>
            <a:r>
              <a:rPr lang="de-DE" sz="1200" dirty="0" err="1"/>
              <a:t>liefer</a:t>
            </a: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66</a:t>
            </a:fld>
            <a:endParaRPr lang="en-US"/>
          </a:p>
        </p:txBody>
      </p:sp>
    </p:spTree>
    <p:extLst>
      <p:ext uri="{BB962C8B-B14F-4D97-AF65-F5344CB8AC3E}">
        <p14:creationId xmlns:p14="http://schemas.microsoft.com/office/powerpoint/2010/main" val="1671622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r>
              <a:rPr lang="de-DE" sz="1200" dirty="0"/>
              <a:t>.</a:t>
            </a:r>
          </a:p>
          <a:p>
            <a:pPr marL="342900" indent="-342900">
              <a:lnSpc>
                <a:spcPct val="150000"/>
              </a:lnSpc>
              <a:buFont typeface="Wingdings" panose="05000000000000000000" pitchFamily="2" charset="2"/>
              <a:buChar char="Ø"/>
            </a:pPr>
            <a:r>
              <a:rPr lang="de-DE" sz="1200" dirty="0"/>
              <a:t>AUTOMATISIERTE UND VEREINFACHTE DATENSAMMLUNG </a:t>
            </a:r>
          </a:p>
          <a:p>
            <a:pPr marL="342900" indent="-342900">
              <a:lnSpc>
                <a:spcPct val="150000"/>
              </a:lnSpc>
              <a:buFont typeface="Wingdings" panose="05000000000000000000" pitchFamily="2" charset="2"/>
              <a:buChar char="Ø"/>
            </a:pPr>
            <a:r>
              <a:rPr lang="de-DE" sz="1200" dirty="0"/>
              <a:t>Für die automatisierte Datensammlung werden Scripts eingesetzt, die in Ihren Website-Code oder automatisch in Ihre Web-Shop Datenbank integriert werden. So wird ein automatisierter Datenfluss gewährleistet, der Ihr Tagesgeschäft nicht behindert.</a:t>
            </a:r>
          </a:p>
          <a:p>
            <a:pPr marL="342900" indent="-342900">
              <a:lnSpc>
                <a:spcPct val="150000"/>
              </a:lnSpc>
              <a:buFont typeface="Wingdings" panose="05000000000000000000" pitchFamily="2" charset="2"/>
              <a:buChar char="Ø"/>
            </a:pPr>
            <a:r>
              <a:rPr lang="de-DE" sz="1200" dirty="0"/>
              <a:t>Für den Fall dass Sie Scripts nicht einsetzen können oder möchten, sollte Ihnen eine gute Kundenbindungs-Plattform zumindest einfache und sichere Daten-Protokolle für den täglichen Daten-Upload </a:t>
            </a:r>
            <a:r>
              <a:rPr lang="de-DE" sz="1200" dirty="0" err="1"/>
              <a:t>liefer</a:t>
            </a: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67</a:t>
            </a:fld>
            <a:endParaRPr lang="en-US"/>
          </a:p>
        </p:txBody>
      </p:sp>
    </p:spTree>
    <p:extLst>
      <p:ext uri="{BB962C8B-B14F-4D97-AF65-F5344CB8AC3E}">
        <p14:creationId xmlns:p14="http://schemas.microsoft.com/office/powerpoint/2010/main" val="4800298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r>
              <a:rPr lang="de-DE" sz="1200" dirty="0"/>
              <a:t>.</a:t>
            </a:r>
          </a:p>
          <a:p>
            <a:pPr marL="342900" indent="-342900">
              <a:lnSpc>
                <a:spcPct val="150000"/>
              </a:lnSpc>
              <a:buFont typeface="Wingdings" panose="05000000000000000000" pitchFamily="2" charset="2"/>
              <a:buChar char="Ø"/>
            </a:pPr>
            <a:r>
              <a:rPr lang="de-DE" sz="1200" dirty="0"/>
              <a:t>AUTOMATISIERTE UND VEREINFACHTE DATENSAMMLUNG </a:t>
            </a:r>
          </a:p>
          <a:p>
            <a:pPr marL="342900" indent="-342900">
              <a:lnSpc>
                <a:spcPct val="150000"/>
              </a:lnSpc>
              <a:buFont typeface="Wingdings" panose="05000000000000000000" pitchFamily="2" charset="2"/>
              <a:buChar char="Ø"/>
            </a:pPr>
            <a:r>
              <a:rPr lang="de-DE" sz="1200" dirty="0"/>
              <a:t>Für die automatisierte Datensammlung werden Scripts eingesetzt, die in Ihren Website-Code oder automatisch in Ihre Web-Shop Datenbank integriert werden. So wird ein automatisierter Datenfluss gewährleistet, der Ihr Tagesgeschäft nicht behindert.</a:t>
            </a:r>
          </a:p>
          <a:p>
            <a:pPr marL="342900" indent="-342900">
              <a:lnSpc>
                <a:spcPct val="150000"/>
              </a:lnSpc>
              <a:buFont typeface="Wingdings" panose="05000000000000000000" pitchFamily="2" charset="2"/>
              <a:buChar char="Ø"/>
            </a:pPr>
            <a:r>
              <a:rPr lang="de-DE" sz="1200" dirty="0"/>
              <a:t>Für den Fall dass Sie Scripts nicht einsetzen können oder möchten, sollte Ihnen eine gute Kundenbindungs-Plattform zumindest einfache und sichere Daten-Protokolle für den täglichen Daten-Upload </a:t>
            </a:r>
            <a:r>
              <a:rPr lang="de-DE" sz="1200" dirty="0" err="1"/>
              <a:t>liefer</a:t>
            </a: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68</a:t>
            </a:fld>
            <a:endParaRPr lang="en-US"/>
          </a:p>
        </p:txBody>
      </p:sp>
    </p:spTree>
    <p:extLst>
      <p:ext uri="{BB962C8B-B14F-4D97-AF65-F5344CB8AC3E}">
        <p14:creationId xmlns:p14="http://schemas.microsoft.com/office/powerpoint/2010/main" val="12929997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r>
              <a:rPr lang="de-DE" sz="1200" dirty="0"/>
              <a:t>.</a:t>
            </a:r>
          </a:p>
          <a:p>
            <a:pPr marL="342900" indent="-342900">
              <a:lnSpc>
                <a:spcPct val="150000"/>
              </a:lnSpc>
              <a:buFont typeface="Wingdings" panose="05000000000000000000" pitchFamily="2" charset="2"/>
              <a:buChar char="Ø"/>
            </a:pPr>
            <a:r>
              <a:rPr lang="de-DE" sz="1200" dirty="0"/>
              <a:t>AUTOMATISIERTE UND VEREINFACHTE DATENSAMMLUNG </a:t>
            </a:r>
          </a:p>
          <a:p>
            <a:pPr marL="342900" indent="-342900">
              <a:lnSpc>
                <a:spcPct val="150000"/>
              </a:lnSpc>
              <a:buFont typeface="Wingdings" panose="05000000000000000000" pitchFamily="2" charset="2"/>
              <a:buChar char="Ø"/>
            </a:pPr>
            <a:r>
              <a:rPr lang="de-DE" sz="1200" dirty="0"/>
              <a:t>Für die automatisierte Datensammlung werden Scripts eingesetzt, die in Ihren Website-Code oder automatisch in Ihre Web-Shop Datenbank integriert werden. So wird ein automatisierter Datenfluss gewährleistet, der Ihr Tagesgeschäft nicht behindert.</a:t>
            </a:r>
          </a:p>
          <a:p>
            <a:pPr marL="342900" indent="-342900">
              <a:lnSpc>
                <a:spcPct val="150000"/>
              </a:lnSpc>
              <a:buFont typeface="Wingdings" panose="05000000000000000000" pitchFamily="2" charset="2"/>
              <a:buChar char="Ø"/>
            </a:pPr>
            <a:r>
              <a:rPr lang="de-DE" sz="1200" dirty="0"/>
              <a:t>Für den Fall dass Sie Scripts nicht einsetzen können oder möchten, sollte Ihnen eine gute Kundenbindungs-Plattform zumindest einfache und sichere Daten-Protokolle für den täglichen Daten-Upload </a:t>
            </a:r>
            <a:r>
              <a:rPr lang="de-DE" sz="1200" dirty="0" err="1"/>
              <a:t>liefer</a:t>
            </a: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69</a:t>
            </a:fld>
            <a:endParaRPr lang="en-US"/>
          </a:p>
        </p:txBody>
      </p:sp>
    </p:spTree>
    <p:extLst>
      <p:ext uri="{BB962C8B-B14F-4D97-AF65-F5344CB8AC3E}">
        <p14:creationId xmlns:p14="http://schemas.microsoft.com/office/powerpoint/2010/main" val="1890526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dirty="0"/>
              <a:t>2. INTEGRIERTES SCORING  UND SEGMENTIERUNG</a:t>
            </a:r>
          </a:p>
          <a:p>
            <a:pPr marL="0" indent="0">
              <a:lnSpc>
                <a:spcPct val="150000"/>
              </a:lnSpc>
              <a:buFont typeface="Wingdings" panose="05000000000000000000" pitchFamily="2" charset="2"/>
              <a:buNone/>
            </a:pPr>
            <a:r>
              <a:rPr lang="de-DE" sz="1200" dirty="0"/>
              <a:t>Sobald die automatisierte </a:t>
            </a:r>
            <a:r>
              <a:rPr lang="de-DE" sz="1200" dirty="0" err="1"/>
              <a:t>KundenbindungsPlattform</a:t>
            </a:r>
            <a:r>
              <a:rPr lang="de-DE" sz="1200" dirty="0"/>
              <a:t> Ihre Daten in einer passenden Struktur vereint hat, kann sie über integriertes </a:t>
            </a:r>
            <a:r>
              <a:rPr lang="de-DE" sz="1200" dirty="0" err="1"/>
              <a:t>Know-How</a:t>
            </a:r>
            <a:r>
              <a:rPr lang="de-DE" sz="1200" dirty="0"/>
              <a:t> und prädiktive Scoring-Modelle mit der Erstellung intelligenter und effektiver Segmente beginnen. Dazu werden Ihre Kontakte in Gruppen zusammengefasst und können jetzt separat angegangen werden. Die grundlegende Funktion ist hier eine RFM Analyse (</a:t>
            </a:r>
            <a:r>
              <a:rPr lang="de-DE" sz="1200" dirty="0" err="1"/>
              <a:t>Recency</a:t>
            </a:r>
            <a:r>
              <a:rPr lang="de-DE" sz="1200" dirty="0"/>
              <a:t> – </a:t>
            </a:r>
            <a:r>
              <a:rPr lang="de-DE" sz="1200" dirty="0" err="1"/>
              <a:t>Frequency</a:t>
            </a:r>
            <a:r>
              <a:rPr lang="de-DE" sz="1200" dirty="0"/>
              <a:t> – </a:t>
            </a:r>
            <a:r>
              <a:rPr lang="de-DE" sz="1200" dirty="0" err="1"/>
              <a:t>Monetary</a:t>
            </a:r>
            <a:r>
              <a:rPr lang="de-DE" sz="1200" dirty="0"/>
              <a:t>). Durch die Miteinbeziehung von Engagement Scoring erreichen Sie eine ERFM Analyse (hier können Sie mehr darüber erfahren). Dieses Modell beinhaltet viele Möglichkeiten, die Sie nicht ungenutzt lassen sollten. Wie zum Beispiel die automatische Rückgewinnung von abwandernden Kunden durch gezielte Anreize, die sich wiederum an Käuferstatus und Kaufkraft orientieren.</a:t>
            </a:r>
          </a:p>
          <a:p>
            <a:pPr marL="0" indent="0">
              <a:lnSpc>
                <a:spcPct val="150000"/>
              </a:lnSpc>
              <a:buFont typeface="Wingdings" panose="05000000000000000000" pitchFamily="2" charset="2"/>
              <a:buNone/>
            </a:pPr>
            <a:r>
              <a:rPr lang="de-DE" sz="1200" dirty="0"/>
              <a:t>Nachdem Sie die grundlegenden Customer </a:t>
            </a:r>
            <a:r>
              <a:rPr lang="de-DE" sz="1200" dirty="0" err="1"/>
              <a:t>Lifecycle</a:t>
            </a:r>
            <a:r>
              <a:rPr lang="de-DE" sz="1200" dirty="0"/>
              <a:t> Segmente abgedeckt haben, können Scoring und weitere Segmentierungen bis in die Bereiche von Mikro-Segmenten, </a:t>
            </a:r>
            <a:r>
              <a:rPr lang="de-DE" sz="1200" dirty="0" err="1"/>
              <a:t>Cohort</a:t>
            </a:r>
            <a:r>
              <a:rPr lang="de-DE" sz="1200" dirty="0"/>
              <a:t> Gruppen, prädiktivem Clustering etc. gehen. Es bleibt Ihnen überlassen, wie genau Sie Ihre Daten unterteilen möchten. In jedem Fall müssen Sie jedoch das Grundgerüst richtig aufbauen, bevor Sie sich komplexeren Szenarien zuwenden</a:t>
            </a:r>
          </a:p>
        </p:txBody>
      </p:sp>
      <p:sp>
        <p:nvSpPr>
          <p:cNvPr id="4" name="Slide Number Placeholder 3"/>
          <p:cNvSpPr>
            <a:spLocks noGrp="1"/>
          </p:cNvSpPr>
          <p:nvPr>
            <p:ph type="sldNum" sz="quarter" idx="10"/>
          </p:nvPr>
        </p:nvSpPr>
        <p:spPr/>
        <p:txBody>
          <a:bodyPr/>
          <a:lstStyle/>
          <a:p>
            <a:fld id="{EA9AFF8A-E7FC-43A1-8D24-D9100254D42E}" type="slidenum">
              <a:rPr lang="en-US" smtClean="0"/>
              <a:t>70</a:t>
            </a:fld>
            <a:endParaRPr lang="en-US"/>
          </a:p>
        </p:txBody>
      </p:sp>
    </p:spTree>
    <p:extLst>
      <p:ext uri="{BB962C8B-B14F-4D97-AF65-F5344CB8AC3E}">
        <p14:creationId xmlns:p14="http://schemas.microsoft.com/office/powerpoint/2010/main" val="20936802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dirty="0"/>
              <a:t>2. INTEGRIERTES SCORING  UND SEGMENTIERUNG</a:t>
            </a:r>
          </a:p>
          <a:p>
            <a:pPr marL="0" indent="0">
              <a:lnSpc>
                <a:spcPct val="150000"/>
              </a:lnSpc>
              <a:buFont typeface="Wingdings" panose="05000000000000000000" pitchFamily="2" charset="2"/>
              <a:buNone/>
            </a:pPr>
            <a:r>
              <a:rPr lang="de-DE" sz="1200" dirty="0"/>
              <a:t>Sobald die automatisierte </a:t>
            </a:r>
            <a:r>
              <a:rPr lang="de-DE" sz="1200" dirty="0" err="1"/>
              <a:t>KundenbindungsPlattform</a:t>
            </a:r>
            <a:r>
              <a:rPr lang="de-DE" sz="1200" dirty="0"/>
              <a:t> Ihre Daten in einer passenden Struktur vereint hat, kann sie über integriertes </a:t>
            </a:r>
            <a:r>
              <a:rPr lang="de-DE" sz="1200" dirty="0" err="1"/>
              <a:t>Know-How</a:t>
            </a:r>
            <a:r>
              <a:rPr lang="de-DE" sz="1200" dirty="0"/>
              <a:t> und prädiktive Scoring-Modelle mit der Erstellung intelligenter und effektiver Segmente beginnen. Dazu werden Ihre Kontakte in Gruppen zusammengefasst und können jetzt separat angegangen werden. Die grundlegende Funktion ist hier eine RFM Analyse (</a:t>
            </a:r>
            <a:r>
              <a:rPr lang="de-DE" sz="1200" dirty="0" err="1"/>
              <a:t>Recency</a:t>
            </a:r>
            <a:r>
              <a:rPr lang="de-DE" sz="1200" dirty="0"/>
              <a:t> – </a:t>
            </a:r>
            <a:r>
              <a:rPr lang="de-DE" sz="1200" dirty="0" err="1"/>
              <a:t>Frequency</a:t>
            </a:r>
            <a:r>
              <a:rPr lang="de-DE" sz="1200" dirty="0"/>
              <a:t> – </a:t>
            </a:r>
            <a:r>
              <a:rPr lang="de-DE" sz="1200" dirty="0" err="1"/>
              <a:t>Monetary</a:t>
            </a:r>
            <a:r>
              <a:rPr lang="de-DE" sz="1200" dirty="0"/>
              <a:t>). Durch die Miteinbeziehung von Engagement Scoring erreichen Sie eine ERFM Analyse (hier können Sie mehr darüber erfahren). Dieses Modell beinhaltet viele Möglichkeiten, die Sie nicht ungenutzt lassen sollten. Wie zum Beispiel die automatische Rückgewinnung von abwandernden Kunden durch gezielte Anreize, die sich wiederum an Käuferstatus und Kaufkraft orientieren.</a:t>
            </a:r>
          </a:p>
          <a:p>
            <a:pPr marL="0" indent="0">
              <a:lnSpc>
                <a:spcPct val="150000"/>
              </a:lnSpc>
              <a:buFont typeface="Wingdings" panose="05000000000000000000" pitchFamily="2" charset="2"/>
              <a:buNone/>
            </a:pPr>
            <a:r>
              <a:rPr lang="de-DE" sz="1200" dirty="0"/>
              <a:t>Nachdem Sie die grundlegenden Customer </a:t>
            </a:r>
            <a:r>
              <a:rPr lang="de-DE" sz="1200" dirty="0" err="1"/>
              <a:t>Lifecycle</a:t>
            </a:r>
            <a:r>
              <a:rPr lang="de-DE" sz="1200" dirty="0"/>
              <a:t> Segmente abgedeckt haben, können Scoring und weitere Segmentierungen bis in die Bereiche von Mikro-Segmenten, </a:t>
            </a:r>
            <a:r>
              <a:rPr lang="de-DE" sz="1200" dirty="0" err="1"/>
              <a:t>Cohort</a:t>
            </a:r>
            <a:r>
              <a:rPr lang="de-DE" sz="1200" dirty="0"/>
              <a:t> Gruppen, prädiktivem Clustering etc. gehen. Es bleibt Ihnen überlassen, wie genau Sie Ihre Daten unterteilen möchten. In jedem Fall müssen Sie jedoch das Grundgerüst richtig aufbauen, bevor Sie sich komplexeren Szenarien zuwenden</a:t>
            </a:r>
          </a:p>
        </p:txBody>
      </p:sp>
      <p:sp>
        <p:nvSpPr>
          <p:cNvPr id="4" name="Slide Number Placeholder 3"/>
          <p:cNvSpPr>
            <a:spLocks noGrp="1"/>
          </p:cNvSpPr>
          <p:nvPr>
            <p:ph type="sldNum" sz="quarter" idx="10"/>
          </p:nvPr>
        </p:nvSpPr>
        <p:spPr/>
        <p:txBody>
          <a:bodyPr/>
          <a:lstStyle/>
          <a:p>
            <a:fld id="{EA9AFF8A-E7FC-43A1-8D24-D9100254D42E}" type="slidenum">
              <a:rPr lang="en-US" smtClean="0"/>
              <a:t>71</a:t>
            </a:fld>
            <a:endParaRPr lang="en-US"/>
          </a:p>
        </p:txBody>
      </p:sp>
    </p:spTree>
    <p:extLst>
      <p:ext uri="{BB962C8B-B14F-4D97-AF65-F5344CB8AC3E}">
        <p14:creationId xmlns:p14="http://schemas.microsoft.com/office/powerpoint/2010/main" val="1916249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dirty="0"/>
              <a:t>2. INTEGRIERTES SCORING  UND SEGMENTIERUNG</a:t>
            </a:r>
          </a:p>
          <a:p>
            <a:pPr marL="0" indent="0">
              <a:lnSpc>
                <a:spcPct val="150000"/>
              </a:lnSpc>
              <a:buFont typeface="Wingdings" panose="05000000000000000000" pitchFamily="2" charset="2"/>
              <a:buNone/>
            </a:pPr>
            <a:r>
              <a:rPr lang="de-DE" sz="1200" dirty="0"/>
              <a:t>Sobald die automatisierte </a:t>
            </a:r>
            <a:r>
              <a:rPr lang="de-DE" sz="1200" dirty="0" err="1"/>
              <a:t>KundenbindungsPlattform</a:t>
            </a:r>
            <a:r>
              <a:rPr lang="de-DE" sz="1200" dirty="0"/>
              <a:t> Ihre Daten in einer passenden Struktur vereint hat, kann sie über integriertes </a:t>
            </a:r>
            <a:r>
              <a:rPr lang="de-DE" sz="1200" dirty="0" err="1"/>
              <a:t>Know-How</a:t>
            </a:r>
            <a:r>
              <a:rPr lang="de-DE" sz="1200" dirty="0"/>
              <a:t> und prädiktive Scoring-Modelle mit der Erstellung intelligenter und effektiver Segmente beginnen. Dazu werden Ihre Kontakte in Gruppen zusammengefasst </a:t>
            </a:r>
            <a:r>
              <a:rPr lang="de-DE" sz="1200" b="1" dirty="0"/>
              <a:t>und können jetzt separat angegangen werden. Die grundlegende Funktion ist hier eine RFM Analyse (</a:t>
            </a:r>
            <a:r>
              <a:rPr lang="de-DE" sz="1200" b="1" dirty="0" err="1"/>
              <a:t>Recency</a:t>
            </a:r>
            <a:r>
              <a:rPr lang="de-DE" sz="1200" b="1" dirty="0"/>
              <a:t> – </a:t>
            </a:r>
            <a:r>
              <a:rPr lang="de-DE" sz="1200" b="1" dirty="0" err="1"/>
              <a:t>Frequency</a:t>
            </a:r>
            <a:r>
              <a:rPr lang="de-DE" sz="1200" b="1" dirty="0"/>
              <a:t> – </a:t>
            </a:r>
            <a:r>
              <a:rPr lang="de-DE" sz="1200" b="1" dirty="0" err="1"/>
              <a:t>Monetary</a:t>
            </a:r>
            <a:r>
              <a:rPr lang="de-DE" sz="1200" b="1" dirty="0"/>
              <a:t>)</a:t>
            </a:r>
            <a:r>
              <a:rPr lang="de-DE" sz="1200" dirty="0"/>
              <a:t>. Durch die Miteinbeziehung von Engagement Scoring erreichen Sie eine </a:t>
            </a:r>
            <a:r>
              <a:rPr lang="de-DE" sz="1200" b="1" dirty="0">
                <a:highlight>
                  <a:srgbClr val="FFFF00"/>
                </a:highlight>
              </a:rPr>
              <a:t>E</a:t>
            </a:r>
            <a:r>
              <a:rPr lang="de-DE" sz="1200" b="1" dirty="0"/>
              <a:t>RFM Analyse </a:t>
            </a:r>
            <a:r>
              <a:rPr lang="de-DE" sz="1200" dirty="0"/>
              <a:t>(hier können Sie mehr darüber erfahren). Dieses Modell beinhaltet viele Möglichkeiten, die Sie nicht ungenutzt lassen sollten. Wie zum Beispiel die </a:t>
            </a:r>
            <a:r>
              <a:rPr lang="de-DE" sz="1200" b="1" dirty="0"/>
              <a:t>automatische Rückgewinnung von abwandernden Kunden durch gezielte Anreize, die sich wiederum an Käuferstatus und Kaufkraft orientieren.</a:t>
            </a:r>
          </a:p>
          <a:p>
            <a:pPr marL="0" indent="0">
              <a:lnSpc>
                <a:spcPct val="150000"/>
              </a:lnSpc>
              <a:buFont typeface="Wingdings" panose="05000000000000000000" pitchFamily="2" charset="2"/>
              <a:buNone/>
            </a:pPr>
            <a:r>
              <a:rPr lang="de-DE" sz="1200" dirty="0"/>
              <a:t>Nachdem Sie die grundlegenden Customer </a:t>
            </a:r>
            <a:r>
              <a:rPr lang="de-DE" sz="1200" dirty="0" err="1"/>
              <a:t>Lifecycle</a:t>
            </a:r>
            <a:r>
              <a:rPr lang="de-DE" sz="1200" dirty="0"/>
              <a:t> Segmente abgedeckt haben, können Scoring und weitere Segmentierungen bis in die Bereiche von Mikro-Segmenten, </a:t>
            </a:r>
            <a:r>
              <a:rPr lang="de-DE" sz="1200" dirty="0" err="1"/>
              <a:t>Cohort</a:t>
            </a:r>
            <a:r>
              <a:rPr lang="de-DE" sz="1200" dirty="0"/>
              <a:t> Gruppen, prädiktivem Clustering etc. gehen. Es bleibt Ihnen überlassen, wie genau Sie Ihre Daten unterteilen möchten. In jedem Fall müssen Sie jedoch das Grundgerüst richtig aufbauen, bevor Sie sich komplexeren Szenarien zuwenden</a:t>
            </a:r>
          </a:p>
        </p:txBody>
      </p:sp>
      <p:sp>
        <p:nvSpPr>
          <p:cNvPr id="4" name="Slide Number Placeholder 3"/>
          <p:cNvSpPr>
            <a:spLocks noGrp="1"/>
          </p:cNvSpPr>
          <p:nvPr>
            <p:ph type="sldNum" sz="quarter" idx="10"/>
          </p:nvPr>
        </p:nvSpPr>
        <p:spPr/>
        <p:txBody>
          <a:bodyPr/>
          <a:lstStyle/>
          <a:p>
            <a:fld id="{EA9AFF8A-E7FC-43A1-8D24-D9100254D42E}" type="slidenum">
              <a:rPr lang="en-US" smtClean="0"/>
              <a:t>72</a:t>
            </a:fld>
            <a:endParaRPr lang="en-US"/>
          </a:p>
        </p:txBody>
      </p:sp>
    </p:spTree>
    <p:extLst>
      <p:ext uri="{BB962C8B-B14F-4D97-AF65-F5344CB8AC3E}">
        <p14:creationId xmlns:p14="http://schemas.microsoft.com/office/powerpoint/2010/main" val="17286005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b="1" dirty="0"/>
              <a:t>.</a:t>
            </a:r>
          </a:p>
          <a:p>
            <a:pPr marL="0" indent="0">
              <a:lnSpc>
                <a:spcPct val="150000"/>
              </a:lnSpc>
              <a:buFont typeface="Wingdings" panose="05000000000000000000" pitchFamily="2" charset="2"/>
              <a:buNone/>
            </a:pPr>
            <a:r>
              <a:rPr lang="de-DE" sz="1200" dirty="0"/>
              <a:t>Nachdem Sie die grundlegenden Customer </a:t>
            </a:r>
            <a:r>
              <a:rPr lang="de-DE" sz="1200" dirty="0" err="1"/>
              <a:t>Lifecycle</a:t>
            </a:r>
            <a:r>
              <a:rPr lang="de-DE" sz="1200" dirty="0"/>
              <a:t> Segmente abgedeckt haben, können Scoring und weitere Segmentierungen bis in die Bereiche </a:t>
            </a:r>
            <a:r>
              <a:rPr lang="de-DE" sz="1200" b="1" dirty="0"/>
              <a:t>von Mikro-Segmenten, </a:t>
            </a:r>
            <a:r>
              <a:rPr lang="de-DE" sz="1200" b="1" dirty="0" err="1"/>
              <a:t>Cohort</a:t>
            </a:r>
            <a:r>
              <a:rPr lang="de-DE" sz="1200" b="1" dirty="0"/>
              <a:t> Gruppen, prädiktivem Clustering etc</a:t>
            </a:r>
            <a:r>
              <a:rPr lang="de-DE" sz="1200" dirty="0"/>
              <a:t>. gehen. Es bleibt Ihnen überlassen, wie genau Sie Ihre Daten unterteilen möchten. In jedem Fall müssen Sie jedoch das Grundgerüst richtig aufbauen, bevor Sie sich komplexeren Szenarien zuwenden.</a:t>
            </a:r>
          </a:p>
          <a:p>
            <a:pPr marL="0" indent="0">
              <a:lnSpc>
                <a:spcPct val="150000"/>
              </a:lnSpc>
              <a:buFont typeface="Wingdings" panose="05000000000000000000" pitchFamily="2" charset="2"/>
              <a:buNone/>
            </a:pPr>
            <a:endParaRPr lang="de-DE" sz="1200" dirty="0"/>
          </a:p>
          <a:p>
            <a:pPr marL="0" indent="0">
              <a:lnSpc>
                <a:spcPct val="150000"/>
              </a:lnSpc>
              <a:buFont typeface="Wingdings" panose="05000000000000000000" pitchFamily="2" charset="2"/>
              <a:buNone/>
            </a:pPr>
            <a:r>
              <a:rPr lang="de-DE" sz="1600" b="1" u="sng" dirty="0"/>
              <a:t>RFM-Gruppen zusammenstellen für parship.de, </a:t>
            </a:r>
            <a:r>
              <a:rPr lang="de-DE" sz="1600" b="1" u="sng" dirty="0" err="1"/>
              <a:t>hubspot</a:t>
            </a:r>
            <a:r>
              <a:rPr lang="de-DE" sz="1600" b="1" u="sng" dirty="0"/>
              <a:t> und </a:t>
            </a:r>
            <a:r>
              <a:rPr lang="de-DE" sz="1600" b="1" u="sng" dirty="0" err="1"/>
              <a:t>Radlmarkt</a:t>
            </a:r>
            <a:endParaRPr lang="de-DE" sz="1600" b="1" u="sng" dirty="0"/>
          </a:p>
        </p:txBody>
      </p:sp>
      <p:sp>
        <p:nvSpPr>
          <p:cNvPr id="4" name="Slide Number Placeholder 3"/>
          <p:cNvSpPr>
            <a:spLocks noGrp="1"/>
          </p:cNvSpPr>
          <p:nvPr>
            <p:ph type="sldNum" sz="quarter" idx="10"/>
          </p:nvPr>
        </p:nvSpPr>
        <p:spPr/>
        <p:txBody>
          <a:bodyPr/>
          <a:lstStyle/>
          <a:p>
            <a:fld id="{EA9AFF8A-E7FC-43A1-8D24-D9100254D42E}" type="slidenum">
              <a:rPr lang="en-US" smtClean="0"/>
              <a:t>73</a:t>
            </a:fld>
            <a:endParaRPr lang="en-US"/>
          </a:p>
        </p:txBody>
      </p:sp>
    </p:spTree>
    <p:extLst>
      <p:ext uri="{BB962C8B-B14F-4D97-AF65-F5344CB8AC3E}">
        <p14:creationId xmlns:p14="http://schemas.microsoft.com/office/powerpoint/2010/main" val="3923954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dirty="0"/>
              <a:t>2. INTEGRIERTES SCORING  UND SEGMENTIERUNG</a:t>
            </a:r>
          </a:p>
          <a:p>
            <a:pPr marL="0" indent="0">
              <a:lnSpc>
                <a:spcPct val="150000"/>
              </a:lnSpc>
              <a:buFont typeface="Wingdings" panose="05000000000000000000" pitchFamily="2" charset="2"/>
              <a:buNone/>
            </a:pPr>
            <a:r>
              <a:rPr lang="de-DE" sz="1200" dirty="0"/>
              <a:t>Sobald die automatisierte </a:t>
            </a:r>
            <a:r>
              <a:rPr lang="de-DE" sz="1200" dirty="0" err="1"/>
              <a:t>KundenbindungsPlattform</a:t>
            </a:r>
            <a:r>
              <a:rPr lang="de-DE" sz="1200" dirty="0"/>
              <a:t> Ihre Daten in einer passenden Struktur vereint hat, kann sie über integriertes </a:t>
            </a:r>
            <a:r>
              <a:rPr lang="de-DE" sz="1200" dirty="0" err="1"/>
              <a:t>Know-How</a:t>
            </a:r>
            <a:r>
              <a:rPr lang="de-DE" sz="1200" dirty="0"/>
              <a:t> und prädiktive Scoring-Modelle mit der Erstellung intelligenter und effektiver Segmente beginnen. Dazu werden Ihre Kontakte in Gruppen zusammengefasst </a:t>
            </a:r>
            <a:r>
              <a:rPr lang="de-DE" sz="1200" b="1" dirty="0"/>
              <a:t>und können jetzt separat angegangen werden. Die grundlegende Funktion ist hier eine RFM Analyse (</a:t>
            </a:r>
            <a:r>
              <a:rPr lang="de-DE" sz="1200" b="1" dirty="0" err="1"/>
              <a:t>Recency</a:t>
            </a:r>
            <a:r>
              <a:rPr lang="de-DE" sz="1200" b="1" dirty="0"/>
              <a:t> – </a:t>
            </a:r>
            <a:r>
              <a:rPr lang="de-DE" sz="1200" b="1" dirty="0" err="1"/>
              <a:t>Frequency</a:t>
            </a:r>
            <a:r>
              <a:rPr lang="de-DE" sz="1200" b="1" dirty="0"/>
              <a:t> – </a:t>
            </a:r>
            <a:r>
              <a:rPr lang="de-DE" sz="1200" b="1" dirty="0" err="1"/>
              <a:t>Monetary</a:t>
            </a:r>
            <a:r>
              <a:rPr lang="de-DE" sz="1200" b="1" dirty="0"/>
              <a:t>)</a:t>
            </a:r>
            <a:r>
              <a:rPr lang="de-DE" sz="1200" dirty="0"/>
              <a:t>. Durch die Miteinbeziehung von Engagement Scoring erreichen Sie eine </a:t>
            </a:r>
            <a:r>
              <a:rPr lang="de-DE" sz="1200" b="1" dirty="0">
                <a:highlight>
                  <a:srgbClr val="FFFF00"/>
                </a:highlight>
              </a:rPr>
              <a:t>E</a:t>
            </a:r>
            <a:r>
              <a:rPr lang="de-DE" sz="1200" b="1" dirty="0"/>
              <a:t>RFM Analyse </a:t>
            </a:r>
            <a:r>
              <a:rPr lang="de-DE" sz="1200" dirty="0"/>
              <a:t>(hier können Sie mehr darüber erfahren). Dieses Modell beinhaltet viele Möglichkeiten, die Sie nicht ungenutzt lassen sollten. Wie zum Beispiel die </a:t>
            </a:r>
            <a:r>
              <a:rPr lang="de-DE" sz="1200" b="1" dirty="0"/>
              <a:t>automatische Rückgewinnung von abwandernden Kunden durch gezielte Anreize, die sich wiederum an Käuferstatus und Kaufkraft orientieren.</a:t>
            </a:r>
          </a:p>
          <a:p>
            <a:pPr marL="0" indent="0">
              <a:lnSpc>
                <a:spcPct val="150000"/>
              </a:lnSpc>
              <a:buFont typeface="Wingdings" panose="05000000000000000000" pitchFamily="2" charset="2"/>
              <a:buNone/>
            </a:pPr>
            <a:r>
              <a:rPr lang="de-DE" sz="1200" dirty="0"/>
              <a:t>Nachdem Sie die grundlegenden Customer </a:t>
            </a:r>
            <a:r>
              <a:rPr lang="de-DE" sz="1200" dirty="0" err="1"/>
              <a:t>Lifecycle</a:t>
            </a:r>
            <a:r>
              <a:rPr lang="de-DE" sz="1200" dirty="0"/>
              <a:t> Segmente abgedeckt haben, können Scoring und weitere Segmentierungen bis in die Bereiche </a:t>
            </a:r>
            <a:r>
              <a:rPr lang="de-DE" sz="1200" b="1" dirty="0"/>
              <a:t>von Mikro-Segmenten, </a:t>
            </a:r>
            <a:r>
              <a:rPr lang="de-DE" sz="1200" b="1" dirty="0" err="1"/>
              <a:t>Cohort</a:t>
            </a:r>
            <a:r>
              <a:rPr lang="de-DE" sz="1200" b="1" dirty="0"/>
              <a:t> Gruppen, prädiktivem Clustering etc</a:t>
            </a:r>
            <a:r>
              <a:rPr lang="de-DE" sz="1200" dirty="0"/>
              <a:t>. gehen. Es bleibt Ihnen überlassen, wie genau Sie Ihre Daten unterteilen möchten. In jedem Fall müssen Sie jedoch das Grundgerüst richtig aufbauen, bevor Sie sich komplexeren Szenarien zuwenden</a:t>
            </a:r>
          </a:p>
        </p:txBody>
      </p:sp>
      <p:sp>
        <p:nvSpPr>
          <p:cNvPr id="4" name="Slide Number Placeholder 3"/>
          <p:cNvSpPr>
            <a:spLocks noGrp="1"/>
          </p:cNvSpPr>
          <p:nvPr>
            <p:ph type="sldNum" sz="quarter" idx="10"/>
          </p:nvPr>
        </p:nvSpPr>
        <p:spPr/>
        <p:txBody>
          <a:bodyPr/>
          <a:lstStyle/>
          <a:p>
            <a:fld id="{EA9AFF8A-E7FC-43A1-8D24-D9100254D42E}" type="slidenum">
              <a:rPr lang="en-US" smtClean="0"/>
              <a:t>74</a:t>
            </a:fld>
            <a:endParaRPr lang="en-US"/>
          </a:p>
        </p:txBody>
      </p:sp>
    </p:spTree>
    <p:extLst>
      <p:ext uri="{BB962C8B-B14F-4D97-AF65-F5344CB8AC3E}">
        <p14:creationId xmlns:p14="http://schemas.microsoft.com/office/powerpoint/2010/main" val="398094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Folienbildplatzhalter 1">
            <a:extLst>
              <a:ext uri="{FF2B5EF4-FFF2-40B4-BE49-F238E27FC236}">
                <a16:creationId xmlns:a16="http://schemas.microsoft.com/office/drawing/2014/main" id="{C7D5B2BF-6EDF-43F9-9328-E7C3FB081569}"/>
              </a:ext>
            </a:extLst>
          </p:cNvPr>
          <p:cNvSpPr>
            <a:spLocks noGrp="1" noRot="1" noChangeAspect="1" noTextEdit="1"/>
          </p:cNvSpPr>
          <p:nvPr>
            <p:ph type="sldImg"/>
          </p:nvPr>
        </p:nvSpPr>
        <p:spPr>
          <a:xfrm>
            <a:off x="917575" y="744538"/>
            <a:ext cx="4962525" cy="3722687"/>
          </a:xfrm>
          <a:ln/>
        </p:spPr>
      </p:sp>
      <p:sp>
        <p:nvSpPr>
          <p:cNvPr id="254979" name="Notizenplatzhalter 2">
            <a:extLst>
              <a:ext uri="{FF2B5EF4-FFF2-40B4-BE49-F238E27FC236}">
                <a16:creationId xmlns:a16="http://schemas.microsoft.com/office/drawing/2014/main" id="{197DF42A-00B1-4B68-BDDA-C5103E5498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54980" name="Foliennummernplatzhalter 3">
            <a:extLst>
              <a:ext uri="{FF2B5EF4-FFF2-40B4-BE49-F238E27FC236}">
                <a16:creationId xmlns:a16="http://schemas.microsoft.com/office/drawing/2014/main" id="{5B2A02BC-85DF-4222-8077-E703E83DB7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F1FE8C39-1AF1-4B92-A929-1E8E94090077}" type="slidenum">
              <a:rPr lang="de-DE" altLang="de-DE" sz="1200" smtClean="0"/>
              <a:pPr/>
              <a:t>11</a:t>
            </a:fld>
            <a:endParaRPr lang="de-DE" altLang="de-DE" sz="1200"/>
          </a:p>
        </p:txBody>
      </p:sp>
    </p:spTree>
    <p:extLst>
      <p:ext uri="{BB962C8B-B14F-4D97-AF65-F5344CB8AC3E}">
        <p14:creationId xmlns:p14="http://schemas.microsoft.com/office/powerpoint/2010/main" val="39629743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dirty="0"/>
              <a:t>3. SMART METRICS: ANGETRIEBEN DURCH PRÄDIKTIVE ANALYSEN</a:t>
            </a:r>
          </a:p>
          <a:p>
            <a:pPr marL="0" indent="0">
              <a:lnSpc>
                <a:spcPct val="150000"/>
              </a:lnSpc>
              <a:buFont typeface="Wingdings" panose="05000000000000000000" pitchFamily="2" charset="2"/>
              <a:buNone/>
            </a:pPr>
            <a:r>
              <a:rPr lang="de-DE" sz="1200" dirty="0"/>
              <a:t>Sehen wir uns Ihre Segmente einmal näher an. Jedes der Customer </a:t>
            </a:r>
            <a:r>
              <a:rPr lang="de-DE" sz="1200" dirty="0" err="1"/>
              <a:t>Lifecycle</a:t>
            </a:r>
            <a:r>
              <a:rPr lang="de-DE" sz="1200" dirty="0"/>
              <a:t> Segmente setzt sich aus einer Gruppe realer Menschen zusammen. Und obwohl Sie mehr über Ihre Kunden erfahren möchten, können Sie beispielsweise nicht 100.000 Personen in der Gruppe der abwandernden Kunden persönlich kennen lernen. </a:t>
            </a:r>
          </a:p>
          <a:p>
            <a:pPr marL="0" indent="0">
              <a:lnSpc>
                <a:spcPct val="150000"/>
              </a:lnSpc>
              <a:buFont typeface="Wingdings" panose="05000000000000000000" pitchFamily="2" charset="2"/>
              <a:buNone/>
            </a:pPr>
            <a:r>
              <a:rPr lang="de-DE" sz="1200" dirty="0"/>
              <a:t> </a:t>
            </a:r>
          </a:p>
          <a:p>
            <a:pPr marL="0" indent="0">
              <a:lnSpc>
                <a:spcPct val="150000"/>
              </a:lnSpc>
              <a:buFont typeface="Wingdings" panose="05000000000000000000" pitchFamily="2" charset="2"/>
              <a:buNone/>
            </a:pPr>
            <a:r>
              <a:rPr lang="de-DE" sz="1200" dirty="0"/>
              <a:t>Sie können und sollten sich nicht damit aufhalten, was jeder einzelne Kunde gekauft und wieviel Zeit er/sie auf Ihrer Webseite verbracht hat. Diese Art der Detailgenauigkeit ist an diesem Punkt nicht nötig. Stattdessen sollten Sie sich um eine Art Röntgenblick auf Ihre Segmente bemühen, der Ihnen dabei hilft, verschiedene Persönlichkeitsprofile zu erkennen. Diese heben wiederum entscheidende Schlüssel-Metriken hervor, die Ihren Erfolg aktiv begünstigen können.</a:t>
            </a:r>
          </a:p>
          <a:p>
            <a:pPr marL="0" indent="0">
              <a:lnSpc>
                <a:spcPct val="150000"/>
              </a:lnSpc>
              <a:buFont typeface="Wingdings" panose="05000000000000000000" pitchFamily="2" charset="2"/>
              <a:buNone/>
            </a:pPr>
            <a:r>
              <a:rPr lang="de-DE" sz="1200" dirty="0"/>
              <a:t>VON DEN DATEN ZUR ERKENNTNIS - SMART METRICS VERWENDEN</a:t>
            </a:r>
          </a:p>
          <a:p>
            <a:pPr marL="0" indent="0">
              <a:lnSpc>
                <a:spcPct val="150000"/>
              </a:lnSpc>
              <a:buFont typeface="Wingdings" panose="05000000000000000000" pitchFamily="2" charset="2"/>
              <a:buNone/>
            </a:pPr>
            <a:r>
              <a:rPr lang="de-DE" sz="1200" b="1" dirty="0"/>
              <a:t>Nehmen wir einmal an, dass eine größere Gefahr zum Abwandern bei Erstkäufern besteht, die 47 Tage lang keinen zweiten Einkauf getätigt haben. Bisher sind Sie in diesem Zusammenhang von einem Zeitraum von 90 Tagen ausgegangen. Dank der neuen Echtzeit-Daten wissen Sie jetzt, wo der entscheidende Zeitpunkt liegt. Nun können Sie einen Anreiz zum Triggern eines zweiten Einkaufs von 85 auf 42 Tage vorverlegen.</a:t>
            </a:r>
          </a:p>
          <a:p>
            <a:pPr marL="0" indent="0">
              <a:lnSpc>
                <a:spcPct val="150000"/>
              </a:lnSpc>
              <a:buFont typeface="Wingdings" panose="05000000000000000000" pitchFamily="2" charset="2"/>
              <a:buNone/>
            </a:pPr>
            <a:r>
              <a:rPr lang="de-DE" sz="1200" dirty="0"/>
              <a:t>Das Segment, das wir uns hier ansehen, unterliegt zudem einer fortlaufenden Entwicklung. Wer kann schon vorhersagen, ob sich der Zeitpunkt einer drohenden Abwanderung im Laufe der Zeit nicht verändern oder über das Jahr verschieben wird. Mit Smart </a:t>
            </a:r>
            <a:r>
              <a:rPr lang="de-DE" sz="1200" dirty="0" err="1"/>
              <a:t>Metrics</a:t>
            </a:r>
            <a:r>
              <a:rPr lang="de-DE" sz="1200" dirty="0"/>
              <a:t> können Sie die Resultate mit Ihren Zielen vergleichen und rechtzeitig notwendige Änderungen an Ihrem Zeitplan vornehmen.</a:t>
            </a:r>
          </a:p>
          <a:p>
            <a:pPr marL="0" indent="0">
              <a:lnSpc>
                <a:spcPct val="150000"/>
              </a:lnSpc>
              <a:buFont typeface="Wingdings" panose="05000000000000000000" pitchFamily="2" charset="2"/>
              <a:buNone/>
            </a:pPr>
            <a:r>
              <a:rPr lang="de-DE" sz="1200" dirty="0"/>
              <a:t>PRÄDIKTIVES  VERHALTENS-MODELL</a:t>
            </a:r>
          </a:p>
          <a:p>
            <a:pPr marL="0" indent="0">
              <a:lnSpc>
                <a:spcPct val="150000"/>
              </a:lnSpc>
              <a:buFont typeface="Wingdings" panose="05000000000000000000" pitchFamily="2" charset="2"/>
              <a:buNone/>
            </a:pPr>
            <a:r>
              <a:rPr lang="de-DE" sz="1200" dirty="0"/>
              <a:t>Ein weiteres Beispiel für Smart </a:t>
            </a:r>
            <a:r>
              <a:rPr lang="de-DE" sz="1200" dirty="0" err="1"/>
              <a:t>Metrics</a:t>
            </a:r>
            <a:r>
              <a:rPr lang="de-DE" sz="1200" dirty="0"/>
              <a:t> ist ein eingebautes prädiktives Modell. Dieses zeigt Ihnen schwarz auf weiß, was passiert, wenn Sie Ihre gegenwärtige Strategie beibehalten. </a:t>
            </a:r>
            <a:r>
              <a:rPr lang="de-DE" sz="1200" b="1" dirty="0"/>
              <a:t>Zum Beispiel wird ein abwandernder Kunde mit 7%iger Wahrscheinlichkeit konvertieren, während die Wahrscheinlichkeit bei einem inaktiven Kunde nur rund 0,08% beträgt</a:t>
            </a:r>
            <a:r>
              <a:rPr lang="de-DE" sz="1200" dirty="0"/>
              <a:t>. Es ist offensichtlich, dass hier ein Strategiewechsel nötig ist. Durch die Anpassung und Verbesserung Ihrer Programme könne Sie aktiv Einfluss auf diese Metriken nehmen und so innerhalb kürzester Zeit eine optimale Balance in Ihrer Kundenbindungs-Strategie erreichen.</a:t>
            </a:r>
          </a:p>
          <a:p>
            <a:pPr marL="0" indent="0">
              <a:lnSpc>
                <a:spcPct val="150000"/>
              </a:lnSpc>
              <a:buFont typeface="Wingdings" panose="05000000000000000000" pitchFamily="2" charset="2"/>
              <a:buNone/>
            </a:pPr>
            <a:endParaRPr lang="de-DE" sz="1200" dirty="0"/>
          </a:p>
          <a:p>
            <a:pPr marL="0" indent="0">
              <a:lnSpc>
                <a:spcPct val="150000"/>
              </a:lnSpc>
              <a:buFont typeface="Wingdings" panose="05000000000000000000" pitchFamily="2" charset="2"/>
              <a:buNone/>
            </a:pPr>
            <a:r>
              <a:rPr lang="de-DE" sz="1200" dirty="0"/>
              <a:t>MOTIVIERENDE METRIKEN </a:t>
            </a:r>
          </a:p>
          <a:p>
            <a:pPr marL="0" indent="0">
              <a:lnSpc>
                <a:spcPct val="150000"/>
              </a:lnSpc>
              <a:buFont typeface="Wingdings" panose="05000000000000000000" pitchFamily="2" charset="2"/>
              <a:buNone/>
            </a:pPr>
            <a:r>
              <a:rPr lang="de-DE" sz="1200" dirty="0"/>
              <a:t>Smart </a:t>
            </a:r>
            <a:r>
              <a:rPr lang="de-DE" sz="1200" dirty="0" err="1"/>
              <a:t>Metrics</a:t>
            </a:r>
            <a:r>
              <a:rPr lang="de-DE" sz="1200" dirty="0"/>
              <a:t> sind nur dann sinnvoll, wenn Sie auch Einfluss auf Ihre Arbeitsweise haben. Wie hoch ist der Anteil an Erstkunden in Ihrer Branche? </a:t>
            </a:r>
            <a:r>
              <a:rPr lang="de-DE" sz="1200" b="1" dirty="0"/>
              <a:t>Wussten Sie, dass der größte Umsatz durch Erstkäufer generiert wird, die nur ein einziges mal etwas kaufen? Üblicherweise werden lediglich 30% des Umsatzes über Bestandskunden gewonnen. Selbst für den Fall, dass Sie über diesem Durchschnitt liegen, sollte es sich von selbst verstehen, dass diese Zahl im Grunde höher sein sollte</a:t>
            </a:r>
            <a:r>
              <a:rPr lang="de-DE" sz="1200" dirty="0"/>
              <a:t>. Wollen wir uns damit abfinden, dass die Mehrzahl der Kunden nur einen Kauf tätigt und dann nie wiederkommt? Eine gut automatisierte Kundenbindungs-Plattform bietet Ihnen ein Reporting, das den Einfluss automatisierter Kundenbindungsprogramme auf ihr Unternehmen darstellt. Mehr noch: es kann Ihnen Ihre vorhandenen oder fehlenden Fortschritte über einen bestimmten  Zeitraum anzeigen.</a:t>
            </a:r>
          </a:p>
          <a:p>
            <a:pPr marL="0" indent="0">
              <a:lnSpc>
                <a:spcPct val="150000"/>
              </a:lnSpc>
              <a:buFont typeface="Wingdings" panose="05000000000000000000" pitchFamily="2" charset="2"/>
              <a:buNone/>
            </a:pPr>
            <a:r>
              <a:rPr lang="de-DE" sz="1200" dirty="0"/>
              <a:t>PRÄDIKTIVER UMSATZ</a:t>
            </a:r>
          </a:p>
          <a:p>
            <a:pPr marL="0" indent="0">
              <a:lnSpc>
                <a:spcPct val="150000"/>
              </a:lnSpc>
              <a:buFont typeface="Wingdings" panose="05000000000000000000" pitchFamily="2" charset="2"/>
              <a:buNone/>
            </a:pPr>
            <a:r>
              <a:rPr lang="de-DE" sz="1200" dirty="0"/>
              <a:t>Smart </a:t>
            </a:r>
            <a:r>
              <a:rPr lang="de-DE" sz="1200" dirty="0" err="1"/>
              <a:t>Metrics</a:t>
            </a:r>
            <a:r>
              <a:rPr lang="de-DE" sz="1200" dirty="0"/>
              <a:t> aus dem Bereich der prädiktiven Umsatz-Kalkulation können beängstigend wirken, weil sie für jeden Kontakt in Ihrem Segment reale Zahlen aufzeigen. Sie möchten vielleicht nicht genau sehen, wieviel Geld Sie durch jeden abwandernden Kunden verlieren. Aber selbst wenn Sie es nicht wahrhaben wollen: diese Zahlen basieren auf Ihren Daten und Sie sollten Ihnen vertrauen. </a:t>
            </a:r>
            <a:r>
              <a:rPr lang="de-DE" sz="1200" b="1" dirty="0"/>
              <a:t>Auf diese Weise behalten Sie den Überblick über Ihre Strategie und können zum Beispiel einsehen, wieviel </a:t>
            </a:r>
            <a:r>
              <a:rPr lang="de-DE" sz="1200" b="1" dirty="0" err="1"/>
              <a:t>Lifetime</a:t>
            </a:r>
            <a:r>
              <a:rPr lang="de-DE" sz="1200" b="1" dirty="0"/>
              <a:t> Revenue Sie durch die Konvertierung von 245  Erstkunden erzielt haben, im Vergleich zu den entstandenen Verlusten durch 652 abwandernde Kunden.</a:t>
            </a:r>
          </a:p>
          <a:p>
            <a:pPr marL="0" indent="0">
              <a:lnSpc>
                <a:spcPct val="150000"/>
              </a:lnSpc>
              <a:buFont typeface="Wingdings" panose="05000000000000000000" pitchFamily="2" charset="2"/>
              <a:buNone/>
            </a:pPr>
            <a:r>
              <a:rPr lang="de-DE" sz="1200" dirty="0"/>
              <a:t>Dies sind natürlich nur Vorhersagen, aber sie sind exakt genug, um Ihnen einen Anhaltspunkt beim Vergleich verschiedener Strategien für verschiedene Segmente zu liefern. Sie erlauben Ihnen einen optimalen Überblick über den Einfluss Ihrer Aktivitäten (oder Mangel an Aktivitäten) in einem einzigen Dashboard. Wenn Sie erst einmal das Potential erkannt haben, werden Sie das Gesamtbild inklusive aller vorhandener Möglichkeiten besser verstehen können und zu schätzen wissen.</a:t>
            </a:r>
          </a:p>
          <a:p>
            <a:pPr marL="0" indent="0">
              <a:lnSpc>
                <a:spcPct val="150000"/>
              </a:lnSpc>
              <a:buFont typeface="Wingdings" panose="05000000000000000000" pitchFamily="2" charset="2"/>
              <a:buNone/>
            </a:pP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75</a:t>
            </a:fld>
            <a:endParaRPr lang="en-US"/>
          </a:p>
        </p:txBody>
      </p:sp>
    </p:spTree>
    <p:extLst>
      <p:ext uri="{BB962C8B-B14F-4D97-AF65-F5344CB8AC3E}">
        <p14:creationId xmlns:p14="http://schemas.microsoft.com/office/powerpoint/2010/main" val="34480170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dirty="0"/>
              <a:t>4. EINE EINZIGE, INTEGRIERTE KUNDENBINDUNGS-PLATTFORM</a:t>
            </a:r>
          </a:p>
          <a:p>
            <a:pPr marL="0" indent="0">
              <a:lnSpc>
                <a:spcPct val="150000"/>
              </a:lnSpc>
              <a:buFont typeface="Wingdings" panose="05000000000000000000" pitchFamily="2" charset="2"/>
              <a:buNone/>
            </a:pPr>
            <a:r>
              <a:rPr lang="de-DE" sz="1200" dirty="0"/>
              <a:t>Nehmen wir einmal an, Ihre Strategie folgt den oben genannten Empfehlungen und Sie können Ihre Kunden besser denn je binden. Sind Sie in der Lage, den Einfluss Ihrer Strategie zu messen? Lassen Sie uns dieses Beispiel betrachten: Sie entwickeln eine automatisierte Kampagne, um abwandernde Kunden zurückzugewinnen. Sie bieten ein verlockendes Angebot, großartige Produktempfehlungen und warten was passiert. Nach drei Wochen haben Sie 212 Kunden zurückgewonnen. Ist das gut? Wahrscheinlich. Aber hätte das Ergebnis noch besser sein können? Möglicherweise. Wie viele dieser Kunden wären auch zurückgekommen, wenn Sie nichts unternommen hätten? </a:t>
            </a:r>
          </a:p>
          <a:p>
            <a:pPr marL="0" indent="0">
              <a:lnSpc>
                <a:spcPct val="150000"/>
              </a:lnSpc>
              <a:buFont typeface="Wingdings" panose="05000000000000000000" pitchFamily="2" charset="2"/>
              <a:buNone/>
            </a:pPr>
            <a:r>
              <a:rPr lang="de-DE" sz="1200" b="1" dirty="0"/>
              <a:t>Das Beobachten von Öffnungsraten, Klicks oder Konvertierungen reicht hier nicht aus</a:t>
            </a:r>
            <a:r>
              <a:rPr lang="de-DE" sz="1200" dirty="0"/>
              <a:t>. Wenn Sie herausfinden möchten, ob Ihre Kampagne erfolgreich ist, müssen Sie ein </a:t>
            </a:r>
            <a:r>
              <a:rPr lang="de-DE" sz="1200" b="1" dirty="0"/>
              <a:t>Control Group </a:t>
            </a:r>
            <a:r>
              <a:rPr lang="de-DE" sz="1200" b="1" dirty="0" err="1"/>
              <a:t>Testing</a:t>
            </a:r>
            <a:r>
              <a:rPr lang="de-DE" sz="1200" b="1" dirty="0"/>
              <a:t> </a:t>
            </a:r>
            <a:r>
              <a:rPr lang="de-DE" sz="1200" dirty="0"/>
              <a:t>durchführen. Indem Sie das Programm an 90% Ihrer Kunden schicken und 10% ausschließen, können Sie erkennen, wie viele dieser 10% auch ohne Ihre Kampagne zurückgekommen wären. So können Sie ganz einfach die Effizienz Ihrer Strategie ermitteln. Im Anschluss wissen Sie genau, wie wertvoll das Programm ist. Mit wertvoll ist nicht nur der Umsatz durch die Kampagne gemeint, sondern speziell der Umsatz, der über das Programm generiert wurde und andernfalls nicht zustande gekommen wäre</a:t>
            </a:r>
          </a:p>
        </p:txBody>
      </p:sp>
      <p:sp>
        <p:nvSpPr>
          <p:cNvPr id="4" name="Slide Number Placeholder 3"/>
          <p:cNvSpPr>
            <a:spLocks noGrp="1"/>
          </p:cNvSpPr>
          <p:nvPr>
            <p:ph type="sldNum" sz="quarter" idx="10"/>
          </p:nvPr>
        </p:nvSpPr>
        <p:spPr/>
        <p:txBody>
          <a:bodyPr/>
          <a:lstStyle/>
          <a:p>
            <a:fld id="{EA9AFF8A-E7FC-43A1-8D24-D9100254D42E}" type="slidenum">
              <a:rPr lang="en-US" smtClean="0"/>
              <a:t>76</a:t>
            </a:fld>
            <a:endParaRPr lang="en-US"/>
          </a:p>
        </p:txBody>
      </p:sp>
    </p:spTree>
    <p:extLst>
      <p:ext uri="{BB962C8B-B14F-4D97-AF65-F5344CB8AC3E}">
        <p14:creationId xmlns:p14="http://schemas.microsoft.com/office/powerpoint/2010/main" val="13331153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dirty="0"/>
              <a:t>6. Sinnvolles Reporting</a:t>
            </a:r>
          </a:p>
          <a:p>
            <a:pPr marL="0" indent="0">
              <a:lnSpc>
                <a:spcPct val="150000"/>
              </a:lnSpc>
              <a:buFont typeface="Wingdings" panose="05000000000000000000" pitchFamily="2" charset="2"/>
              <a:buNone/>
            </a:pPr>
            <a:endParaRPr lang="de-DE" sz="1200" dirty="0"/>
          </a:p>
          <a:p>
            <a:pPr marL="0" indent="0">
              <a:lnSpc>
                <a:spcPct val="150000"/>
              </a:lnSpc>
              <a:buFont typeface="Wingdings" panose="05000000000000000000" pitchFamily="2" charset="2"/>
              <a:buNone/>
            </a:pPr>
            <a:r>
              <a:rPr lang="de-DE" sz="1200" dirty="0"/>
              <a:t>Das automatisierte Kundenbindungsprogramm ist keine komplette </a:t>
            </a:r>
            <a:r>
              <a:rPr lang="de-DE" sz="1200" dirty="0" err="1"/>
              <a:t>Intelligence</a:t>
            </a:r>
            <a:r>
              <a:rPr lang="de-DE" sz="1200" dirty="0"/>
              <a:t> Lösung und sollte es auch nicht sein. Für automatisiertes Kundenbindungs-Marketing sollte ein spezialisiertes System eingesetzt werden, das </a:t>
            </a:r>
            <a:r>
              <a:rPr lang="de-DE" sz="1200" b="1" dirty="0"/>
              <a:t>nur notwendige Informationen sammelt </a:t>
            </a:r>
            <a:r>
              <a:rPr lang="de-DE" sz="1200" dirty="0"/>
              <a:t>und Ihnen nur das anzeigt, was Sie brauchen. Nur durch diese Vorgehensweise behalten Sie den Überblick. Reporting Vorlagen, die von Daten-Spezialisten entwickelt wurden und auf automatisierte Kundenbindung fokussiert sind, zeigen Ihnen genau, welche Aktionen als nächstes durchgeführt werden sollten. Gleichzeitig wird darauf geachtet, dass sie nicht mit unnötigen Reports verwirrt werden. </a:t>
            </a:r>
            <a:r>
              <a:rPr lang="de-DE" sz="1200" b="1" dirty="0"/>
              <a:t>Funktionierendes Reporting visualisiert genau das, was Sie sehen möchten</a:t>
            </a:r>
            <a:r>
              <a:rPr lang="de-DE" sz="1200" dirty="0"/>
              <a:t>. Egal ob es sich um Ihre Segmente, Ihre Performance oder Ihre Smart </a:t>
            </a:r>
            <a:r>
              <a:rPr lang="de-DE" sz="1200" dirty="0" err="1"/>
              <a:t>Metrics</a:t>
            </a:r>
            <a:r>
              <a:rPr lang="de-DE" sz="1200" dirty="0"/>
              <a:t> handelt, es ist immer an Ihre Bedürfnisse angepasst und ermöglicht Ihnen,  Ihre Entscheidungen basierend auf realen, umsetzbaren Informationen zu treffen.</a:t>
            </a:r>
          </a:p>
          <a:p>
            <a:pPr marL="0" indent="0">
              <a:lnSpc>
                <a:spcPct val="150000"/>
              </a:lnSpc>
              <a:buFont typeface="Wingdings" panose="05000000000000000000" pitchFamily="2" charset="2"/>
              <a:buNone/>
            </a:pPr>
            <a:r>
              <a:rPr lang="de-DE" sz="1200" dirty="0"/>
              <a:t>Führen Sie eine </a:t>
            </a:r>
            <a:r>
              <a:rPr lang="de-DE" sz="1200" b="1" dirty="0"/>
              <a:t>tägliche, effiziente Reporting Routine ein</a:t>
            </a:r>
            <a:r>
              <a:rPr lang="de-DE" sz="1200" dirty="0"/>
              <a:t>, die auf Management, Motivation und Beobachtung basiert:</a:t>
            </a:r>
          </a:p>
          <a:p>
            <a:pPr marL="0" indent="0">
              <a:lnSpc>
                <a:spcPct val="150000"/>
              </a:lnSpc>
              <a:buFont typeface="Wingdings" panose="05000000000000000000" pitchFamily="2" charset="2"/>
              <a:buNone/>
            </a:pPr>
            <a:r>
              <a:rPr lang="de-DE" sz="1200" dirty="0"/>
              <a:t>• Erstens: Verwalten Sie Ihren wertvollsten Besitz – Ihre Kontakte. Sehen Sie sich an, wie diese über die </a:t>
            </a:r>
            <a:r>
              <a:rPr lang="de-DE" sz="1200" dirty="0" err="1"/>
              <a:t>Lifecycle</a:t>
            </a:r>
            <a:r>
              <a:rPr lang="de-DE" sz="1200" dirty="0"/>
              <a:t> Segmente verteilt sind. Lernen Sie ihre unterschiedlichen Persönlichkeiten kennen und wie sie sich im Laufe der Zeit verändern. So können Sie mithilfe ausschlaggebender Metriken genauere Analysen durchführen.</a:t>
            </a:r>
          </a:p>
          <a:p>
            <a:pPr marL="0" indent="0">
              <a:lnSpc>
                <a:spcPct val="150000"/>
              </a:lnSpc>
              <a:buFont typeface="Wingdings" panose="05000000000000000000" pitchFamily="2" charset="2"/>
              <a:buNone/>
            </a:pPr>
            <a:r>
              <a:rPr lang="de-DE" sz="1200" dirty="0"/>
              <a:t>• Zweitens: Lasse Sie sich von den (finanziellen) Möglichkeiten motivieren und erkennen Sie vorhandenes Potential. Finden Sie heraus, welche Problematik wieviel Geld verschlingt und konzentrieren Sie sich auf die potentielle Goldmine, die direkt vor Ihnen liegt. Überlegen Sie, wieviel Umsatz durch Erstkäufer generiert wird, wie sich das Verhältnis Ihrer Rückerstattungen darstellt, etc.</a:t>
            </a:r>
          </a:p>
          <a:p>
            <a:pPr marL="0" indent="0">
              <a:lnSpc>
                <a:spcPct val="150000"/>
              </a:lnSpc>
              <a:buFont typeface="Wingdings" panose="05000000000000000000" pitchFamily="2" charset="2"/>
              <a:buNone/>
            </a:pPr>
            <a:r>
              <a:rPr lang="de-DE" sz="1200" dirty="0"/>
              <a:t>• Drittens: Sehen Sie sich den Einfluss Ihrer Maßnahmen an. Überprüfen Sie die Ergebnisse Ihrer Aktionen im Hinblick auf Performance und ermitteln Sie, was geändert werden sollte.</a:t>
            </a:r>
          </a:p>
        </p:txBody>
      </p:sp>
      <p:sp>
        <p:nvSpPr>
          <p:cNvPr id="4" name="Slide Number Placeholder 3"/>
          <p:cNvSpPr>
            <a:spLocks noGrp="1"/>
          </p:cNvSpPr>
          <p:nvPr>
            <p:ph type="sldNum" sz="quarter" idx="10"/>
          </p:nvPr>
        </p:nvSpPr>
        <p:spPr/>
        <p:txBody>
          <a:bodyPr/>
          <a:lstStyle/>
          <a:p>
            <a:fld id="{EA9AFF8A-E7FC-43A1-8D24-D9100254D42E}" type="slidenum">
              <a:rPr lang="en-US" smtClean="0"/>
              <a:t>77</a:t>
            </a:fld>
            <a:endParaRPr lang="en-US"/>
          </a:p>
        </p:txBody>
      </p:sp>
    </p:spTree>
    <p:extLst>
      <p:ext uri="{BB962C8B-B14F-4D97-AF65-F5344CB8AC3E}">
        <p14:creationId xmlns:p14="http://schemas.microsoft.com/office/powerpoint/2010/main" val="41404455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dirty="0"/>
              <a:t>6. Sinnvolles Reporting</a:t>
            </a:r>
          </a:p>
          <a:p>
            <a:pPr marL="0" indent="0">
              <a:lnSpc>
                <a:spcPct val="150000"/>
              </a:lnSpc>
              <a:buFont typeface="Wingdings" panose="05000000000000000000" pitchFamily="2" charset="2"/>
              <a:buNone/>
            </a:pPr>
            <a:endParaRPr lang="de-DE" sz="1200" dirty="0"/>
          </a:p>
          <a:p>
            <a:pPr marL="0" indent="0">
              <a:lnSpc>
                <a:spcPct val="150000"/>
              </a:lnSpc>
              <a:buFont typeface="Wingdings" panose="05000000000000000000" pitchFamily="2" charset="2"/>
              <a:buNone/>
            </a:pPr>
            <a:r>
              <a:rPr lang="de-DE" sz="1200" dirty="0"/>
              <a:t>• Erstens: Verwalten Sie Ihren wertvollsten Besitz – Ihre Kontakte. Sehen Sie sich an, wie diese über die </a:t>
            </a:r>
            <a:r>
              <a:rPr lang="de-DE" sz="1200" dirty="0" err="1"/>
              <a:t>Lifecycle</a:t>
            </a:r>
            <a:r>
              <a:rPr lang="de-DE" sz="1200" dirty="0"/>
              <a:t> Segmente verteilt sind. Lernen Sie ihre unterschiedlichen Persönlichkeiten kennen und wie sie sich im Laufe der Zeit verändern. So können Sie mithilfe ausschlaggebender Metriken genauere Analysen durchführen.</a:t>
            </a:r>
          </a:p>
          <a:p>
            <a:pPr marL="0" indent="0">
              <a:lnSpc>
                <a:spcPct val="150000"/>
              </a:lnSpc>
              <a:buFont typeface="Wingdings" panose="05000000000000000000" pitchFamily="2" charset="2"/>
              <a:buNone/>
            </a:pPr>
            <a:r>
              <a:rPr lang="de-DE" sz="1200" dirty="0"/>
              <a:t>• Zweitens: Lasse Sie sich von den (finanziellen) Möglichkeiten motivieren und erkennen Sie vorhandenes Potential. Finden Sie heraus, welche Problematik wieviel Geld verschlingt und konzentrieren Sie sich auf die potentielle Goldmine, die direkt vor Ihnen liegt. Überlegen Sie, wieviel Umsatz durch Erstkäufer generiert wird, wie sich das Verhältnis Ihrer Rückerstattungen darstellt, etc.</a:t>
            </a:r>
          </a:p>
          <a:p>
            <a:pPr marL="0" indent="0">
              <a:lnSpc>
                <a:spcPct val="150000"/>
              </a:lnSpc>
              <a:buFont typeface="Wingdings" panose="05000000000000000000" pitchFamily="2" charset="2"/>
              <a:buNone/>
            </a:pPr>
            <a:r>
              <a:rPr lang="de-DE" sz="1200" dirty="0"/>
              <a:t>• Drittens</a:t>
            </a:r>
            <a:r>
              <a:rPr lang="de-DE" sz="1200" b="1" dirty="0"/>
              <a:t>: Sehen Sie sich den Einfluss Ihrer Maßnahmen an</a:t>
            </a:r>
            <a:r>
              <a:rPr lang="de-DE" sz="1200" dirty="0"/>
              <a:t>. Überprüfen Sie die Ergebnisse Ihrer Aktionen im Hinblick auf Performance und ermitteln Sie, was geändert werden sollte.</a:t>
            </a:r>
          </a:p>
        </p:txBody>
      </p:sp>
      <p:sp>
        <p:nvSpPr>
          <p:cNvPr id="4" name="Slide Number Placeholder 3"/>
          <p:cNvSpPr>
            <a:spLocks noGrp="1"/>
          </p:cNvSpPr>
          <p:nvPr>
            <p:ph type="sldNum" sz="quarter" idx="10"/>
          </p:nvPr>
        </p:nvSpPr>
        <p:spPr/>
        <p:txBody>
          <a:bodyPr/>
          <a:lstStyle/>
          <a:p>
            <a:fld id="{EA9AFF8A-E7FC-43A1-8D24-D9100254D42E}" type="slidenum">
              <a:rPr lang="en-US" smtClean="0"/>
              <a:t>78</a:t>
            </a:fld>
            <a:endParaRPr lang="en-US"/>
          </a:p>
        </p:txBody>
      </p:sp>
    </p:spTree>
    <p:extLst>
      <p:ext uri="{BB962C8B-B14F-4D97-AF65-F5344CB8AC3E}">
        <p14:creationId xmlns:p14="http://schemas.microsoft.com/office/powerpoint/2010/main" val="29902127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dirty="0"/>
              <a:t>6. Sinnvolles Reporting</a:t>
            </a:r>
          </a:p>
          <a:p>
            <a:pPr marL="0" indent="0">
              <a:lnSpc>
                <a:spcPct val="150000"/>
              </a:lnSpc>
              <a:buFont typeface="Wingdings" panose="05000000000000000000" pitchFamily="2" charset="2"/>
              <a:buNone/>
            </a:pPr>
            <a:endParaRPr lang="de-DE" sz="1200" dirty="0"/>
          </a:p>
          <a:p>
            <a:pPr marL="0" indent="0">
              <a:lnSpc>
                <a:spcPct val="150000"/>
              </a:lnSpc>
              <a:buFont typeface="Wingdings" panose="05000000000000000000" pitchFamily="2" charset="2"/>
              <a:buNone/>
            </a:pPr>
            <a:r>
              <a:rPr lang="de-DE" sz="1200" dirty="0"/>
              <a:t>Das automatisierte Kundenbindungsprogramm ist keine komplette </a:t>
            </a:r>
            <a:r>
              <a:rPr lang="de-DE" sz="1200" dirty="0" err="1"/>
              <a:t>Intelligence</a:t>
            </a:r>
            <a:r>
              <a:rPr lang="de-DE" sz="1200" dirty="0"/>
              <a:t> Lösung und sollte es auch nicht sein. Für automatisiertes Kundenbindungs-Marketing sollte ein spezialisiertes System eingesetzt werden, das </a:t>
            </a:r>
            <a:r>
              <a:rPr lang="de-DE" sz="1200" b="1" dirty="0"/>
              <a:t>nur notwendige Informationen sammelt </a:t>
            </a:r>
            <a:r>
              <a:rPr lang="de-DE" sz="1200" dirty="0"/>
              <a:t>und Ihnen nur das anzeigt, was Sie brauchen. Nur durch diese Vorgehensweise behalten Sie den Überblick. Reporting Vorlagen, die von Daten-Spezialisten entwickelt wurden und auf automatisierte Kundenbindung fokussiert sind, zeigen Ihnen genau, welche Aktionen als nächstes durchgeführt werden sollten. Gleichzeitig wird darauf geachtet, dass sie nicht mit unnötigen Reports verwirrt werden. </a:t>
            </a:r>
            <a:r>
              <a:rPr lang="de-DE" sz="1200" b="1" dirty="0"/>
              <a:t>Funktionierendes Reporting visualisiert genau das, was Sie sehen möchten</a:t>
            </a:r>
            <a:r>
              <a:rPr lang="de-DE" sz="1200" dirty="0"/>
              <a:t>. Egal ob es sich um Ihre Segmente, Ihre Performance oder Ihre Smart </a:t>
            </a:r>
            <a:r>
              <a:rPr lang="de-DE" sz="1200" dirty="0" err="1"/>
              <a:t>Metrics</a:t>
            </a:r>
            <a:r>
              <a:rPr lang="de-DE" sz="1200" dirty="0"/>
              <a:t> handelt, es ist immer an Ihre Bedürfnisse angepasst und ermöglicht Ihnen,  Ihre Entscheidungen basierend auf realen, umsetzbaren Informationen zu treffen.</a:t>
            </a:r>
          </a:p>
          <a:p>
            <a:pPr marL="0" indent="0">
              <a:lnSpc>
                <a:spcPct val="150000"/>
              </a:lnSpc>
              <a:buFont typeface="Wingdings" panose="05000000000000000000" pitchFamily="2" charset="2"/>
              <a:buNone/>
            </a:pPr>
            <a:r>
              <a:rPr lang="de-DE" sz="1200" dirty="0"/>
              <a:t>Führen Sie eine </a:t>
            </a:r>
            <a:r>
              <a:rPr lang="de-DE" sz="1200" b="1" dirty="0"/>
              <a:t>tägliche, effiziente Reporting Routine ein</a:t>
            </a:r>
            <a:r>
              <a:rPr lang="de-DE" sz="1200" dirty="0"/>
              <a:t>, die auf Management, Motivation und Beobachtung basiert:</a:t>
            </a:r>
          </a:p>
          <a:p>
            <a:pPr marL="0" indent="0">
              <a:lnSpc>
                <a:spcPct val="150000"/>
              </a:lnSpc>
              <a:buFont typeface="Wingdings" panose="05000000000000000000" pitchFamily="2" charset="2"/>
              <a:buNone/>
            </a:pPr>
            <a:r>
              <a:rPr lang="de-DE" sz="1200" dirty="0"/>
              <a:t>• Erstens: Verwalten Sie Ihren wertvollsten Besitz – Ihre Kontakte. Sehen Sie sich an, wie diese über die </a:t>
            </a:r>
            <a:r>
              <a:rPr lang="de-DE" sz="1200" dirty="0" err="1"/>
              <a:t>Lifecycle</a:t>
            </a:r>
            <a:r>
              <a:rPr lang="de-DE" sz="1200" dirty="0"/>
              <a:t> Segmente verteilt sind. Lernen Sie ihre unterschiedlichen Persönlichkeiten kennen und wie sie sich im Laufe der Zeit verändern. So können Sie mithilfe ausschlaggebender Metriken genauere Analysen durchführen.</a:t>
            </a:r>
          </a:p>
          <a:p>
            <a:pPr marL="0" indent="0">
              <a:lnSpc>
                <a:spcPct val="150000"/>
              </a:lnSpc>
              <a:buFont typeface="Wingdings" panose="05000000000000000000" pitchFamily="2" charset="2"/>
              <a:buNone/>
            </a:pPr>
            <a:r>
              <a:rPr lang="de-DE" sz="1200" dirty="0"/>
              <a:t>• Zweitens: Lasse Sie sich von den (finanziellen) Möglichkeiten motivieren und erkennen Sie vorhandenes Potential. Finden Sie heraus, welche Problematik wieviel Geld verschlingt und konzentrieren Sie sich auf die potentielle Goldmine, die direkt vor Ihnen liegt. Überlegen Sie, wieviel Umsatz durch Erstkäufer generiert wird, wie sich das Verhältnis Ihrer Rückerstattungen darstellt, etc.</a:t>
            </a:r>
          </a:p>
          <a:p>
            <a:pPr marL="0" indent="0">
              <a:lnSpc>
                <a:spcPct val="150000"/>
              </a:lnSpc>
              <a:buFont typeface="Wingdings" panose="05000000000000000000" pitchFamily="2" charset="2"/>
              <a:buNone/>
            </a:pPr>
            <a:r>
              <a:rPr lang="de-DE" sz="1200" dirty="0"/>
              <a:t>• Drittens</a:t>
            </a:r>
            <a:r>
              <a:rPr lang="de-DE" sz="1200" b="1" dirty="0"/>
              <a:t>: Sehen Sie sich den Einfluss Ihrer Maßnahmen an</a:t>
            </a:r>
            <a:r>
              <a:rPr lang="de-DE" sz="1200" dirty="0"/>
              <a:t>. Überprüfen Sie die Ergebnisse Ihrer Aktionen im Hinblick auf Performance und ermitteln Sie, was geändert werden sollte.</a:t>
            </a:r>
          </a:p>
        </p:txBody>
      </p:sp>
      <p:sp>
        <p:nvSpPr>
          <p:cNvPr id="4" name="Slide Number Placeholder 3"/>
          <p:cNvSpPr>
            <a:spLocks noGrp="1"/>
          </p:cNvSpPr>
          <p:nvPr>
            <p:ph type="sldNum" sz="quarter" idx="10"/>
          </p:nvPr>
        </p:nvSpPr>
        <p:spPr/>
        <p:txBody>
          <a:bodyPr/>
          <a:lstStyle/>
          <a:p>
            <a:fld id="{EA9AFF8A-E7FC-43A1-8D24-D9100254D42E}" type="slidenum">
              <a:rPr lang="en-US" smtClean="0"/>
              <a:t>79</a:t>
            </a:fld>
            <a:endParaRPr lang="en-US"/>
          </a:p>
        </p:txBody>
      </p:sp>
    </p:spTree>
    <p:extLst>
      <p:ext uri="{BB962C8B-B14F-4D97-AF65-F5344CB8AC3E}">
        <p14:creationId xmlns:p14="http://schemas.microsoft.com/office/powerpoint/2010/main" val="41447887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de-DE" sz="1200" dirty="0"/>
              <a:t>7. ANREGUNG ZUM EXPERIMENTIEREN</a:t>
            </a:r>
          </a:p>
          <a:p>
            <a:pPr marL="0" indent="0">
              <a:lnSpc>
                <a:spcPct val="150000"/>
              </a:lnSpc>
              <a:buFont typeface="Wingdings" panose="05000000000000000000" pitchFamily="2" charset="2"/>
              <a:buNone/>
            </a:pPr>
            <a:r>
              <a:rPr lang="de-DE" sz="1200" dirty="0"/>
              <a:t>Generell lassen sich Menschen nicht gerne auf Veränderungen ein. Unternehmen sind zumeist in ihren Vorgehensweisen festgefahren. Es mag nicht immer naheliegend sein, etwas Neues auszuprobieren oder eine Methode zu verändern, die bereits gut funktioniert. Aber würden Sie nicht eine Veränderung in Betracht ziehen, wenn Sie wüssten, dass diese Veränderung eine Verbesserung mit sich bringt? In diesem Fall kann das oben genannte Control Group </a:t>
            </a:r>
            <a:r>
              <a:rPr lang="de-DE" sz="1200" dirty="0" err="1"/>
              <a:t>Testing</a:t>
            </a:r>
            <a:r>
              <a:rPr lang="de-DE" sz="1200" dirty="0"/>
              <a:t> Konzept ein gutes Instrument zur Überprüfung sein. </a:t>
            </a:r>
          </a:p>
          <a:p>
            <a:pPr marL="0" indent="0">
              <a:lnSpc>
                <a:spcPct val="150000"/>
              </a:lnSpc>
              <a:buFont typeface="Wingdings" panose="05000000000000000000" pitchFamily="2" charset="2"/>
              <a:buNone/>
            </a:pPr>
            <a:r>
              <a:rPr lang="de-DE" sz="1200" dirty="0"/>
              <a:t>Belassen Sie 95% eines Segments in Ihrem bisherigen Programm und verschieben Sie 5% in ein neues Konzept. Ihr Webmaster sollte diesen Test fortlaufend durchführen und darüber hinaus sollten Sie sicherstellen, dass der Test sowohl in Kampagnen als auch in automatisierten Programmen durchgeführt wird. Änderung der Segmente, der Inhalte, der Aktionen, Kanäle, des Timings, alles ist möglich – lassen Sie die Ergebnisse für sich selbst sprechen. Hat das Experiment nicht funktioniert? Dann beenden sie es einfach. Sollte es jedoch funktioniert haben und besser denn je laufen, dann weiten Sie es auf die restlichen 95% aus und wenden sich dem nächsten Projekt zu. </a:t>
            </a:r>
          </a:p>
          <a:p>
            <a:pPr marL="0" indent="0">
              <a:lnSpc>
                <a:spcPct val="150000"/>
              </a:lnSpc>
              <a:buFont typeface="Wingdings" panose="05000000000000000000" pitchFamily="2" charset="2"/>
              <a:buNone/>
            </a:pPr>
            <a:r>
              <a:rPr lang="de-DE" sz="1200" dirty="0"/>
              <a:t> </a:t>
            </a:r>
          </a:p>
        </p:txBody>
      </p:sp>
      <p:sp>
        <p:nvSpPr>
          <p:cNvPr id="4" name="Slide Number Placeholder 3"/>
          <p:cNvSpPr>
            <a:spLocks noGrp="1"/>
          </p:cNvSpPr>
          <p:nvPr>
            <p:ph type="sldNum" sz="quarter" idx="10"/>
          </p:nvPr>
        </p:nvSpPr>
        <p:spPr/>
        <p:txBody>
          <a:bodyPr/>
          <a:lstStyle/>
          <a:p>
            <a:fld id="{EA9AFF8A-E7FC-43A1-8D24-D9100254D42E}" type="slidenum">
              <a:rPr lang="en-US" smtClean="0"/>
              <a:t>80</a:t>
            </a:fld>
            <a:endParaRPr lang="en-US"/>
          </a:p>
        </p:txBody>
      </p:sp>
    </p:spTree>
    <p:extLst>
      <p:ext uri="{BB962C8B-B14F-4D97-AF65-F5344CB8AC3E}">
        <p14:creationId xmlns:p14="http://schemas.microsoft.com/office/powerpoint/2010/main" val="4492591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81</a:t>
            </a:fld>
            <a:endParaRPr lang="en-US"/>
          </a:p>
        </p:txBody>
      </p:sp>
    </p:spTree>
    <p:extLst>
      <p:ext uri="{BB962C8B-B14F-4D97-AF65-F5344CB8AC3E}">
        <p14:creationId xmlns:p14="http://schemas.microsoft.com/office/powerpoint/2010/main" val="14231877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82</a:t>
            </a:fld>
            <a:endParaRPr lang="en-US"/>
          </a:p>
        </p:txBody>
      </p:sp>
    </p:spTree>
    <p:extLst>
      <p:ext uri="{BB962C8B-B14F-4D97-AF65-F5344CB8AC3E}">
        <p14:creationId xmlns:p14="http://schemas.microsoft.com/office/powerpoint/2010/main" val="30864996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50000"/>
              </a:lnSpc>
              <a:spcBef>
                <a:spcPct val="0"/>
              </a:spcBef>
              <a:spcAft>
                <a:spcPct val="0"/>
              </a:spcAft>
              <a:buClrTx/>
              <a:buSzTx/>
              <a:buFontTx/>
              <a:buNone/>
              <a:tabLst/>
            </a:pPr>
            <a:r>
              <a:rPr lang="de-DE" b="1" dirty="0">
                <a:effectLst/>
              </a:rPr>
              <a:t>Demo vier Minuten anschauen! Link</a:t>
            </a:r>
            <a:r>
              <a:rPr lang="de-DE" b="1" baseline="0" dirty="0">
                <a:effectLst/>
              </a:rPr>
              <a:t> auf die URL! </a:t>
            </a:r>
            <a:endParaRPr kumimoji="0" lang="de-DE" altLang="de-DE" b="1" i="0" u="none" strike="noStrike" cap="none" normalizeH="0" baseline="0" dirty="0">
              <a:ln>
                <a:noFill/>
              </a:ln>
              <a:solidFill>
                <a:schemeClr val="tx1"/>
              </a:solidFill>
              <a:effectLst/>
              <a:latin typeface="Arial" charset="0"/>
              <a:cs typeface="Arial" charset="0"/>
            </a:endParaRPr>
          </a:p>
        </p:txBody>
      </p:sp>
      <p:sp>
        <p:nvSpPr>
          <p:cNvPr id="4" name="Foliennummernplatzhalter 3"/>
          <p:cNvSpPr>
            <a:spLocks noGrp="1"/>
          </p:cNvSpPr>
          <p:nvPr>
            <p:ph type="sldNum" sz="quarter" idx="10"/>
          </p:nvPr>
        </p:nvSpPr>
        <p:spPr/>
        <p:txBody>
          <a:bodyPr/>
          <a:lstStyle/>
          <a:p>
            <a:fld id="{7EFFD22A-D3E5-4535-B0DE-66BE2CC526CE}" type="slidenum">
              <a:rPr lang="de-DE" smtClean="0"/>
              <a:t>83</a:t>
            </a:fld>
            <a:endParaRPr lang="de-DE"/>
          </a:p>
        </p:txBody>
      </p:sp>
    </p:spTree>
    <p:extLst>
      <p:ext uri="{BB962C8B-B14F-4D97-AF65-F5344CB8AC3E}">
        <p14:creationId xmlns:p14="http://schemas.microsoft.com/office/powerpoint/2010/main" val="4347813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84</a:t>
            </a:fld>
            <a:endParaRPr lang="en-US"/>
          </a:p>
        </p:txBody>
      </p:sp>
    </p:spTree>
    <p:extLst>
      <p:ext uri="{BB962C8B-B14F-4D97-AF65-F5344CB8AC3E}">
        <p14:creationId xmlns:p14="http://schemas.microsoft.com/office/powerpoint/2010/main" val="4114205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Folienbildplatzhalter 1">
            <a:extLst>
              <a:ext uri="{FF2B5EF4-FFF2-40B4-BE49-F238E27FC236}">
                <a16:creationId xmlns:a16="http://schemas.microsoft.com/office/drawing/2014/main" id="{CBA50E8E-B152-4609-B401-FF449AD10659}"/>
              </a:ext>
            </a:extLst>
          </p:cNvPr>
          <p:cNvSpPr>
            <a:spLocks noGrp="1" noRot="1" noChangeAspect="1" noTextEdit="1"/>
          </p:cNvSpPr>
          <p:nvPr>
            <p:ph type="sldImg"/>
          </p:nvPr>
        </p:nvSpPr>
        <p:spPr>
          <a:xfrm>
            <a:off x="917575" y="744538"/>
            <a:ext cx="4962525" cy="3722687"/>
          </a:xfrm>
          <a:ln/>
        </p:spPr>
      </p:sp>
      <p:sp>
        <p:nvSpPr>
          <p:cNvPr id="257027" name="Notizenplatzhalter 2">
            <a:extLst>
              <a:ext uri="{FF2B5EF4-FFF2-40B4-BE49-F238E27FC236}">
                <a16:creationId xmlns:a16="http://schemas.microsoft.com/office/drawing/2014/main" id="{8D0136BD-885C-4CAE-AC34-9A9EE4E814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a:p>
        </p:txBody>
      </p:sp>
      <p:sp>
        <p:nvSpPr>
          <p:cNvPr id="257028" name="Foliennummernplatzhalter 3">
            <a:extLst>
              <a:ext uri="{FF2B5EF4-FFF2-40B4-BE49-F238E27FC236}">
                <a16:creationId xmlns:a16="http://schemas.microsoft.com/office/drawing/2014/main" id="{B26FEB8D-FEF9-48AF-9B97-E73DE11EE8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EEE19A4E-4B2B-4D7F-A94F-D970169E9E4A}" type="slidenum">
              <a:rPr lang="de-DE" altLang="de-DE" sz="1200" smtClean="0"/>
              <a:pPr/>
              <a:t>12</a:t>
            </a:fld>
            <a:endParaRPr lang="de-DE" altLang="de-DE" sz="1200"/>
          </a:p>
        </p:txBody>
      </p:sp>
    </p:spTree>
    <p:extLst>
      <p:ext uri="{BB962C8B-B14F-4D97-AF65-F5344CB8AC3E}">
        <p14:creationId xmlns:p14="http://schemas.microsoft.com/office/powerpoint/2010/main" val="30546851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endParaRPr lang="de-DE"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85</a:t>
            </a:fld>
            <a:endParaRPr lang="en-US"/>
          </a:p>
        </p:txBody>
      </p:sp>
    </p:spTree>
    <p:extLst>
      <p:ext uri="{BB962C8B-B14F-4D97-AF65-F5344CB8AC3E}">
        <p14:creationId xmlns:p14="http://schemas.microsoft.com/office/powerpoint/2010/main" val="2231449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Trigger-based Marketing </a:t>
            </a:r>
          </a:p>
          <a:p>
            <a:r>
              <a:rPr lang="de-DE" sz="1200" kern="1200" dirty="0">
                <a:solidFill>
                  <a:schemeClr val="tx1"/>
                </a:solidFill>
                <a:effectLst/>
                <a:latin typeface="+mn-lt"/>
                <a:ea typeface="+mn-ea"/>
                <a:cs typeface="+mn-cs"/>
              </a:rPr>
              <a:t>ermöglicht es auf bestimmte Verhaltensmuster oder Aktivitäten, wie z.B.</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Klicks in E-Mails und auf der Website, oder ein kontinuierliches Interesse an einem bestimmten Angebot, automatisch zu reagieren.</a:t>
            </a:r>
          </a:p>
          <a:p>
            <a:r>
              <a:rPr lang="de-DE" sz="1200" kern="1200" dirty="0">
                <a:solidFill>
                  <a:schemeClr val="tx1"/>
                </a:solidFill>
                <a:effectLst/>
                <a:latin typeface="+mn-lt"/>
                <a:ea typeface="+mn-ea"/>
                <a:cs typeface="+mn-cs"/>
              </a:rPr>
              <a:t>Trigger-based Marketing ist einerseits das </a:t>
            </a:r>
            <a:r>
              <a:rPr lang="de-DE" sz="1200" b="1" kern="1200" dirty="0">
                <a:solidFill>
                  <a:schemeClr val="tx1"/>
                </a:solidFill>
                <a:effectLst/>
                <a:latin typeface="+mn-lt"/>
                <a:ea typeface="+mn-ea"/>
                <a:cs typeface="+mn-cs"/>
              </a:rPr>
              <a:t>richtige Timing</a:t>
            </a:r>
            <a:r>
              <a:rPr lang="de-DE" sz="1200" kern="1200" dirty="0">
                <a:solidFill>
                  <a:schemeClr val="tx1"/>
                </a:solidFill>
                <a:effectLst/>
                <a:latin typeface="+mn-lt"/>
                <a:ea typeface="+mn-ea"/>
                <a:cs typeface="+mn-cs"/>
              </a:rPr>
              <a:t>, andererseits die </a:t>
            </a:r>
            <a:r>
              <a:rPr lang="de-DE" sz="1200" b="1" kern="1200" dirty="0">
                <a:solidFill>
                  <a:schemeClr val="tx1"/>
                </a:solidFill>
                <a:effectLst/>
                <a:latin typeface="+mn-lt"/>
                <a:ea typeface="+mn-ea"/>
                <a:cs typeface="+mn-cs"/>
              </a:rPr>
              <a:t>inhaltliche Relevanz</a:t>
            </a:r>
          </a:p>
          <a:p>
            <a:endParaRPr lang="de-DE"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Indem Sie die Inhalte und den Zeitpunkt für den Versand Ihrer Marketing-E-Mails an bestimmte Aktivitäten der Interessenten </a:t>
            </a:r>
          </a:p>
          <a:p>
            <a:r>
              <a:rPr lang="de-DE" sz="1200" kern="1200" dirty="0">
                <a:solidFill>
                  <a:schemeClr val="tx1"/>
                </a:solidFill>
                <a:effectLst/>
                <a:latin typeface="+mn-lt"/>
                <a:ea typeface="+mn-ea"/>
                <a:cs typeface="+mn-cs"/>
              </a:rPr>
              <a:t>koppeln, können Sie die Interaktion mit Ihren Zielgruppen optimieren und mittels entsprechender Angebote </a:t>
            </a:r>
          </a:p>
          <a:p>
            <a:r>
              <a:rPr lang="de-DE" sz="1200" kern="1200" dirty="0">
                <a:solidFill>
                  <a:schemeClr val="tx1"/>
                </a:solidFill>
                <a:effectLst/>
                <a:latin typeface="+mn-lt"/>
                <a:ea typeface="+mn-ea"/>
                <a:cs typeface="+mn-cs"/>
              </a:rPr>
              <a:t>nachgelagerte Aktionen auslösen.</a:t>
            </a:r>
            <a:r>
              <a:rPr lang="de-DE" sz="1200" kern="1200" baseline="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Marketing Automation unterstützt die </a:t>
            </a:r>
            <a:r>
              <a:rPr lang="de-DE" sz="1200" b="1" kern="1200" dirty="0">
                <a:solidFill>
                  <a:schemeClr val="tx1"/>
                </a:solidFill>
                <a:effectLst/>
                <a:latin typeface="+mn-lt"/>
                <a:ea typeface="+mn-ea"/>
                <a:cs typeface="+mn-cs"/>
              </a:rPr>
              <a:t>Bereitstellung von Content basierend auf Interessen, Anfragen und Interaktionen</a:t>
            </a:r>
          </a:p>
          <a:p>
            <a:r>
              <a:rPr lang="de-DE" sz="1200" b="1"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Mithilfe solch maßgeschneiderter Informationen, die sich nach den Aktivitäten Ihrer Kunden und Interessenten richten, </a:t>
            </a:r>
          </a:p>
          <a:p>
            <a:r>
              <a:rPr lang="de-DE" sz="1200" kern="1200" dirty="0">
                <a:solidFill>
                  <a:schemeClr val="tx1"/>
                </a:solidFill>
                <a:effectLst/>
                <a:latin typeface="+mn-lt"/>
                <a:ea typeface="+mn-ea"/>
                <a:cs typeface="+mn-cs"/>
              </a:rPr>
              <a:t>kann Ihr Marketing einen echten Mehrwert leisten und potenziellen Kunden bei ihrer Kaufentscheidung helfen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Auf diese </a:t>
            </a:r>
          </a:p>
          <a:p>
            <a:r>
              <a:rPr lang="de-DE" sz="1200" kern="1200" dirty="0">
                <a:solidFill>
                  <a:schemeClr val="tx1"/>
                </a:solidFill>
                <a:effectLst/>
                <a:latin typeface="+mn-lt"/>
                <a:ea typeface="+mn-ea"/>
                <a:cs typeface="+mn-cs"/>
              </a:rPr>
              <a:t>Weise kann der gesamte Kaufprozess signifikant verkürzt werden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Um ein Beispiel zu nennen: Wenn jemand in einer E-Mail auf einen bestimmten Link, oder auf ein bestimmtes Angebot </a:t>
            </a:r>
          </a:p>
          <a:p>
            <a:r>
              <a:rPr lang="de-DE" sz="1200" kern="1200" dirty="0">
                <a:solidFill>
                  <a:schemeClr val="tx1"/>
                </a:solidFill>
                <a:effectLst/>
                <a:latin typeface="+mn-lt"/>
                <a:ea typeface="+mn-ea"/>
                <a:cs typeface="+mn-cs"/>
              </a:rPr>
              <a:t>klickt, kann er anhand vordefinierter Regeln automatisch weiterführende Informationen erhalten, die sich thematisch und </a:t>
            </a:r>
          </a:p>
          <a:p>
            <a:r>
              <a:rPr lang="de-DE" sz="1200" kern="1200" dirty="0">
                <a:solidFill>
                  <a:schemeClr val="tx1"/>
                </a:solidFill>
                <a:effectLst/>
                <a:latin typeface="+mn-lt"/>
                <a:ea typeface="+mn-ea"/>
                <a:cs typeface="+mn-cs"/>
              </a:rPr>
              <a:t>inhaltlich an der vorherigen Aktion orientieren</a:t>
            </a:r>
            <a:endParaRPr lang="de-DE" sz="1200" b="1"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Lead Scoring: Einteilung</a:t>
            </a:r>
            <a:r>
              <a:rPr lang="de-DE" sz="1200" b="1" kern="1200" baseline="0" dirty="0">
                <a:solidFill>
                  <a:schemeClr val="tx1"/>
                </a:solidFill>
                <a:effectLst/>
                <a:latin typeface="+mn-lt"/>
                <a:ea typeface="+mn-ea"/>
                <a:cs typeface="+mn-cs"/>
              </a:rPr>
              <a:t> der Leads in bestimmte Kategorien und Priorisierung</a:t>
            </a:r>
            <a:endParaRPr lang="de-D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86</a:t>
            </a:fld>
            <a:endParaRPr lang="en-US"/>
          </a:p>
        </p:txBody>
      </p:sp>
    </p:spTree>
    <p:extLst>
      <p:ext uri="{BB962C8B-B14F-4D97-AF65-F5344CB8AC3E}">
        <p14:creationId xmlns:p14="http://schemas.microsoft.com/office/powerpoint/2010/main" val="11438556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dirty="0">
                <a:solidFill>
                  <a:schemeClr val="tx1"/>
                </a:solidFill>
                <a:effectLst/>
                <a:latin typeface="+mn-lt"/>
                <a:ea typeface="+mn-ea"/>
                <a:cs typeface="+mn-cs"/>
              </a:rPr>
              <a:t>Zu Punkt 1 eigene Downloads z.B. bei irgendwelchen Tools anbringen! Kein Interesse, das Produkt zu kaufen, aber eben für Seminare als Demo zu zeigen.</a:t>
            </a:r>
          </a:p>
        </p:txBody>
      </p:sp>
      <p:sp>
        <p:nvSpPr>
          <p:cNvPr id="4" name="Slide Number Placeholder 3"/>
          <p:cNvSpPr>
            <a:spLocks noGrp="1"/>
          </p:cNvSpPr>
          <p:nvPr>
            <p:ph type="sldNum" sz="quarter" idx="10"/>
          </p:nvPr>
        </p:nvSpPr>
        <p:spPr/>
        <p:txBody>
          <a:bodyPr/>
          <a:lstStyle/>
          <a:p>
            <a:fld id="{EA9AFF8A-E7FC-43A1-8D24-D9100254D42E}" type="slidenum">
              <a:rPr lang="en-US" smtClean="0"/>
              <a:t>87</a:t>
            </a:fld>
            <a:endParaRPr lang="en-US"/>
          </a:p>
        </p:txBody>
      </p:sp>
    </p:spTree>
    <p:extLst>
      <p:ext uri="{BB962C8B-B14F-4D97-AF65-F5344CB8AC3E}">
        <p14:creationId xmlns:p14="http://schemas.microsoft.com/office/powerpoint/2010/main" val="9387325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dirty="0">
                <a:solidFill>
                  <a:schemeClr val="tx1"/>
                </a:solidFill>
                <a:effectLst/>
                <a:latin typeface="+mn-lt"/>
                <a:ea typeface="+mn-ea"/>
                <a:cs typeface="+mn-cs"/>
              </a:rPr>
              <a:t>Lead Scoring: Einteilung</a:t>
            </a:r>
            <a:r>
              <a:rPr lang="de-DE" sz="1200" b="1" kern="1200" baseline="0" dirty="0">
                <a:solidFill>
                  <a:schemeClr val="tx1"/>
                </a:solidFill>
                <a:effectLst/>
                <a:latin typeface="+mn-lt"/>
                <a:ea typeface="+mn-ea"/>
                <a:cs typeface="+mn-cs"/>
              </a:rPr>
              <a:t> der Leads in bestimmte Kategorien und Priorisierung</a:t>
            </a:r>
          </a:p>
          <a:p>
            <a:r>
              <a:rPr lang="de-DE" sz="1200" b="1" kern="1200" baseline="0" dirty="0">
                <a:solidFill>
                  <a:schemeClr val="tx1"/>
                </a:solidFill>
                <a:effectLst/>
                <a:latin typeface="+mn-lt"/>
                <a:ea typeface="+mn-ea"/>
                <a:cs typeface="+mn-cs"/>
              </a:rPr>
              <a:t>GRUPPENARBEIT!!!</a:t>
            </a:r>
            <a:endParaRPr lang="de-DE" sz="1200" b="1" kern="1200" dirty="0">
              <a:solidFill>
                <a:schemeClr val="tx1"/>
              </a:solidFill>
              <a:effectLst/>
              <a:latin typeface="+mn-lt"/>
              <a:ea typeface="+mn-ea"/>
              <a:cs typeface="+mn-cs"/>
            </a:endParaRPr>
          </a:p>
          <a:p>
            <a:endParaRPr lang="de-D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88</a:t>
            </a:fld>
            <a:endParaRPr lang="en-US"/>
          </a:p>
        </p:txBody>
      </p:sp>
    </p:spTree>
    <p:extLst>
      <p:ext uri="{BB962C8B-B14F-4D97-AF65-F5344CB8AC3E}">
        <p14:creationId xmlns:p14="http://schemas.microsoft.com/office/powerpoint/2010/main" val="1866513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89</a:t>
            </a:fld>
            <a:endParaRPr lang="en-US"/>
          </a:p>
        </p:txBody>
      </p:sp>
    </p:spTree>
    <p:extLst>
      <p:ext uri="{BB962C8B-B14F-4D97-AF65-F5344CB8AC3E}">
        <p14:creationId xmlns:p14="http://schemas.microsoft.com/office/powerpoint/2010/main" val="26531603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90</a:t>
            </a:fld>
            <a:endParaRPr lang="en-US"/>
          </a:p>
        </p:txBody>
      </p:sp>
    </p:spTree>
    <p:extLst>
      <p:ext uri="{BB962C8B-B14F-4D97-AF65-F5344CB8AC3E}">
        <p14:creationId xmlns:p14="http://schemas.microsoft.com/office/powerpoint/2010/main" val="8234569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91</a:t>
            </a:fld>
            <a:endParaRPr lang="en-US"/>
          </a:p>
        </p:txBody>
      </p:sp>
    </p:spTree>
    <p:extLst>
      <p:ext uri="{BB962C8B-B14F-4D97-AF65-F5344CB8AC3E}">
        <p14:creationId xmlns:p14="http://schemas.microsoft.com/office/powerpoint/2010/main" val="2509613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92</a:t>
            </a:fld>
            <a:endParaRPr lang="en-US"/>
          </a:p>
        </p:txBody>
      </p:sp>
    </p:spTree>
    <p:extLst>
      <p:ext uri="{BB962C8B-B14F-4D97-AF65-F5344CB8AC3E}">
        <p14:creationId xmlns:p14="http://schemas.microsoft.com/office/powerpoint/2010/main" val="42848627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93</a:t>
            </a:fld>
            <a:endParaRPr lang="en-US"/>
          </a:p>
        </p:txBody>
      </p:sp>
    </p:spTree>
    <p:extLst>
      <p:ext uri="{BB962C8B-B14F-4D97-AF65-F5344CB8AC3E}">
        <p14:creationId xmlns:p14="http://schemas.microsoft.com/office/powerpoint/2010/main" val="13825029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BEWUSSTSEIN ERWEITERN, FÜR EINFLUSSFAKTOREN AUF </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INTERESSENTEN</a:t>
            </a:r>
          </a:p>
          <a:p>
            <a:r>
              <a:rPr lang="de-DE" sz="1200" kern="1200" dirty="0">
                <a:solidFill>
                  <a:schemeClr val="tx1"/>
                </a:solidFill>
                <a:effectLst/>
                <a:latin typeface="+mn-lt"/>
                <a:ea typeface="+mn-ea"/>
                <a:cs typeface="+mn-cs"/>
              </a:rPr>
              <a:t>Da sich Interessenten im Verlauf des Kaufprozesses mit immer mehr Nachrichten, Informationen und Erfahrungsberichten durch Social Media konfrontiert sehen, wird die Relevanz dieser Kanäle wachsen. </a:t>
            </a:r>
            <a:r>
              <a:rPr lang="de-DE" sz="1200" b="1" kern="1200" dirty="0">
                <a:solidFill>
                  <a:schemeClr val="tx1"/>
                </a:solidFill>
                <a:effectLst/>
                <a:latin typeface="+mn-lt"/>
                <a:ea typeface="+mn-ea"/>
                <a:cs typeface="+mn-cs"/>
              </a:rPr>
              <a:t>Das Wissen</a:t>
            </a:r>
            <a:r>
              <a:rPr lang="de-DE" sz="1200" b="1" kern="1200" baseline="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darüber, wie eine Person auf eine Information gestoßen ist, wo genau das war, und durch wen</a:t>
            </a:r>
            <a:r>
              <a:rPr lang="de-DE" sz="1200" kern="1200" dirty="0">
                <a:solidFill>
                  <a:schemeClr val="tx1"/>
                </a:solidFill>
                <a:effectLst/>
                <a:latin typeface="+mn-lt"/>
                <a:ea typeface="+mn-ea"/>
                <a:cs typeface="+mn-cs"/>
              </a:rPr>
              <a:t>, wird bei führenden Marketingexperten eine entscheidende Rolle in deren Lead-Scoring- und Lead-</a:t>
            </a:r>
            <a:r>
              <a:rPr lang="de-DE" sz="1200" kern="1200" dirty="0" err="1">
                <a:solidFill>
                  <a:schemeClr val="tx1"/>
                </a:solidFill>
                <a:effectLst/>
                <a:latin typeface="+mn-lt"/>
                <a:ea typeface="+mn-ea"/>
                <a:cs typeface="+mn-cs"/>
              </a:rPr>
              <a:t>Nurturing</a:t>
            </a:r>
            <a:r>
              <a:rPr lang="de-DE" sz="1200" kern="1200" dirty="0">
                <a:solidFill>
                  <a:schemeClr val="tx1"/>
                </a:solidFill>
                <a:effectLst/>
                <a:latin typeface="+mn-lt"/>
                <a:ea typeface="+mn-ea"/>
                <a:cs typeface="+mn-cs"/>
              </a:rPr>
              <a:t>-Programmen spielen.</a:t>
            </a:r>
          </a:p>
          <a:p>
            <a:r>
              <a:rPr lang="de-DE" sz="1200" kern="1200" dirty="0">
                <a:solidFill>
                  <a:schemeClr val="tx1"/>
                </a:solidFill>
                <a:effectLst/>
                <a:latin typeface="+mn-lt"/>
                <a:ea typeface="+mn-ea"/>
                <a:cs typeface="+mn-cs"/>
              </a:rPr>
              <a:t>CONTENT BASIERTES SCORING</a:t>
            </a:r>
          </a:p>
          <a:p>
            <a:r>
              <a:rPr lang="de-DE" sz="1200" kern="1200" dirty="0">
                <a:solidFill>
                  <a:schemeClr val="tx1"/>
                </a:solidFill>
                <a:effectLst/>
                <a:latin typeface="+mn-lt"/>
                <a:ea typeface="+mn-ea"/>
                <a:cs typeface="+mn-cs"/>
              </a:rPr>
              <a:t>Unternehmen, die ihre Scoring- Modelle kontinuierlich verfeinern, können in Bezug auf die Lead- Qualität Muster ausmachen, die einen direkten Zusammenhang mit den Inhalten haben, die während des Kaufprozesses angefragt wurden. Vorreiter bei dem Thema Lead Scoring experimentieren bereits heute mit </a:t>
            </a:r>
            <a:r>
              <a:rPr lang="de-DE" sz="1200" b="1" kern="1200" dirty="0">
                <a:solidFill>
                  <a:schemeClr val="tx1"/>
                </a:solidFill>
                <a:effectLst/>
                <a:latin typeface="+mn-lt"/>
                <a:ea typeface="+mn-ea"/>
                <a:cs typeface="+mn-cs"/>
              </a:rPr>
              <a:t>Bewertungsmodellen auf Basis bestimmter Inhaltskategorien </a:t>
            </a:r>
            <a:r>
              <a:rPr lang="de-DE" sz="1200" kern="1200" dirty="0">
                <a:solidFill>
                  <a:schemeClr val="tx1"/>
                </a:solidFill>
                <a:effectLst/>
                <a:latin typeface="+mn-lt"/>
                <a:ea typeface="+mn-ea"/>
                <a:cs typeface="+mn-cs"/>
              </a:rPr>
              <a:t>(wie z.B. Whitepaper, Produktinformationen oder Kunden-Fallstudien), anstatt nur die Download-Aktivitäten als solche zu messen.</a:t>
            </a:r>
          </a:p>
          <a:p>
            <a:r>
              <a:rPr lang="de-DE" sz="1200" kern="1200" dirty="0">
                <a:solidFill>
                  <a:schemeClr val="tx1"/>
                </a:solidFill>
                <a:effectLst/>
                <a:latin typeface="+mn-lt"/>
                <a:ea typeface="+mn-ea"/>
                <a:cs typeface="+mn-cs"/>
              </a:rPr>
              <a:t>ACCOUNT LEVEL SCORING</a:t>
            </a:r>
          </a:p>
          <a:p>
            <a:r>
              <a:rPr lang="de-DE" sz="1200" kern="1200" dirty="0">
                <a:solidFill>
                  <a:schemeClr val="tx1"/>
                </a:solidFill>
                <a:effectLst/>
                <a:latin typeface="+mn-lt"/>
                <a:ea typeface="+mn-ea"/>
                <a:cs typeface="+mn-cs"/>
              </a:rPr>
              <a:t>Da wir zwar unser Marketing an Individuen richten, aber schließlich unsere Produkte an Unternehmen verkaufen, muss das Marketing in der Lage sein, Mikrotrends in einem größeren Kontext zu erkennen. In Zukunft werden wir daher Leads viel stärker danach bewerten, an welchem </a:t>
            </a:r>
          </a:p>
          <a:p>
            <a:r>
              <a:rPr lang="de-DE" sz="1200" kern="1200" dirty="0">
                <a:solidFill>
                  <a:schemeClr val="tx1"/>
                </a:solidFill>
                <a:effectLst/>
                <a:latin typeface="+mn-lt"/>
                <a:ea typeface="+mn-ea"/>
                <a:cs typeface="+mn-cs"/>
              </a:rPr>
              <a:t>Zeitpunkt im </a:t>
            </a:r>
            <a:r>
              <a:rPr lang="de-DE" sz="1200" b="1" kern="1200" dirty="0">
                <a:solidFill>
                  <a:schemeClr val="tx1"/>
                </a:solidFill>
                <a:effectLst/>
                <a:latin typeface="+mn-lt"/>
                <a:ea typeface="+mn-ea"/>
                <a:cs typeface="+mn-cs"/>
              </a:rPr>
              <a:t>Entscheidungsprozess ein Individuum eine Rolle spielt..</a:t>
            </a:r>
          </a:p>
          <a:p>
            <a:r>
              <a:rPr lang="de-DE" sz="1200" kern="1200" dirty="0">
                <a:solidFill>
                  <a:schemeClr val="tx1"/>
                </a:solidFill>
                <a:effectLst/>
                <a:latin typeface="+mn-lt"/>
                <a:ea typeface="+mn-ea"/>
                <a:cs typeface="+mn-cs"/>
              </a:rPr>
              <a:t>KUNDEN SCORING</a:t>
            </a:r>
          </a:p>
          <a:p>
            <a:r>
              <a:rPr lang="de-DE" sz="1200" kern="1200" dirty="0">
                <a:solidFill>
                  <a:schemeClr val="tx1"/>
                </a:solidFill>
                <a:effectLst/>
                <a:latin typeface="+mn-lt"/>
                <a:ea typeface="+mn-ea"/>
                <a:cs typeface="+mn-cs"/>
              </a:rPr>
              <a:t>Um den Customer-</a:t>
            </a:r>
            <a:r>
              <a:rPr lang="de-DE" sz="1200" kern="1200" dirty="0" err="1">
                <a:solidFill>
                  <a:schemeClr val="tx1"/>
                </a:solidFill>
                <a:effectLst/>
                <a:latin typeface="+mn-lt"/>
                <a:ea typeface="+mn-ea"/>
                <a:cs typeface="+mn-cs"/>
              </a:rPr>
              <a:t>Lifetime</a:t>
            </a:r>
            <a:r>
              <a:rPr lang="de-DE" sz="1200" kern="1200" dirty="0">
                <a:solidFill>
                  <a:schemeClr val="tx1"/>
                </a:solidFill>
                <a:effectLst/>
                <a:latin typeface="+mn-lt"/>
                <a:ea typeface="+mn-ea"/>
                <a:cs typeface="+mn-cs"/>
              </a:rPr>
              <a:t>-Value zu erhöhen, müssen Sie jede Chance für Cross- und </a:t>
            </a:r>
            <a:r>
              <a:rPr lang="de-DE" sz="1200" kern="1200" dirty="0" err="1">
                <a:solidFill>
                  <a:schemeClr val="tx1"/>
                </a:solidFill>
                <a:effectLst/>
                <a:latin typeface="+mn-lt"/>
                <a:ea typeface="+mn-ea"/>
                <a:cs typeface="+mn-cs"/>
              </a:rPr>
              <a:t>Up-Selling</a:t>
            </a:r>
            <a:r>
              <a:rPr lang="de-DE" sz="1200" kern="1200" dirty="0">
                <a:solidFill>
                  <a:schemeClr val="tx1"/>
                </a:solidFill>
                <a:effectLst/>
                <a:latin typeface="+mn-lt"/>
                <a:ea typeface="+mn-ea"/>
                <a:cs typeface="+mn-cs"/>
              </a:rPr>
              <a:t> nutzen. Das bedeutet, dass Sie erkennen müssen, wenn jemand </a:t>
            </a:r>
            <a:r>
              <a:rPr lang="de-DE" sz="1200" b="1" kern="1200" dirty="0">
                <a:solidFill>
                  <a:schemeClr val="tx1"/>
                </a:solidFill>
                <a:effectLst/>
                <a:latin typeface="+mn-lt"/>
                <a:ea typeface="+mn-ea"/>
                <a:cs typeface="+mn-cs"/>
              </a:rPr>
              <a:t>für ein neues Produkt in Ihrem Portfolio reif </a:t>
            </a:r>
            <a:r>
              <a:rPr lang="de-DE" sz="1200" kern="1200" dirty="0">
                <a:solidFill>
                  <a:schemeClr val="tx1"/>
                </a:solidFill>
                <a:effectLst/>
                <a:latin typeface="+mn-lt"/>
                <a:ea typeface="+mn-ea"/>
                <a:cs typeface="+mn-cs"/>
              </a:rPr>
              <a:t>ist, oder wenn ein Interessent oder vorhandener Kunde mitten im Prozess plötzlich seine Meinung ändert und sich für ein anderes Produkt, als ursprünglich angegeben, interessiert. Smarten Marketing-Teams wird es mit der Zeit gelingen alle Interaktionen mit Kunden zu analysieren, und aus der Erfahrung Chancen und Risiken für die gemeinsame Geschäftsbeziehung zu ermitteln.</a:t>
            </a:r>
          </a:p>
          <a:p>
            <a:r>
              <a:rPr lang="de-DE" sz="1200" kern="1200" dirty="0">
                <a:solidFill>
                  <a:schemeClr val="tx1"/>
                </a:solidFill>
                <a:effectLst/>
                <a:latin typeface="+mn-lt"/>
                <a:ea typeface="+mn-ea"/>
                <a:cs typeface="+mn-cs"/>
              </a:rPr>
              <a:t>OPPORTUNITY SCORING</a:t>
            </a:r>
          </a:p>
          <a:p>
            <a:r>
              <a:rPr lang="de-DE" sz="1200" kern="1200" dirty="0">
                <a:solidFill>
                  <a:schemeClr val="tx1"/>
                </a:solidFill>
                <a:effectLst/>
                <a:latin typeface="+mn-lt"/>
                <a:ea typeface="+mn-ea"/>
                <a:cs typeface="+mn-cs"/>
              </a:rPr>
              <a:t>Die besten Marketing-Teams werden dazu übergehen das Verhalten eines Leads auf dem gesamten Weg durch die Pipeline zu analysieren, um so die </a:t>
            </a:r>
            <a:r>
              <a:rPr lang="de-DE" sz="1200" b="1" kern="1200" dirty="0">
                <a:solidFill>
                  <a:schemeClr val="tx1"/>
                </a:solidFill>
                <a:effectLst/>
                <a:latin typeface="+mn-lt"/>
                <a:ea typeface="+mn-ea"/>
                <a:cs typeface="+mn-cs"/>
              </a:rPr>
              <a:t>Wahrscheinlichkeit für einen erfolgreichen Abschluss</a:t>
            </a:r>
            <a:r>
              <a:rPr lang="de-DE" sz="1200" kern="1200" dirty="0">
                <a:solidFill>
                  <a:schemeClr val="tx1"/>
                </a:solidFill>
                <a:effectLst/>
                <a:latin typeface="+mn-lt"/>
                <a:ea typeface="+mn-ea"/>
                <a:cs typeface="+mn-cs"/>
              </a:rPr>
              <a:t> besser vorhersagen zu können.</a:t>
            </a:r>
          </a:p>
          <a:p>
            <a:r>
              <a:rPr lang="de-DE" sz="1200" kern="1200" dirty="0">
                <a:solidFill>
                  <a:schemeClr val="tx1"/>
                </a:solidFill>
                <a:effectLst/>
                <a:latin typeface="+mn-lt"/>
                <a:ea typeface="+mn-ea"/>
                <a:cs typeface="+mn-cs"/>
              </a:rPr>
              <a:t>ÄNDERUNGEN VORHERSEHEN</a:t>
            </a:r>
          </a:p>
          <a:p>
            <a:r>
              <a:rPr lang="de-DE" sz="1200" kern="1200" dirty="0">
                <a:solidFill>
                  <a:schemeClr val="tx1"/>
                </a:solidFill>
                <a:effectLst/>
                <a:latin typeface="+mn-lt"/>
                <a:ea typeface="+mn-ea"/>
                <a:cs typeface="+mn-cs"/>
              </a:rPr>
              <a:t>Ihr Lead-Scoring-Modell muss eng auf Ihre Vertriebs- und Marketingprozesse abgestimmt bleiben, auch wenn diese sich weiterentwickeln. Mit Tools für vorausschauende Modellierung werden Sie in der Lage sein das Verhalten von Interessenten permanent zu analysieren, um sofort zu erkennen, wie sich Ihr Modell möglicherweise ändern muss.</a:t>
            </a:r>
          </a:p>
          <a:p>
            <a:r>
              <a:rPr lang="de-DE" sz="1200" kern="1200" dirty="0">
                <a:solidFill>
                  <a:schemeClr val="tx1"/>
                </a:solidFill>
                <a:effectLst/>
                <a:latin typeface="+mn-lt"/>
                <a:ea typeface="+mn-ea"/>
                <a:cs typeface="+mn-cs"/>
              </a:rPr>
              <a:t>Fazit</a:t>
            </a:r>
          </a:p>
          <a:p>
            <a:r>
              <a:rPr lang="de-DE" sz="1200" kern="1200" dirty="0">
                <a:solidFill>
                  <a:schemeClr val="tx1"/>
                </a:solidFill>
                <a:effectLst/>
                <a:latin typeface="+mn-lt"/>
                <a:ea typeface="+mn-ea"/>
                <a:cs typeface="+mn-cs"/>
              </a:rPr>
              <a:t>Durch das objektive Ranking von Sales Leads durch Lead Scoring, können Sie Ihre Nachverfolgung und Maßnahmen auf </a:t>
            </a:r>
          </a:p>
          <a:p>
            <a:r>
              <a:rPr lang="de-DE" sz="1200" kern="1200" dirty="0">
                <a:solidFill>
                  <a:schemeClr val="tx1"/>
                </a:solidFill>
                <a:effectLst/>
                <a:latin typeface="+mn-lt"/>
                <a:ea typeface="+mn-ea"/>
                <a:cs typeface="+mn-cs"/>
              </a:rPr>
              <a:t>die Anfrage </a:t>
            </a:r>
            <a:r>
              <a:rPr lang="de-DE" sz="1200" b="1" kern="1200" dirty="0">
                <a:solidFill>
                  <a:schemeClr val="tx1"/>
                </a:solidFill>
                <a:effectLst/>
                <a:latin typeface="+mn-lt"/>
                <a:ea typeface="+mn-ea"/>
                <a:cs typeface="+mn-cs"/>
              </a:rPr>
              <a:t>abstimmen und identifizieren</a:t>
            </a:r>
            <a:r>
              <a:rPr lang="de-DE" sz="1200" kern="1200" dirty="0">
                <a:solidFill>
                  <a:schemeClr val="tx1"/>
                </a:solidFill>
                <a:effectLst/>
                <a:latin typeface="+mn-lt"/>
                <a:ea typeface="+mn-ea"/>
                <a:cs typeface="+mn-cs"/>
              </a:rPr>
              <a:t>, in welchem Stadium des Kaufprozesses sich jeder einzelne Interessent sich </a:t>
            </a:r>
          </a:p>
          <a:p>
            <a:r>
              <a:rPr lang="de-DE" sz="1200" kern="1200" dirty="0">
                <a:solidFill>
                  <a:schemeClr val="tx1"/>
                </a:solidFill>
                <a:effectLst/>
                <a:latin typeface="+mn-lt"/>
                <a:ea typeface="+mn-ea"/>
                <a:cs typeface="+mn-cs"/>
              </a:rPr>
              <a:t>befindet. Die Beziehung zwischen Vertrieb und Marketing wird gefördert, da Lead Scoring dem Vertrieb hilft, sich auf </a:t>
            </a:r>
          </a:p>
          <a:p>
            <a:r>
              <a:rPr lang="de-DE" sz="1200" kern="1200" dirty="0">
                <a:solidFill>
                  <a:schemeClr val="tx1"/>
                </a:solidFill>
                <a:effectLst/>
                <a:latin typeface="+mn-lt"/>
                <a:ea typeface="+mn-ea"/>
                <a:cs typeface="+mn-cs"/>
              </a:rPr>
              <a:t>erfolgversprechendste Leads zu fokussieren und dem Marketing hilft, Bemühungen intelligent zu konzentrieren. Durch die </a:t>
            </a:r>
          </a:p>
          <a:p>
            <a:r>
              <a:rPr lang="de-DE" sz="1200" kern="1200" dirty="0">
                <a:solidFill>
                  <a:schemeClr val="tx1"/>
                </a:solidFill>
                <a:effectLst/>
                <a:latin typeface="+mn-lt"/>
                <a:ea typeface="+mn-ea"/>
                <a:cs typeface="+mn-cs"/>
              </a:rPr>
              <a:t>Anwendung der hier beschriebenen Lead-Scoring Best Practices können Sie anfangen mehr Leads zu konvertieren und Ihre </a:t>
            </a:r>
          </a:p>
          <a:p>
            <a:r>
              <a:rPr lang="de-DE" sz="1200" kern="1200" dirty="0">
                <a:solidFill>
                  <a:schemeClr val="tx1"/>
                </a:solidFill>
                <a:effectLst/>
                <a:latin typeface="+mn-lt"/>
                <a:ea typeface="+mn-ea"/>
                <a:cs typeface="+mn-cs"/>
              </a:rPr>
              <a:t>Vertriebs- und Marketingteams produktiver werden lassen.</a:t>
            </a:r>
          </a:p>
          <a:p>
            <a:r>
              <a:rPr lang="de-DE" sz="1200" kern="1200" dirty="0">
                <a:solidFill>
                  <a:schemeClr val="tx1"/>
                </a:solidFill>
                <a:effectLst/>
                <a:latin typeface="+mn-lt"/>
                <a:ea typeface="+mn-ea"/>
                <a:cs typeface="+mn-cs"/>
              </a:rPr>
              <a:t>1</a:t>
            </a:r>
          </a:p>
          <a:p>
            <a:r>
              <a:rPr lang="de-DE" sz="1200" kern="1200" dirty="0">
                <a:solidFill>
                  <a:schemeClr val="tx1"/>
                </a:solidFill>
                <a:effectLst/>
                <a:latin typeface="+mn-lt"/>
                <a:ea typeface="+mn-ea"/>
                <a:cs typeface="+mn-cs"/>
              </a:rPr>
              <a:t>4</a:t>
            </a:r>
          </a:p>
          <a:p>
            <a:r>
              <a:rPr lang="de-DE" sz="1200" kern="1200" dirty="0">
                <a:solidFill>
                  <a:schemeClr val="tx1"/>
                </a:solidFill>
                <a:effectLst/>
                <a:latin typeface="+mn-lt"/>
                <a:ea typeface="+mn-ea"/>
                <a:cs typeface="+mn-cs"/>
              </a:rPr>
              <a:t>2</a:t>
            </a:r>
          </a:p>
          <a:p>
            <a:r>
              <a:rPr lang="de-DE" sz="1200" kern="1200" dirty="0">
                <a:solidFill>
                  <a:schemeClr val="tx1"/>
                </a:solidFill>
                <a:effectLst/>
                <a:latin typeface="+mn-lt"/>
                <a:ea typeface="+mn-ea"/>
                <a:cs typeface="+mn-cs"/>
              </a:rPr>
              <a:t>5</a:t>
            </a:r>
          </a:p>
          <a:p>
            <a:r>
              <a:rPr lang="de-DE" sz="1200" kern="1200" dirty="0">
                <a:solidFill>
                  <a:schemeClr val="tx1"/>
                </a:solidFill>
                <a:effectLst/>
                <a:latin typeface="+mn-lt"/>
                <a:ea typeface="+mn-ea"/>
                <a:cs typeface="+mn-cs"/>
              </a:rPr>
              <a:t>3</a:t>
            </a:r>
          </a:p>
          <a:p>
            <a:r>
              <a:rPr lang="de-DE" sz="1200" kern="1200" dirty="0">
                <a:solidFill>
                  <a:schemeClr val="tx1"/>
                </a:solidFill>
                <a:effectLst/>
                <a:latin typeface="+mn-lt"/>
                <a:ea typeface="+mn-ea"/>
                <a:cs typeface="+mn-cs"/>
              </a:rPr>
              <a:t>6</a:t>
            </a:r>
          </a:p>
          <a:p>
            <a:r>
              <a:rPr lang="de-DE" sz="1200" kern="1200" dirty="0">
                <a:solidFill>
                  <a:schemeClr val="tx1"/>
                </a:solidFill>
                <a:effectLst/>
                <a:latin typeface="+mn-lt"/>
                <a:ea typeface="+mn-ea"/>
                <a:cs typeface="+mn-cs"/>
              </a:rPr>
              <a:t>10</a:t>
            </a:r>
          </a:p>
          <a:p>
            <a:r>
              <a:rPr lang="de-DE" sz="1200" kern="1200" dirty="0">
                <a:solidFill>
                  <a:schemeClr val="tx1"/>
                </a:solidFill>
                <a:effectLst/>
                <a:latin typeface="+mn-lt"/>
                <a:ea typeface="+mn-ea"/>
                <a:cs typeface="+mn-cs"/>
              </a:rPr>
              <a:t>WWW.ELOQUA.COM/GRANDE </a:t>
            </a:r>
          </a:p>
          <a:p>
            <a:r>
              <a:rPr lang="de-DE" sz="1200" kern="1200" dirty="0">
                <a:solidFill>
                  <a:schemeClr val="tx1"/>
                </a:solidFill>
                <a:effectLst/>
                <a:latin typeface="+mn-lt"/>
                <a:ea typeface="+mn-ea"/>
                <a:cs typeface="+mn-cs"/>
              </a:rPr>
              <a:t>GRANDE GUIDE</a:t>
            </a:r>
          </a:p>
          <a:p>
            <a:r>
              <a:rPr lang="de-DE" sz="1200" kern="1200" dirty="0">
                <a:solidFill>
                  <a:schemeClr val="tx1"/>
                </a:solidFill>
                <a:effectLst/>
                <a:latin typeface="+mn-lt"/>
                <a:ea typeface="+mn-ea"/>
                <a:cs typeface="+mn-cs"/>
              </a:rPr>
              <a:t>LEAD SCORING</a:t>
            </a:r>
          </a:p>
          <a:p>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94</a:t>
            </a:fld>
            <a:endParaRPr lang="en-US"/>
          </a:p>
        </p:txBody>
      </p:sp>
    </p:spTree>
    <p:extLst>
      <p:ext uri="{BB962C8B-B14F-4D97-AF65-F5344CB8AC3E}">
        <p14:creationId xmlns:p14="http://schemas.microsoft.com/office/powerpoint/2010/main" val="3438974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a:extLst>
              <a:ext uri="{FF2B5EF4-FFF2-40B4-BE49-F238E27FC236}">
                <a16:creationId xmlns:a16="http://schemas.microsoft.com/office/drawing/2014/main" id="{2E9F3FEE-94C8-4601-9460-38CDA9A523AC}"/>
              </a:ext>
            </a:extLst>
          </p:cNvPr>
          <p:cNvSpPr>
            <a:spLocks noGrp="1" noRot="1" noChangeAspect="1" noTextEdit="1"/>
          </p:cNvSpPr>
          <p:nvPr>
            <p:ph type="sldImg"/>
          </p:nvPr>
        </p:nvSpPr>
        <p:spPr>
          <a:xfrm>
            <a:off x="917575" y="744538"/>
            <a:ext cx="4962525" cy="3722687"/>
          </a:xfrm>
          <a:ln/>
        </p:spPr>
      </p:sp>
      <p:sp>
        <p:nvSpPr>
          <p:cNvPr id="259075" name="Notizenplatzhalter 2">
            <a:extLst>
              <a:ext uri="{FF2B5EF4-FFF2-40B4-BE49-F238E27FC236}">
                <a16:creationId xmlns:a16="http://schemas.microsoft.com/office/drawing/2014/main" id="{79E359FD-7809-4CEF-BCAE-33D0DE91F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de-DE" altLang="de-DE" dirty="0"/>
          </a:p>
        </p:txBody>
      </p:sp>
      <p:sp>
        <p:nvSpPr>
          <p:cNvPr id="259076" name="Foliennummernplatzhalter 3">
            <a:extLst>
              <a:ext uri="{FF2B5EF4-FFF2-40B4-BE49-F238E27FC236}">
                <a16:creationId xmlns:a16="http://schemas.microsoft.com/office/drawing/2014/main" id="{5011AF59-C5F2-4474-9BAF-F85D35361E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2D660BE-804E-4E22-844B-C79365232BAA}" type="slidenum">
              <a:rPr lang="de-DE" altLang="de-DE" sz="1200" smtClean="0"/>
              <a:pPr/>
              <a:t>14</a:t>
            </a:fld>
            <a:endParaRPr lang="de-DE" altLang="de-DE" sz="1200"/>
          </a:p>
        </p:txBody>
      </p:sp>
    </p:spTree>
    <p:extLst>
      <p:ext uri="{BB962C8B-B14F-4D97-AF65-F5344CB8AC3E}">
        <p14:creationId xmlns:p14="http://schemas.microsoft.com/office/powerpoint/2010/main" val="6225758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BEWUSSTSEIN ERWEITERN, FÜR EINFLUSSFAKTOREN AUF </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INTERESSENTEN</a:t>
            </a:r>
          </a:p>
          <a:p>
            <a:r>
              <a:rPr lang="de-DE" sz="1200" kern="1200" dirty="0">
                <a:solidFill>
                  <a:schemeClr val="tx1"/>
                </a:solidFill>
                <a:effectLst/>
                <a:latin typeface="+mn-lt"/>
                <a:ea typeface="+mn-ea"/>
                <a:cs typeface="+mn-cs"/>
              </a:rPr>
              <a:t>Da sich Interessenten im Verlauf des Kaufprozesses mit immer mehr Nachrichten, Informationen und Erfahrungsberichten durch Social Media konfrontiert sehen, wird die Relevanz dieser Kanäle wachsen. </a:t>
            </a:r>
            <a:r>
              <a:rPr lang="de-DE" sz="1200" b="1" kern="1200" dirty="0">
                <a:solidFill>
                  <a:schemeClr val="tx1"/>
                </a:solidFill>
                <a:effectLst/>
                <a:latin typeface="+mn-lt"/>
                <a:ea typeface="+mn-ea"/>
                <a:cs typeface="+mn-cs"/>
              </a:rPr>
              <a:t>Das Wissen</a:t>
            </a:r>
            <a:r>
              <a:rPr lang="de-DE" sz="1200" b="1" kern="1200" baseline="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darüber, wie eine Person auf eine Information gestoßen ist, wo genau das war, und durch wen</a:t>
            </a:r>
            <a:r>
              <a:rPr lang="de-DE" sz="1200" kern="1200" dirty="0">
                <a:solidFill>
                  <a:schemeClr val="tx1"/>
                </a:solidFill>
                <a:effectLst/>
                <a:latin typeface="+mn-lt"/>
                <a:ea typeface="+mn-ea"/>
                <a:cs typeface="+mn-cs"/>
              </a:rPr>
              <a:t>, wird bei führenden Marketingexperten eine entscheidende Rolle in deren Lead-Scoring- und Lead-</a:t>
            </a:r>
            <a:r>
              <a:rPr lang="de-DE" sz="1200" kern="1200" dirty="0" err="1">
                <a:solidFill>
                  <a:schemeClr val="tx1"/>
                </a:solidFill>
                <a:effectLst/>
                <a:latin typeface="+mn-lt"/>
                <a:ea typeface="+mn-ea"/>
                <a:cs typeface="+mn-cs"/>
              </a:rPr>
              <a:t>Nurturing</a:t>
            </a:r>
            <a:r>
              <a:rPr lang="de-DE" sz="1200" kern="1200" dirty="0">
                <a:solidFill>
                  <a:schemeClr val="tx1"/>
                </a:solidFill>
                <a:effectLst/>
                <a:latin typeface="+mn-lt"/>
                <a:ea typeface="+mn-ea"/>
                <a:cs typeface="+mn-cs"/>
              </a:rPr>
              <a:t>-Programmen spielen.</a:t>
            </a:r>
          </a:p>
          <a:p>
            <a:r>
              <a:rPr lang="de-DE" sz="1200" kern="1200" dirty="0">
                <a:solidFill>
                  <a:schemeClr val="tx1"/>
                </a:solidFill>
                <a:effectLst/>
                <a:latin typeface="+mn-lt"/>
                <a:ea typeface="+mn-ea"/>
                <a:cs typeface="+mn-cs"/>
              </a:rPr>
              <a:t>CONTENT BASIERTES SCORING</a:t>
            </a:r>
          </a:p>
          <a:p>
            <a:r>
              <a:rPr lang="de-DE" sz="1200" kern="1200" dirty="0">
                <a:solidFill>
                  <a:schemeClr val="tx1"/>
                </a:solidFill>
                <a:effectLst/>
                <a:latin typeface="+mn-lt"/>
                <a:ea typeface="+mn-ea"/>
                <a:cs typeface="+mn-cs"/>
              </a:rPr>
              <a:t>Unternehmen, die ihre Scoring- Modelle kontinuierlich verfeinern, können in Bezug auf die Lead- Qualität Muster ausmachen, die einen direkten Zusammenhang mit den Inhalten haben, die während des Kaufprozesses angefragt wurden. Vorreiter bei dem Thema Lead Scoring experimentieren bereits heute mit </a:t>
            </a:r>
            <a:r>
              <a:rPr lang="de-DE" sz="1200" b="1" kern="1200" dirty="0">
                <a:solidFill>
                  <a:schemeClr val="tx1"/>
                </a:solidFill>
                <a:effectLst/>
                <a:latin typeface="+mn-lt"/>
                <a:ea typeface="+mn-ea"/>
                <a:cs typeface="+mn-cs"/>
              </a:rPr>
              <a:t>Bewertungsmodellen auf Basis bestimmter Inhaltskategorien </a:t>
            </a:r>
            <a:r>
              <a:rPr lang="de-DE" sz="1200" kern="1200" dirty="0">
                <a:solidFill>
                  <a:schemeClr val="tx1"/>
                </a:solidFill>
                <a:effectLst/>
                <a:latin typeface="+mn-lt"/>
                <a:ea typeface="+mn-ea"/>
                <a:cs typeface="+mn-cs"/>
              </a:rPr>
              <a:t>(wie z.B. Whitepaper, Produktinformationen oder Kunden-Fallstudien), anstatt nur die Download-Aktivitäten als solche zu messen.</a:t>
            </a:r>
          </a:p>
          <a:p>
            <a:r>
              <a:rPr lang="de-DE" sz="1200" kern="1200" dirty="0">
                <a:solidFill>
                  <a:schemeClr val="tx1"/>
                </a:solidFill>
                <a:effectLst/>
                <a:latin typeface="+mn-lt"/>
                <a:ea typeface="+mn-ea"/>
                <a:cs typeface="+mn-cs"/>
              </a:rPr>
              <a:t>ACCOUNT LEVEL SCORING</a:t>
            </a:r>
          </a:p>
          <a:p>
            <a:r>
              <a:rPr lang="de-DE" sz="1200" kern="1200" dirty="0">
                <a:solidFill>
                  <a:schemeClr val="tx1"/>
                </a:solidFill>
                <a:effectLst/>
                <a:latin typeface="+mn-lt"/>
                <a:ea typeface="+mn-ea"/>
                <a:cs typeface="+mn-cs"/>
              </a:rPr>
              <a:t>Da wir zwar unser Marketing an Individuen richten, aber schließlich unsere Produkte an Unternehmen verkaufen, muss das Marketing in der Lage sein, Mikrotrends in einem größeren Kontext zu erkennen. In Zukunft werden wir daher Leads viel stärker danach bewerten, an welchem </a:t>
            </a:r>
          </a:p>
          <a:p>
            <a:r>
              <a:rPr lang="de-DE" sz="1200" kern="1200" dirty="0">
                <a:solidFill>
                  <a:schemeClr val="tx1"/>
                </a:solidFill>
                <a:effectLst/>
                <a:latin typeface="+mn-lt"/>
                <a:ea typeface="+mn-ea"/>
                <a:cs typeface="+mn-cs"/>
              </a:rPr>
              <a:t>Zeitpunkt im </a:t>
            </a:r>
            <a:r>
              <a:rPr lang="de-DE" sz="1200" b="1" kern="1200" dirty="0">
                <a:solidFill>
                  <a:schemeClr val="tx1"/>
                </a:solidFill>
                <a:effectLst/>
                <a:latin typeface="+mn-lt"/>
                <a:ea typeface="+mn-ea"/>
                <a:cs typeface="+mn-cs"/>
              </a:rPr>
              <a:t>Entscheidungsprozess ein Individuum eine Rolle spielt..</a:t>
            </a:r>
          </a:p>
          <a:p>
            <a:r>
              <a:rPr lang="de-DE" sz="1200" kern="1200" dirty="0">
                <a:solidFill>
                  <a:schemeClr val="tx1"/>
                </a:solidFill>
                <a:effectLst/>
                <a:latin typeface="+mn-lt"/>
                <a:ea typeface="+mn-ea"/>
                <a:cs typeface="+mn-cs"/>
              </a:rPr>
              <a:t>KUNDEN SCORING</a:t>
            </a:r>
          </a:p>
          <a:p>
            <a:r>
              <a:rPr lang="de-DE" sz="1200" kern="1200" dirty="0">
                <a:solidFill>
                  <a:schemeClr val="tx1"/>
                </a:solidFill>
                <a:effectLst/>
                <a:latin typeface="+mn-lt"/>
                <a:ea typeface="+mn-ea"/>
                <a:cs typeface="+mn-cs"/>
              </a:rPr>
              <a:t>Um den Customer-</a:t>
            </a:r>
            <a:r>
              <a:rPr lang="de-DE" sz="1200" kern="1200" dirty="0" err="1">
                <a:solidFill>
                  <a:schemeClr val="tx1"/>
                </a:solidFill>
                <a:effectLst/>
                <a:latin typeface="+mn-lt"/>
                <a:ea typeface="+mn-ea"/>
                <a:cs typeface="+mn-cs"/>
              </a:rPr>
              <a:t>Lifetime</a:t>
            </a:r>
            <a:r>
              <a:rPr lang="de-DE" sz="1200" kern="1200" dirty="0">
                <a:solidFill>
                  <a:schemeClr val="tx1"/>
                </a:solidFill>
                <a:effectLst/>
                <a:latin typeface="+mn-lt"/>
                <a:ea typeface="+mn-ea"/>
                <a:cs typeface="+mn-cs"/>
              </a:rPr>
              <a:t>-Value zu erhöhen, müssen Sie jede Chance für Cross- und </a:t>
            </a:r>
            <a:r>
              <a:rPr lang="de-DE" sz="1200" kern="1200" dirty="0" err="1">
                <a:solidFill>
                  <a:schemeClr val="tx1"/>
                </a:solidFill>
                <a:effectLst/>
                <a:latin typeface="+mn-lt"/>
                <a:ea typeface="+mn-ea"/>
                <a:cs typeface="+mn-cs"/>
              </a:rPr>
              <a:t>Up-Selling</a:t>
            </a:r>
            <a:r>
              <a:rPr lang="de-DE" sz="1200" kern="1200" dirty="0">
                <a:solidFill>
                  <a:schemeClr val="tx1"/>
                </a:solidFill>
                <a:effectLst/>
                <a:latin typeface="+mn-lt"/>
                <a:ea typeface="+mn-ea"/>
                <a:cs typeface="+mn-cs"/>
              </a:rPr>
              <a:t> nutzen. Das bedeutet, dass Sie erkennen müssen, wenn jemand </a:t>
            </a:r>
            <a:r>
              <a:rPr lang="de-DE" sz="1200" b="1" kern="1200" dirty="0">
                <a:solidFill>
                  <a:schemeClr val="tx1"/>
                </a:solidFill>
                <a:effectLst/>
                <a:latin typeface="+mn-lt"/>
                <a:ea typeface="+mn-ea"/>
                <a:cs typeface="+mn-cs"/>
              </a:rPr>
              <a:t>für ein neues Produkt in Ihrem Portfolio reif </a:t>
            </a:r>
            <a:r>
              <a:rPr lang="de-DE" sz="1200" kern="1200" dirty="0">
                <a:solidFill>
                  <a:schemeClr val="tx1"/>
                </a:solidFill>
                <a:effectLst/>
                <a:latin typeface="+mn-lt"/>
                <a:ea typeface="+mn-ea"/>
                <a:cs typeface="+mn-cs"/>
              </a:rPr>
              <a:t>ist, oder wenn ein Interessent oder vorhandener Kunde mitten im Prozess plötzlich seine Meinung ändert und sich für ein anderes Produkt, als ursprünglich angegeben, interessiert. Smarten Marketing-Teams wird es mit der Zeit gelingen alle Interaktionen mit Kunden zu analysieren, und aus der Erfahrung Chancen und Risiken für die gemeinsame Geschäftsbeziehung zu ermitteln.</a:t>
            </a:r>
          </a:p>
          <a:p>
            <a:r>
              <a:rPr lang="de-DE" sz="1200" kern="1200" dirty="0">
                <a:solidFill>
                  <a:schemeClr val="tx1"/>
                </a:solidFill>
                <a:effectLst/>
                <a:latin typeface="+mn-lt"/>
                <a:ea typeface="+mn-ea"/>
                <a:cs typeface="+mn-cs"/>
              </a:rPr>
              <a:t>OPPORTUNITY SCORING</a:t>
            </a:r>
          </a:p>
          <a:p>
            <a:r>
              <a:rPr lang="de-DE" sz="1200" kern="1200" dirty="0">
                <a:solidFill>
                  <a:schemeClr val="tx1"/>
                </a:solidFill>
                <a:effectLst/>
                <a:latin typeface="+mn-lt"/>
                <a:ea typeface="+mn-ea"/>
                <a:cs typeface="+mn-cs"/>
              </a:rPr>
              <a:t>Die besten Marketing-Teams werden dazu übergehen das Verhalten eines Leads auf dem gesamten Weg durch die Pipeline zu analysieren, um so die </a:t>
            </a:r>
            <a:r>
              <a:rPr lang="de-DE" sz="1200" b="1" kern="1200" dirty="0">
                <a:solidFill>
                  <a:schemeClr val="tx1"/>
                </a:solidFill>
                <a:effectLst/>
                <a:latin typeface="+mn-lt"/>
                <a:ea typeface="+mn-ea"/>
                <a:cs typeface="+mn-cs"/>
              </a:rPr>
              <a:t>Wahrscheinlichkeit für einen erfolgreichen Abschluss</a:t>
            </a:r>
            <a:r>
              <a:rPr lang="de-DE" sz="1200" kern="1200" dirty="0">
                <a:solidFill>
                  <a:schemeClr val="tx1"/>
                </a:solidFill>
                <a:effectLst/>
                <a:latin typeface="+mn-lt"/>
                <a:ea typeface="+mn-ea"/>
                <a:cs typeface="+mn-cs"/>
              </a:rPr>
              <a:t> besser vorhersagen zu können.</a:t>
            </a:r>
          </a:p>
          <a:p>
            <a:r>
              <a:rPr lang="de-DE" sz="1200" kern="1200" dirty="0">
                <a:solidFill>
                  <a:schemeClr val="tx1"/>
                </a:solidFill>
                <a:effectLst/>
                <a:latin typeface="+mn-lt"/>
                <a:ea typeface="+mn-ea"/>
                <a:cs typeface="+mn-cs"/>
              </a:rPr>
              <a:t>ÄNDERUNGEN VORHERSEHEN</a:t>
            </a:r>
          </a:p>
          <a:p>
            <a:r>
              <a:rPr lang="de-DE" sz="1200" kern="1200" dirty="0">
                <a:solidFill>
                  <a:schemeClr val="tx1"/>
                </a:solidFill>
                <a:effectLst/>
                <a:latin typeface="+mn-lt"/>
                <a:ea typeface="+mn-ea"/>
                <a:cs typeface="+mn-cs"/>
              </a:rPr>
              <a:t>Ihr Lead-Scoring-Modell muss eng auf Ihre Vertriebs- und Marketingprozesse abgestimmt bleiben, auch wenn diese sich weiterentwickeln. Mit Tools für vorausschauende Modellierung werden Sie in der Lage sein das Verhalten von Interessenten permanent zu analysieren, um sofort zu erkennen, wie sich Ihr Modell möglicherweise ändern muss.</a:t>
            </a:r>
          </a:p>
          <a:p>
            <a:r>
              <a:rPr lang="de-DE" sz="1200" kern="1200" dirty="0">
                <a:solidFill>
                  <a:schemeClr val="tx1"/>
                </a:solidFill>
                <a:effectLst/>
                <a:latin typeface="+mn-lt"/>
                <a:ea typeface="+mn-ea"/>
                <a:cs typeface="+mn-cs"/>
              </a:rPr>
              <a:t>Fazit</a:t>
            </a:r>
          </a:p>
          <a:p>
            <a:r>
              <a:rPr lang="de-DE" sz="1200" kern="1200" dirty="0">
                <a:solidFill>
                  <a:schemeClr val="tx1"/>
                </a:solidFill>
                <a:effectLst/>
                <a:latin typeface="+mn-lt"/>
                <a:ea typeface="+mn-ea"/>
                <a:cs typeface="+mn-cs"/>
              </a:rPr>
              <a:t>Durch das objektive Ranking von Sales Leads durch Lead Scoring, können Sie Ihre Nachverfolgung und Maßnahmen auf </a:t>
            </a:r>
          </a:p>
          <a:p>
            <a:r>
              <a:rPr lang="de-DE" sz="1200" kern="1200" dirty="0">
                <a:solidFill>
                  <a:schemeClr val="tx1"/>
                </a:solidFill>
                <a:effectLst/>
                <a:latin typeface="+mn-lt"/>
                <a:ea typeface="+mn-ea"/>
                <a:cs typeface="+mn-cs"/>
              </a:rPr>
              <a:t>die Anfrage </a:t>
            </a:r>
            <a:r>
              <a:rPr lang="de-DE" sz="1200" b="1" kern="1200" dirty="0">
                <a:solidFill>
                  <a:schemeClr val="tx1"/>
                </a:solidFill>
                <a:effectLst/>
                <a:latin typeface="+mn-lt"/>
                <a:ea typeface="+mn-ea"/>
                <a:cs typeface="+mn-cs"/>
              </a:rPr>
              <a:t>abstimmen und identifizieren</a:t>
            </a:r>
            <a:r>
              <a:rPr lang="de-DE" sz="1200" kern="1200" dirty="0">
                <a:solidFill>
                  <a:schemeClr val="tx1"/>
                </a:solidFill>
                <a:effectLst/>
                <a:latin typeface="+mn-lt"/>
                <a:ea typeface="+mn-ea"/>
                <a:cs typeface="+mn-cs"/>
              </a:rPr>
              <a:t>, in welchem Stadium des Kaufprozesses sich jeder einzelne Interessent sich </a:t>
            </a:r>
          </a:p>
          <a:p>
            <a:r>
              <a:rPr lang="de-DE" sz="1200" kern="1200" dirty="0">
                <a:solidFill>
                  <a:schemeClr val="tx1"/>
                </a:solidFill>
                <a:effectLst/>
                <a:latin typeface="+mn-lt"/>
                <a:ea typeface="+mn-ea"/>
                <a:cs typeface="+mn-cs"/>
              </a:rPr>
              <a:t>befindet. Die Beziehung zwischen Vertrieb und Marketing wird gefördert, da Lead Scoring dem Vertrieb hilft, sich auf </a:t>
            </a:r>
          </a:p>
          <a:p>
            <a:r>
              <a:rPr lang="de-DE" sz="1200" kern="1200" dirty="0">
                <a:solidFill>
                  <a:schemeClr val="tx1"/>
                </a:solidFill>
                <a:effectLst/>
                <a:latin typeface="+mn-lt"/>
                <a:ea typeface="+mn-ea"/>
                <a:cs typeface="+mn-cs"/>
              </a:rPr>
              <a:t>erfolgversprechendste Leads zu fokussieren und dem Marketing hilft, Bemühungen intelligent zu konzentrieren. Durch die </a:t>
            </a:r>
          </a:p>
          <a:p>
            <a:r>
              <a:rPr lang="de-DE" sz="1200" kern="1200" dirty="0">
                <a:solidFill>
                  <a:schemeClr val="tx1"/>
                </a:solidFill>
                <a:effectLst/>
                <a:latin typeface="+mn-lt"/>
                <a:ea typeface="+mn-ea"/>
                <a:cs typeface="+mn-cs"/>
              </a:rPr>
              <a:t>Anwendung der hier beschriebenen Lead-Scoring Best Practices können Sie anfangen mehr Leads zu konvertieren und Ihre </a:t>
            </a:r>
          </a:p>
          <a:p>
            <a:r>
              <a:rPr lang="de-DE" sz="1200" kern="1200" dirty="0">
                <a:solidFill>
                  <a:schemeClr val="tx1"/>
                </a:solidFill>
                <a:effectLst/>
                <a:latin typeface="+mn-lt"/>
                <a:ea typeface="+mn-ea"/>
                <a:cs typeface="+mn-cs"/>
              </a:rPr>
              <a:t>Vertriebs- und Marketingteams produktiver werden lassen.</a:t>
            </a:r>
          </a:p>
          <a:p>
            <a:r>
              <a:rPr lang="de-DE" sz="1200" kern="1200" dirty="0">
                <a:solidFill>
                  <a:schemeClr val="tx1"/>
                </a:solidFill>
                <a:effectLst/>
                <a:latin typeface="+mn-lt"/>
                <a:ea typeface="+mn-ea"/>
                <a:cs typeface="+mn-cs"/>
              </a:rPr>
              <a:t>1</a:t>
            </a:r>
          </a:p>
          <a:p>
            <a:r>
              <a:rPr lang="de-DE" sz="1200" kern="1200" dirty="0">
                <a:solidFill>
                  <a:schemeClr val="tx1"/>
                </a:solidFill>
                <a:effectLst/>
                <a:latin typeface="+mn-lt"/>
                <a:ea typeface="+mn-ea"/>
                <a:cs typeface="+mn-cs"/>
              </a:rPr>
              <a:t>4</a:t>
            </a:r>
          </a:p>
          <a:p>
            <a:r>
              <a:rPr lang="de-DE" sz="1200" kern="1200" dirty="0">
                <a:solidFill>
                  <a:schemeClr val="tx1"/>
                </a:solidFill>
                <a:effectLst/>
                <a:latin typeface="+mn-lt"/>
                <a:ea typeface="+mn-ea"/>
                <a:cs typeface="+mn-cs"/>
              </a:rPr>
              <a:t>2</a:t>
            </a:r>
          </a:p>
          <a:p>
            <a:r>
              <a:rPr lang="de-DE" sz="1200" kern="1200" dirty="0">
                <a:solidFill>
                  <a:schemeClr val="tx1"/>
                </a:solidFill>
                <a:effectLst/>
                <a:latin typeface="+mn-lt"/>
                <a:ea typeface="+mn-ea"/>
                <a:cs typeface="+mn-cs"/>
              </a:rPr>
              <a:t>5</a:t>
            </a:r>
          </a:p>
          <a:p>
            <a:r>
              <a:rPr lang="de-DE" sz="1200" kern="1200" dirty="0">
                <a:solidFill>
                  <a:schemeClr val="tx1"/>
                </a:solidFill>
                <a:effectLst/>
                <a:latin typeface="+mn-lt"/>
                <a:ea typeface="+mn-ea"/>
                <a:cs typeface="+mn-cs"/>
              </a:rPr>
              <a:t>3</a:t>
            </a:r>
          </a:p>
          <a:p>
            <a:r>
              <a:rPr lang="de-DE" sz="1200" kern="1200" dirty="0">
                <a:solidFill>
                  <a:schemeClr val="tx1"/>
                </a:solidFill>
                <a:effectLst/>
                <a:latin typeface="+mn-lt"/>
                <a:ea typeface="+mn-ea"/>
                <a:cs typeface="+mn-cs"/>
              </a:rPr>
              <a:t>6</a:t>
            </a:r>
          </a:p>
          <a:p>
            <a:r>
              <a:rPr lang="de-DE" sz="1200" kern="1200" dirty="0">
                <a:solidFill>
                  <a:schemeClr val="tx1"/>
                </a:solidFill>
                <a:effectLst/>
                <a:latin typeface="+mn-lt"/>
                <a:ea typeface="+mn-ea"/>
                <a:cs typeface="+mn-cs"/>
              </a:rPr>
              <a:t>10</a:t>
            </a:r>
          </a:p>
          <a:p>
            <a:r>
              <a:rPr lang="de-DE" sz="1200" kern="1200" dirty="0">
                <a:solidFill>
                  <a:schemeClr val="tx1"/>
                </a:solidFill>
                <a:effectLst/>
                <a:latin typeface="+mn-lt"/>
                <a:ea typeface="+mn-ea"/>
                <a:cs typeface="+mn-cs"/>
              </a:rPr>
              <a:t>WWW.ELOQUA.COM/GRANDE </a:t>
            </a:r>
          </a:p>
          <a:p>
            <a:r>
              <a:rPr lang="de-DE" sz="1200" kern="1200" dirty="0">
                <a:solidFill>
                  <a:schemeClr val="tx1"/>
                </a:solidFill>
                <a:effectLst/>
                <a:latin typeface="+mn-lt"/>
                <a:ea typeface="+mn-ea"/>
                <a:cs typeface="+mn-cs"/>
              </a:rPr>
              <a:t>GRANDE GUIDE</a:t>
            </a:r>
          </a:p>
          <a:p>
            <a:r>
              <a:rPr lang="de-DE" sz="1200" kern="1200" dirty="0">
                <a:solidFill>
                  <a:schemeClr val="tx1"/>
                </a:solidFill>
                <a:effectLst/>
                <a:latin typeface="+mn-lt"/>
                <a:ea typeface="+mn-ea"/>
                <a:cs typeface="+mn-cs"/>
              </a:rPr>
              <a:t>LEAD SCORING</a:t>
            </a:r>
          </a:p>
          <a:p>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95</a:t>
            </a:fld>
            <a:endParaRPr lang="en-US"/>
          </a:p>
        </p:txBody>
      </p:sp>
    </p:spTree>
    <p:extLst>
      <p:ext uri="{BB962C8B-B14F-4D97-AF65-F5344CB8AC3E}">
        <p14:creationId xmlns:p14="http://schemas.microsoft.com/office/powerpoint/2010/main" val="4205377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Beispiel ausarbeiten lassen: Shop mit technischen Gadgets. Produktkategorien: High End-Kameras, </a:t>
            </a:r>
            <a:r>
              <a:rPr lang="de-DE" sz="1200" kern="1200" dirty="0" err="1">
                <a:solidFill>
                  <a:schemeClr val="tx1"/>
                </a:solidFill>
                <a:effectLst/>
                <a:latin typeface="+mn-lt"/>
                <a:ea typeface="+mn-ea"/>
                <a:cs typeface="+mn-cs"/>
              </a:rPr>
              <a:t>Wearables</a:t>
            </a:r>
            <a:r>
              <a:rPr lang="de-DE" sz="1200" kern="1200" dirty="0">
                <a:solidFill>
                  <a:schemeClr val="tx1"/>
                </a:solidFill>
                <a:effectLst/>
                <a:latin typeface="+mn-lt"/>
                <a:ea typeface="+mn-ea"/>
                <a:cs typeface="+mn-cs"/>
              </a:rPr>
              <a:t>, Sprachassistenten, VR-Brillen, Google-Watches.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Z.B. wenn er 100 Punkte erreicht hat, dann sende ihm in 24 Stunden ein Mail mit einem Verkaufsangebot aus der Kategorie, in der er die meisten Punkte erreicht hat.</a:t>
            </a:r>
          </a:p>
        </p:txBody>
      </p:sp>
      <p:sp>
        <p:nvSpPr>
          <p:cNvPr id="4" name="Slide Number Placeholder 3"/>
          <p:cNvSpPr>
            <a:spLocks noGrp="1"/>
          </p:cNvSpPr>
          <p:nvPr>
            <p:ph type="sldNum" sz="quarter" idx="10"/>
          </p:nvPr>
        </p:nvSpPr>
        <p:spPr/>
        <p:txBody>
          <a:bodyPr/>
          <a:lstStyle/>
          <a:p>
            <a:fld id="{EA9AFF8A-E7FC-43A1-8D24-D9100254D42E}" type="slidenum">
              <a:rPr lang="en-US" smtClean="0"/>
              <a:t>96</a:t>
            </a:fld>
            <a:endParaRPr lang="en-US"/>
          </a:p>
        </p:txBody>
      </p:sp>
    </p:spTree>
    <p:extLst>
      <p:ext uri="{BB962C8B-B14F-4D97-AF65-F5344CB8AC3E}">
        <p14:creationId xmlns:p14="http://schemas.microsoft.com/office/powerpoint/2010/main" val="8209769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97559E90-777C-4417-A5F2-8275B8050DEE}"/>
              </a:ext>
            </a:extLst>
          </p:cNvPr>
          <p:cNvSpPr>
            <a:spLocks noGrp="1" noRot="1" noChangeAspect="1" noChangeArrowheads="1" noTextEdit="1"/>
          </p:cNvSpPr>
          <p:nvPr>
            <p:ph type="sldImg"/>
          </p:nvPr>
        </p:nvSpPr>
        <p:spPr>
          <a:xfrm>
            <a:off x="917575" y="744538"/>
            <a:ext cx="4962525" cy="3722687"/>
          </a:xfrm>
          <a:ln/>
        </p:spPr>
      </p:sp>
      <p:sp>
        <p:nvSpPr>
          <p:cNvPr id="57347" name="Notes Placeholder 2">
            <a:extLst>
              <a:ext uri="{FF2B5EF4-FFF2-40B4-BE49-F238E27FC236}">
                <a16:creationId xmlns:a16="http://schemas.microsoft.com/office/drawing/2014/main" id="{AB46EAC4-6DF5-4523-9A6C-EBDE3A2C15BE}"/>
              </a:ext>
            </a:extLst>
          </p:cNvPr>
          <p:cNvSpPr>
            <a:spLocks noGrp="1" noChangeArrowheads="1"/>
          </p:cNvSpPr>
          <p:nvPr>
            <p:ph type="body" idx="1"/>
          </p:nvPr>
        </p:nvSpPr>
        <p:spPr>
          <a:noFill/>
        </p:spPr>
        <p:txBody>
          <a:bodyPr/>
          <a:lstStyle/>
          <a:p>
            <a:r>
              <a:rPr lang="en-US" altLang="de-DE"/>
              <a:t>Inbound Marketing – Outbound Marketing </a:t>
            </a:r>
          </a:p>
          <a:p>
            <a:endParaRPr lang="en-US" altLang="de-DE" b="1"/>
          </a:p>
          <a:p>
            <a:r>
              <a:rPr lang="en-US" altLang="de-DE" b="1"/>
              <a:t>Was muss ich tun, um einen Elefanten zu treffen und ihn fotografieren zu können? </a:t>
            </a:r>
          </a:p>
          <a:p>
            <a:r>
              <a:rPr lang="en-US" altLang="de-DE" b="1"/>
              <a:t>Wasserloch graben und warten! Aufwand größer, aber mittelfristig erfolgreicher. </a:t>
            </a:r>
          </a:p>
        </p:txBody>
      </p:sp>
      <p:sp>
        <p:nvSpPr>
          <p:cNvPr id="57348" name="Slide Number Placeholder 3">
            <a:extLst>
              <a:ext uri="{FF2B5EF4-FFF2-40B4-BE49-F238E27FC236}">
                <a16:creationId xmlns:a16="http://schemas.microsoft.com/office/drawing/2014/main" id="{5CEE2E7F-F0A2-4B0A-AC97-05C81030FB7E}"/>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B5D01CD-E26F-4565-BD42-8DB092A726E3}" type="slidenum">
              <a:rPr lang="en-US" altLang="de-DE" smtClean="0">
                <a:latin typeface="Calibri" panose="020F0502020204030204" pitchFamily="34" charset="0"/>
              </a:rPr>
              <a:pPr fontAlgn="base">
                <a:spcBef>
                  <a:spcPct val="0"/>
                </a:spcBef>
                <a:spcAft>
                  <a:spcPct val="0"/>
                </a:spcAft>
              </a:pPr>
              <a:t>98</a:t>
            </a:fld>
            <a:endParaRPr lang="en-US" altLang="de-DE">
              <a:latin typeface="Calibri" panose="020F0502020204030204" pitchFamily="34" charset="0"/>
            </a:endParaRPr>
          </a:p>
        </p:txBody>
      </p:sp>
    </p:spTree>
    <p:extLst>
      <p:ext uri="{BB962C8B-B14F-4D97-AF65-F5344CB8AC3E}">
        <p14:creationId xmlns:p14="http://schemas.microsoft.com/office/powerpoint/2010/main" val="9602300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err="1"/>
              <a:t>Frage</a:t>
            </a:r>
            <a:r>
              <a:rPr lang="en-US" sz="1200" dirty="0"/>
              <a:t>: </a:t>
            </a:r>
          </a:p>
          <a:p>
            <a:pPr>
              <a:lnSpc>
                <a:spcPct val="150000"/>
              </a:lnSpc>
            </a:pPr>
            <a:endParaRPr lang="en-US" sz="1200" dirty="0"/>
          </a:p>
          <a:p>
            <a:pPr>
              <a:lnSpc>
                <a:spcPct val="150000"/>
              </a:lnSpc>
            </a:pPr>
            <a:r>
              <a:rPr lang="en-US" sz="1200" b="1" dirty="0">
                <a:solidFill>
                  <a:srgbClr val="FF0000"/>
                </a:solidFill>
              </a:rPr>
              <a:t>Was </a:t>
            </a:r>
            <a:r>
              <a:rPr lang="en-US" sz="1200" b="1" dirty="0" err="1">
                <a:solidFill>
                  <a:srgbClr val="FF0000"/>
                </a:solidFill>
              </a:rPr>
              <a:t>ist</a:t>
            </a:r>
            <a:r>
              <a:rPr lang="en-US" sz="1200" b="1" dirty="0">
                <a:solidFill>
                  <a:srgbClr val="FF0000"/>
                </a:solidFill>
              </a:rPr>
              <a:t> </a:t>
            </a:r>
            <a:r>
              <a:rPr lang="en-US" sz="1200" b="1" dirty="0" err="1">
                <a:solidFill>
                  <a:srgbClr val="FF0000"/>
                </a:solidFill>
              </a:rPr>
              <a:t>typisches</a:t>
            </a:r>
            <a:r>
              <a:rPr lang="en-US" sz="1200" b="1" dirty="0">
                <a:solidFill>
                  <a:srgbClr val="FF0000"/>
                </a:solidFill>
              </a:rPr>
              <a:t> Outbound</a:t>
            </a:r>
            <a:r>
              <a:rPr lang="en-US" sz="1200" b="1" baseline="0" dirty="0">
                <a:solidFill>
                  <a:srgbClr val="FF0000"/>
                </a:solidFill>
              </a:rPr>
              <a:t> Marketing?</a:t>
            </a:r>
          </a:p>
          <a:p>
            <a:pPr>
              <a:lnSpc>
                <a:spcPct val="150000"/>
              </a:lnSpc>
            </a:pPr>
            <a:endParaRPr lang="en-US" sz="1200" baseline="0" dirty="0"/>
          </a:p>
          <a:p>
            <a:pPr>
              <a:lnSpc>
                <a:spcPct val="150000"/>
              </a:lnSpc>
            </a:pPr>
            <a:r>
              <a:rPr lang="en-US" sz="1200" dirty="0" err="1"/>
              <a:t>Outound</a:t>
            </a:r>
            <a:r>
              <a:rPr lang="en-US" sz="1200" dirty="0"/>
              <a:t>-Marketing:</a:t>
            </a:r>
            <a:r>
              <a:rPr lang="en-US" sz="1200" baseline="0" dirty="0"/>
              <a:t> </a:t>
            </a:r>
            <a:r>
              <a:rPr lang="de-DE" sz="1200" baseline="30000" dirty="0">
                <a:hlinkClick r:id="rId3"/>
              </a:rPr>
              <a:t>[1]</a:t>
            </a:r>
            <a:r>
              <a:rPr lang="de-DE" sz="1200" dirty="0"/>
              <a:t>, wie es per </a:t>
            </a:r>
            <a:r>
              <a:rPr lang="de-DE" sz="1200" dirty="0">
                <a:hlinkClick r:id="rId4" tooltip="Postwurfsendung"/>
              </a:rPr>
              <a:t>Postwurfsendung</a:t>
            </a:r>
            <a:r>
              <a:rPr lang="de-DE" sz="1200" dirty="0"/>
              <a:t>, </a:t>
            </a:r>
            <a:r>
              <a:rPr lang="de-DE" sz="1200" dirty="0">
                <a:hlinkClick r:id="rId5" tooltip="Radiowerbung"/>
              </a:rPr>
              <a:t>Radiowerbung</a:t>
            </a:r>
            <a:r>
              <a:rPr lang="de-DE" sz="1200" dirty="0"/>
              <a:t>, </a:t>
            </a:r>
            <a:r>
              <a:rPr lang="de-DE" sz="1200" dirty="0">
                <a:hlinkClick r:id="rId6" tooltip="Fernsehwerbung"/>
              </a:rPr>
              <a:t>Fernsehwerbung</a:t>
            </a:r>
            <a:r>
              <a:rPr lang="de-DE" sz="1200" dirty="0"/>
              <a:t>, </a:t>
            </a:r>
            <a:r>
              <a:rPr lang="de-DE" sz="1200" dirty="0">
                <a:hlinkClick r:id="rId7" tooltip="Flugblatt"/>
              </a:rPr>
              <a:t>Flyer</a:t>
            </a:r>
            <a:r>
              <a:rPr lang="de-DE" sz="1200" dirty="0"/>
              <a:t>, </a:t>
            </a:r>
            <a:r>
              <a:rPr lang="de-DE" sz="1200" dirty="0">
                <a:hlinkClick r:id="rId8" tooltip="Spam"/>
              </a:rPr>
              <a:t>Spam</a:t>
            </a:r>
            <a:r>
              <a:rPr lang="de-DE" sz="1200" dirty="0"/>
              <a:t>, </a:t>
            </a:r>
            <a:r>
              <a:rPr lang="de-DE" sz="1200" dirty="0">
                <a:hlinkClick r:id="rId9" tooltip="Telefonverkauf"/>
              </a:rPr>
              <a:t>Telefonmarketing</a:t>
            </a:r>
            <a:r>
              <a:rPr lang="de-DE" sz="1200" dirty="0"/>
              <a:t> und </a:t>
            </a:r>
            <a:r>
              <a:rPr lang="de-DE" sz="1200" dirty="0">
                <a:hlinkClick r:id="rId10" tooltip="Werbung"/>
              </a:rPr>
              <a:t>klassischer Werbung</a:t>
            </a:r>
            <a:r>
              <a:rPr lang="de-DE" sz="1200" dirty="0"/>
              <a:t> üblich ist.</a:t>
            </a:r>
            <a:endParaRPr lang="en-US"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99</a:t>
            </a:fld>
            <a:endParaRPr lang="en-US"/>
          </a:p>
        </p:txBody>
      </p:sp>
    </p:spTree>
    <p:extLst>
      <p:ext uri="{BB962C8B-B14F-4D97-AF65-F5344CB8AC3E}">
        <p14:creationId xmlns:p14="http://schemas.microsoft.com/office/powerpoint/2010/main" val="41262462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i="0" u="none" strike="noStrike" kern="1200" baseline="0" dirty="0" err="1">
                <a:solidFill>
                  <a:schemeClr val="tx1"/>
                </a:solidFill>
                <a:latin typeface="+mn-lt"/>
                <a:ea typeface="+mn-ea"/>
                <a:cs typeface="+mn-cs"/>
              </a:rPr>
              <a:t>Closed</a:t>
            </a:r>
            <a:r>
              <a:rPr lang="de-DE" sz="1200" b="1" i="0" u="none" strike="noStrike" kern="1200" baseline="0" dirty="0">
                <a:solidFill>
                  <a:schemeClr val="tx1"/>
                </a:solidFill>
                <a:latin typeface="+mn-lt"/>
                <a:ea typeface="+mn-ea"/>
                <a:cs typeface="+mn-cs"/>
              </a:rPr>
              <a:t>-Loop-Berichterstattung</a:t>
            </a:r>
            <a:r>
              <a:rPr lang="de-DE" sz="1200" b="0" i="0" u="none" strike="noStrike" kern="1200" baseline="0" dirty="0">
                <a:solidFill>
                  <a:schemeClr val="tx1"/>
                </a:solidFill>
                <a:latin typeface="+mn-lt"/>
                <a:ea typeface="+mn-ea"/>
                <a:cs typeface="+mn-cs"/>
              </a:rPr>
              <a:t> – Eine Methode zur Messung der</a:t>
            </a:r>
          </a:p>
          <a:p>
            <a:r>
              <a:rPr lang="de-DE" sz="1200" b="0" i="0" u="none" strike="noStrike" kern="1200" baseline="0" dirty="0">
                <a:solidFill>
                  <a:schemeClr val="tx1"/>
                </a:solidFill>
                <a:latin typeface="+mn-lt"/>
                <a:ea typeface="+mn-ea"/>
                <a:cs typeface="+mn-cs"/>
              </a:rPr>
              <a:t>Auswirkungen von Marketing-Aktivitäten auf den Umsatz.</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Inhalts-Marketing – Erstellung und Weitergabe von Inhalten zur Werbung</a:t>
            </a:r>
          </a:p>
          <a:p>
            <a:r>
              <a:rPr lang="de-DE" sz="1200" b="0" i="0" u="none" strike="noStrike" kern="1200" baseline="0" dirty="0">
                <a:solidFill>
                  <a:schemeClr val="tx1"/>
                </a:solidFill>
                <a:latin typeface="+mn-lt"/>
                <a:ea typeface="+mn-ea"/>
                <a:cs typeface="+mn-cs"/>
              </a:rPr>
              <a:t>für ein Produkt oder eine Dienstleistung.</a:t>
            </a:r>
          </a:p>
          <a:p>
            <a:r>
              <a:rPr lang="de-DE" sz="1200" b="0" i="0" u="none" strike="noStrike" kern="1200" baseline="0" dirty="0">
                <a:solidFill>
                  <a:schemeClr val="tx1"/>
                </a:solidFill>
                <a:latin typeface="+mn-lt"/>
                <a:ea typeface="+mn-ea"/>
                <a:cs typeface="+mn-cs"/>
              </a:rPr>
              <a:t>Konvertierung – Spezifisches Ereignis, dessen Eintreten mit einer</a:t>
            </a:r>
          </a:p>
          <a:p>
            <a:r>
              <a:rPr lang="de-DE" sz="1200" b="0" i="0" u="none" strike="noStrike" kern="1200" baseline="0" dirty="0" err="1">
                <a:solidFill>
                  <a:schemeClr val="tx1"/>
                </a:solidFill>
                <a:latin typeface="+mn-lt"/>
                <a:ea typeface="+mn-ea"/>
                <a:cs typeface="+mn-cs"/>
              </a:rPr>
              <a:t>Landing</a:t>
            </a:r>
            <a:r>
              <a:rPr lang="de-DE" sz="1200" b="0" i="0" u="none" strike="noStrike" kern="1200" baseline="0" dirty="0">
                <a:solidFill>
                  <a:schemeClr val="tx1"/>
                </a:solidFill>
                <a:latin typeface="+mn-lt"/>
                <a:ea typeface="+mn-ea"/>
                <a:cs typeface="+mn-cs"/>
              </a:rPr>
              <a:t> Page beabsichtigt wird.</a:t>
            </a:r>
          </a:p>
          <a:p>
            <a:r>
              <a:rPr lang="de-DE" sz="1200" b="1" i="0" u="none" strike="noStrike" kern="1200" baseline="0" dirty="0">
                <a:solidFill>
                  <a:schemeClr val="tx1"/>
                </a:solidFill>
                <a:latin typeface="+mn-lt"/>
                <a:ea typeface="+mn-ea"/>
                <a:cs typeface="+mn-cs"/>
              </a:rPr>
              <a:t>Konvertierungspfad</a:t>
            </a:r>
            <a:r>
              <a:rPr lang="de-DE" sz="1200" b="0" i="0" u="none" strike="noStrike" kern="1200" baseline="0" dirty="0">
                <a:solidFill>
                  <a:schemeClr val="tx1"/>
                </a:solidFill>
                <a:latin typeface="+mn-lt"/>
                <a:ea typeface="+mn-ea"/>
                <a:cs typeface="+mn-cs"/>
              </a:rPr>
              <a:t> – Spezifischer Online-Pfad, der Web-Besuchern</a:t>
            </a:r>
          </a:p>
          <a:p>
            <a:r>
              <a:rPr lang="de-DE" sz="1200" b="0" i="0" u="none" strike="noStrike" kern="1200" baseline="0" dirty="0">
                <a:solidFill>
                  <a:schemeClr val="tx1"/>
                </a:solidFill>
                <a:latin typeface="+mn-lt"/>
                <a:ea typeface="+mn-ea"/>
                <a:cs typeface="+mn-cs"/>
              </a:rPr>
              <a:t>nach dem Klicken auf eine </a:t>
            </a:r>
            <a:r>
              <a:rPr lang="de-DE" sz="1200" b="0" i="0" u="none" strike="noStrike" kern="1200" baseline="0" dirty="0" err="1">
                <a:solidFill>
                  <a:schemeClr val="tx1"/>
                </a:solidFill>
                <a:latin typeface="+mn-lt"/>
                <a:ea typeface="+mn-ea"/>
                <a:cs typeface="+mn-cs"/>
              </a:rPr>
              <a:t>Landing</a:t>
            </a:r>
            <a:r>
              <a:rPr lang="de-DE" sz="1200" b="0" i="0" u="none" strike="noStrike" kern="1200" baseline="0" dirty="0">
                <a:solidFill>
                  <a:schemeClr val="tx1"/>
                </a:solidFill>
                <a:latin typeface="+mn-lt"/>
                <a:ea typeface="+mn-ea"/>
                <a:cs typeface="+mn-cs"/>
              </a:rPr>
              <a:t> Page angeboten wird.</a:t>
            </a:r>
          </a:p>
          <a:p>
            <a:r>
              <a:rPr lang="de-DE" sz="1200" b="1" i="0" u="none" strike="noStrike" kern="1200" baseline="0" dirty="0">
                <a:solidFill>
                  <a:schemeClr val="tx1"/>
                </a:solidFill>
                <a:latin typeface="+mn-lt"/>
                <a:ea typeface="+mn-ea"/>
                <a:cs typeface="+mn-cs"/>
              </a:rPr>
              <a:t>Konvertierungsrate</a:t>
            </a:r>
            <a:r>
              <a:rPr lang="de-DE" sz="1200" b="0" i="0" u="none" strike="noStrike" kern="1200" baseline="0" dirty="0">
                <a:solidFill>
                  <a:schemeClr val="tx1"/>
                </a:solidFill>
                <a:latin typeface="+mn-lt"/>
                <a:ea typeface="+mn-ea"/>
                <a:cs typeface="+mn-cs"/>
              </a:rPr>
              <a:t> – Haupterfolgskennzahl für </a:t>
            </a:r>
            <a:r>
              <a:rPr lang="de-DE" sz="1200" b="0" i="0" u="none" strike="noStrike" kern="1200" baseline="0" dirty="0" err="1">
                <a:solidFill>
                  <a:schemeClr val="tx1"/>
                </a:solidFill>
                <a:latin typeface="+mn-lt"/>
                <a:ea typeface="+mn-ea"/>
                <a:cs typeface="+mn-cs"/>
              </a:rPr>
              <a:t>Landing</a:t>
            </a:r>
            <a:r>
              <a:rPr lang="de-DE" sz="1200" b="0" i="0" u="none" strike="noStrike" kern="1200" baseline="0" dirty="0">
                <a:solidFill>
                  <a:schemeClr val="tx1"/>
                </a:solidFill>
                <a:latin typeface="+mn-lt"/>
                <a:ea typeface="+mn-ea"/>
                <a:cs typeface="+mn-cs"/>
              </a:rPr>
              <a:t> Pages.</a:t>
            </a:r>
          </a:p>
          <a:p>
            <a:r>
              <a:rPr lang="de-DE" sz="1200" b="0" i="0" u="none" strike="noStrike" kern="1200" baseline="0" dirty="0" err="1">
                <a:solidFill>
                  <a:schemeClr val="tx1"/>
                </a:solidFill>
                <a:latin typeface="+mn-lt"/>
                <a:ea typeface="+mn-ea"/>
                <a:cs typeface="+mn-cs"/>
              </a:rPr>
              <a:t>Landing</a:t>
            </a:r>
            <a:r>
              <a:rPr lang="de-DE" sz="1200" b="0" i="0" u="none" strike="noStrike" kern="1200" baseline="0" dirty="0">
                <a:solidFill>
                  <a:schemeClr val="tx1"/>
                </a:solidFill>
                <a:latin typeface="+mn-lt"/>
                <a:ea typeface="+mn-ea"/>
                <a:cs typeface="+mn-cs"/>
              </a:rPr>
              <a:t> Page – Webseite, auf die ein Benutzer gelangt, nachdem er</a:t>
            </a:r>
          </a:p>
          <a:p>
            <a:r>
              <a:rPr lang="de-DE" sz="1200" b="0" i="0" u="none" strike="noStrike" kern="1200" baseline="0" dirty="0">
                <a:solidFill>
                  <a:schemeClr val="tx1"/>
                </a:solidFill>
                <a:latin typeface="+mn-lt"/>
                <a:ea typeface="+mn-ea"/>
                <a:cs typeface="+mn-cs"/>
              </a:rPr>
              <a:t>in einer Suchmaschine, einer Anzeige, einer E-Mail oder einem anderen</a:t>
            </a:r>
          </a:p>
          <a:p>
            <a:r>
              <a:rPr lang="de-DE" sz="1200" b="0" i="0" u="none" strike="noStrike" kern="1200" baseline="0" dirty="0">
                <a:solidFill>
                  <a:schemeClr val="tx1"/>
                </a:solidFill>
                <a:latin typeface="+mn-lt"/>
                <a:ea typeface="+mn-ea"/>
                <a:cs typeface="+mn-cs"/>
              </a:rPr>
              <a:t>Marketing-Instrument einen Link betätigt.</a:t>
            </a:r>
          </a:p>
          <a:p>
            <a:r>
              <a:rPr lang="de-DE" sz="1200" b="0" i="0" u="none" strike="noStrike" kern="1200" baseline="0" dirty="0">
                <a:solidFill>
                  <a:schemeClr val="tx1"/>
                </a:solidFill>
                <a:latin typeface="+mn-lt"/>
                <a:ea typeface="+mn-ea"/>
                <a:cs typeface="+mn-cs"/>
              </a:rPr>
              <a:t>Lead-Pflege – Prozess des Aufbaus von Beziehungen mit qualifizierten</a:t>
            </a:r>
          </a:p>
          <a:p>
            <a:r>
              <a:rPr lang="de-DE" sz="1200" b="0" i="0" u="none" strike="noStrike" kern="1200" baseline="0" dirty="0">
                <a:solidFill>
                  <a:schemeClr val="tx1"/>
                </a:solidFill>
                <a:latin typeface="+mn-lt"/>
                <a:ea typeface="+mn-ea"/>
                <a:cs typeface="+mn-cs"/>
              </a:rPr>
              <a:t>potenziellen Kunden unabhängig von deren Zeitplanung für den Kauf mit</a:t>
            </a:r>
          </a:p>
          <a:p>
            <a:r>
              <a:rPr lang="de-DE" sz="1200" b="0" i="0" u="none" strike="noStrike" kern="1200" baseline="0" dirty="0">
                <a:solidFill>
                  <a:schemeClr val="tx1"/>
                </a:solidFill>
                <a:latin typeface="+mn-lt"/>
                <a:ea typeface="+mn-ea"/>
                <a:cs typeface="+mn-cs"/>
              </a:rPr>
              <a:t>dem Ziel, in dem Moment den Zuschlag zu erhalten, wenn diese dafür</a:t>
            </a:r>
          </a:p>
          <a:p>
            <a:r>
              <a:rPr lang="de-DE" sz="1200" b="0" i="0" u="none" strike="noStrike" kern="1200" baseline="0" dirty="0">
                <a:solidFill>
                  <a:schemeClr val="tx1"/>
                </a:solidFill>
                <a:latin typeface="+mn-lt"/>
                <a:ea typeface="+mn-ea"/>
                <a:cs typeface="+mn-cs"/>
              </a:rPr>
              <a:t>bereit sind.</a:t>
            </a:r>
          </a:p>
          <a:p>
            <a:r>
              <a:rPr lang="de-DE" sz="1200" b="1" i="0" u="none" strike="noStrike" kern="1200" baseline="0" dirty="0">
                <a:solidFill>
                  <a:schemeClr val="tx1"/>
                </a:solidFill>
                <a:latin typeface="+mn-lt"/>
                <a:ea typeface="+mn-ea"/>
                <a:cs typeface="+mn-cs"/>
              </a:rPr>
              <a:t>Marketing-Asset</a:t>
            </a:r>
            <a:r>
              <a:rPr lang="de-DE" sz="1200" b="0" i="0" u="none" strike="noStrike" kern="1200" baseline="0" dirty="0">
                <a:solidFill>
                  <a:schemeClr val="tx1"/>
                </a:solidFill>
                <a:latin typeface="+mn-lt"/>
                <a:ea typeface="+mn-ea"/>
                <a:cs typeface="+mn-cs"/>
              </a:rPr>
              <a:t> – Arten von Marketing-Inhalten (z. B. Whitepapers,</a:t>
            </a:r>
          </a:p>
          <a:p>
            <a:r>
              <a:rPr lang="de-DE" sz="1200" b="0" i="0" u="none" strike="noStrike" kern="1200" baseline="0" dirty="0">
                <a:solidFill>
                  <a:schemeClr val="tx1"/>
                </a:solidFill>
                <a:latin typeface="+mn-lt"/>
                <a:ea typeface="+mn-ea"/>
                <a:cs typeface="+mn-cs"/>
              </a:rPr>
              <a:t>Videos, Newsletter, Webinare usw.), die zur Information und zur Erzeugung</a:t>
            </a:r>
          </a:p>
          <a:p>
            <a:r>
              <a:rPr lang="de-DE" sz="1200" b="0" i="0" u="none" strike="noStrike" kern="1200" baseline="0" dirty="0">
                <a:solidFill>
                  <a:schemeClr val="tx1"/>
                </a:solidFill>
                <a:latin typeface="+mn-lt"/>
                <a:ea typeface="+mn-ea"/>
                <a:cs typeface="+mn-cs"/>
              </a:rPr>
              <a:t>von Interesse für die Produkte und Dienstleistungen eines Unternehmens</a:t>
            </a:r>
          </a:p>
          <a:p>
            <a:r>
              <a:rPr lang="de-DE" sz="1200" b="0" i="0" u="none" strike="noStrike" kern="1200" baseline="0" dirty="0">
                <a:solidFill>
                  <a:schemeClr val="tx1"/>
                </a:solidFill>
                <a:latin typeface="+mn-lt"/>
                <a:ea typeface="+mn-ea"/>
                <a:cs typeface="+mn-cs"/>
              </a:rPr>
              <a:t>genutzt werden.</a:t>
            </a:r>
          </a:p>
          <a:p>
            <a:r>
              <a:rPr lang="de-DE" sz="1200" b="1" i="0" u="none" strike="noStrike" kern="1200" baseline="0" dirty="0">
                <a:solidFill>
                  <a:schemeClr val="tx1"/>
                </a:solidFill>
                <a:latin typeface="+mn-lt"/>
                <a:ea typeface="+mn-ea"/>
                <a:cs typeface="+mn-cs"/>
              </a:rPr>
              <a:t>Marketing-Automatisierung</a:t>
            </a:r>
            <a:r>
              <a:rPr lang="de-DE" sz="1200" b="0" i="0" u="none" strike="noStrike" kern="1200" baseline="0" dirty="0">
                <a:solidFill>
                  <a:schemeClr val="tx1"/>
                </a:solidFill>
                <a:latin typeface="+mn-lt"/>
                <a:ea typeface="+mn-ea"/>
                <a:cs typeface="+mn-cs"/>
              </a:rPr>
              <a:t> – Die Nutzung von Technologie zur</a:t>
            </a:r>
          </a:p>
          <a:p>
            <a:r>
              <a:rPr lang="de-DE" sz="1200" b="0" i="0" u="none" strike="noStrike" kern="1200" baseline="0" dirty="0">
                <a:solidFill>
                  <a:schemeClr val="tx1"/>
                </a:solidFill>
                <a:latin typeface="+mn-lt"/>
                <a:ea typeface="+mn-ea"/>
                <a:cs typeface="+mn-cs"/>
              </a:rPr>
              <a:t>Verwaltung und Automatisierung des Prozesses der Konvertierung</a:t>
            </a:r>
          </a:p>
          <a:p>
            <a:r>
              <a:rPr lang="de-DE" sz="1200" b="0" i="0" u="none" strike="noStrike" kern="1200" baseline="0" dirty="0">
                <a:solidFill>
                  <a:schemeClr val="tx1"/>
                </a:solidFill>
                <a:latin typeface="+mn-lt"/>
                <a:ea typeface="+mn-ea"/>
                <a:cs typeface="+mn-cs"/>
              </a:rPr>
              <a:t>potenzieller Kunden in tatsächliche Käufer.</a:t>
            </a:r>
          </a:p>
          <a:p>
            <a:r>
              <a:rPr lang="de-DE" sz="1200" b="1" i="0" u="none" strike="noStrike" kern="1200" baseline="0" dirty="0">
                <a:solidFill>
                  <a:schemeClr val="tx1"/>
                </a:solidFill>
                <a:latin typeface="+mn-lt"/>
                <a:ea typeface="+mn-ea"/>
                <a:cs typeface="+mn-cs"/>
              </a:rPr>
              <a:t>Marketing-Lead</a:t>
            </a:r>
            <a:r>
              <a:rPr lang="de-DE" sz="1200" b="0" i="0" u="none" strike="noStrike" kern="1200" baseline="0" dirty="0">
                <a:solidFill>
                  <a:schemeClr val="tx1"/>
                </a:solidFill>
                <a:latin typeface="+mn-lt"/>
                <a:ea typeface="+mn-ea"/>
                <a:cs typeface="+mn-cs"/>
              </a:rPr>
              <a:t> – Ein durch Marketing generierter Lead, der noch nicht</a:t>
            </a:r>
          </a:p>
          <a:p>
            <a:r>
              <a:rPr lang="de-DE" sz="1200" b="0" i="0" u="none" strike="noStrike" kern="1200" baseline="0" dirty="0">
                <a:solidFill>
                  <a:schemeClr val="tx1"/>
                </a:solidFill>
                <a:latin typeface="+mn-lt"/>
                <a:ea typeface="+mn-ea"/>
                <a:cs typeface="+mn-cs"/>
              </a:rPr>
              <a:t>als potenzieller Kunde für den Vertrieb qualifiziert wurde.</a:t>
            </a:r>
            <a:endParaRPr lang="en-US"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100</a:t>
            </a:fld>
            <a:endParaRPr lang="en-US"/>
          </a:p>
        </p:txBody>
      </p:sp>
    </p:spTree>
    <p:extLst>
      <p:ext uri="{BB962C8B-B14F-4D97-AF65-F5344CB8AC3E}">
        <p14:creationId xmlns:p14="http://schemas.microsoft.com/office/powerpoint/2010/main" val="34150383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de-DE" sz="1200" b="1" dirty="0"/>
              <a:t>Wann ist was sinnvoller? Diskussion!!!! Beispiele finden!</a:t>
            </a:r>
          </a:p>
          <a:p>
            <a:pPr>
              <a:lnSpc>
                <a:spcPct val="150000"/>
              </a:lnSpc>
            </a:pPr>
            <a:endParaRPr lang="de-DE" sz="1200" dirty="0"/>
          </a:p>
          <a:p>
            <a:r>
              <a:rPr lang="de-DE" b="1" dirty="0"/>
              <a:t>Unser </a:t>
            </a:r>
            <a:r>
              <a:rPr lang="de-DE" b="1" dirty="0" err="1"/>
              <a:t>Netpress</a:t>
            </a:r>
            <a:r>
              <a:rPr lang="de-DE" b="1" dirty="0"/>
              <a:t>-Tipp:</a:t>
            </a:r>
            <a:endParaRPr lang="de-DE" dirty="0"/>
          </a:p>
          <a:p>
            <a:r>
              <a:rPr lang="de-DE" dirty="0"/>
              <a:t>Evaluieren Sie ihre Ressourcen! Haben Sie eine große Lead-Datenbank, ist eine weitreichende angelegte Outbound Marketing-Kampagne überflüssig und Sie sollte mehr Budget ins Inbound investieren. Benötigen Sie allerdings einen </a:t>
            </a:r>
            <a:r>
              <a:rPr lang="de-DE" dirty="0" err="1"/>
              <a:t>Boost</a:t>
            </a:r>
            <a:r>
              <a:rPr lang="de-DE" dirty="0"/>
              <a:t>, ist Inbound aufwändiger und zeitraubender. Nutzen Sie jedoch die Vorteile beider Strategien!</a:t>
            </a:r>
          </a:p>
          <a:p>
            <a:pPr>
              <a:lnSpc>
                <a:spcPct val="150000"/>
              </a:lnSpc>
            </a:pPr>
            <a:endParaRPr lang="en-US"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101</a:t>
            </a:fld>
            <a:endParaRPr lang="en-US"/>
          </a:p>
        </p:txBody>
      </p:sp>
    </p:spTree>
    <p:extLst>
      <p:ext uri="{BB962C8B-B14F-4D97-AF65-F5344CB8AC3E}">
        <p14:creationId xmlns:p14="http://schemas.microsoft.com/office/powerpoint/2010/main" val="41702164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102</a:t>
            </a:fld>
            <a:endParaRPr lang="en-US"/>
          </a:p>
        </p:txBody>
      </p:sp>
    </p:spTree>
    <p:extLst>
      <p:ext uri="{BB962C8B-B14F-4D97-AF65-F5344CB8AC3E}">
        <p14:creationId xmlns:p14="http://schemas.microsoft.com/office/powerpoint/2010/main" val="37856492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Inhalte sind das Wichtigste.</a:t>
            </a:r>
          </a:p>
          <a:p>
            <a:r>
              <a:rPr lang="de-DE" sz="1200" b="0" i="0" u="none" strike="noStrike" kern="1200" baseline="0" dirty="0">
                <a:solidFill>
                  <a:schemeClr val="tx1"/>
                </a:solidFill>
                <a:latin typeface="+mn-lt"/>
                <a:ea typeface="+mn-ea"/>
                <a:cs typeface="+mn-cs"/>
              </a:rPr>
              <a:t>Inbound-Marketing setzt darauf, dass potenzielle Kunden über Inhalte</a:t>
            </a:r>
          </a:p>
          <a:p>
            <a:r>
              <a:rPr lang="de-DE" sz="1200" b="0" i="0" u="none" strike="noStrike" kern="1200" baseline="0" dirty="0">
                <a:solidFill>
                  <a:schemeClr val="tx1"/>
                </a:solidFill>
                <a:latin typeface="+mn-lt"/>
                <a:ea typeface="+mn-ea"/>
                <a:cs typeface="+mn-cs"/>
              </a:rPr>
              <a:t>eingebunden werden, deswegen kommt es auf Inhalte von hoher Qualität</a:t>
            </a:r>
          </a:p>
          <a:p>
            <a:r>
              <a:rPr lang="de-DE" sz="1200" b="0" i="0" u="none" strike="noStrike" kern="1200" baseline="0" dirty="0">
                <a:solidFill>
                  <a:schemeClr val="tx1"/>
                </a:solidFill>
                <a:latin typeface="+mn-lt"/>
                <a:ea typeface="+mn-ea"/>
                <a:cs typeface="+mn-cs"/>
              </a:rPr>
              <a:t>an. Sie müssen Inhalte erstellen, bei denen nicht Werbung, sondern</a:t>
            </a:r>
          </a:p>
          <a:p>
            <a:r>
              <a:rPr lang="de-DE" sz="1200" b="0" i="0" u="none" strike="noStrike" kern="1200" baseline="0" dirty="0">
                <a:solidFill>
                  <a:schemeClr val="tx1"/>
                </a:solidFill>
                <a:latin typeface="+mn-lt"/>
                <a:ea typeface="+mn-ea"/>
                <a:cs typeface="+mn-cs"/>
              </a:rPr>
              <a:t>Information und Anregung im Vordergrund stehen. Mit anderen Worten:</a:t>
            </a:r>
          </a:p>
          <a:p>
            <a:r>
              <a:rPr lang="de-DE" sz="1200" b="0" i="0" u="none" strike="noStrike" kern="1200" baseline="0" dirty="0">
                <a:solidFill>
                  <a:schemeClr val="tx1"/>
                </a:solidFill>
                <a:latin typeface="+mn-lt"/>
                <a:ea typeface="+mn-ea"/>
                <a:cs typeface="+mn-cs"/>
              </a:rPr>
              <a:t>Sie müssen Inhalte anbieten, die für Ihre potenziellen Käufer relevant sind</a:t>
            </a:r>
          </a:p>
          <a:p>
            <a:r>
              <a:rPr lang="de-DE" sz="1200" b="0" i="0" u="none" strike="noStrike" kern="1200" baseline="0" dirty="0">
                <a:solidFill>
                  <a:schemeClr val="tx1"/>
                </a:solidFill>
                <a:latin typeface="+mn-lt"/>
                <a:ea typeface="+mn-ea"/>
                <a:cs typeface="+mn-cs"/>
              </a:rPr>
              <a:t>und diesen helfen zu verstehen, wie sie Herausforderungen bewältigen</a:t>
            </a:r>
          </a:p>
          <a:p>
            <a:r>
              <a:rPr lang="de-DE" sz="1200" b="0" i="0" u="none" strike="noStrike" kern="1200" baseline="0" dirty="0">
                <a:solidFill>
                  <a:schemeClr val="tx1"/>
                </a:solidFill>
                <a:latin typeface="+mn-lt"/>
                <a:ea typeface="+mn-ea"/>
                <a:cs typeface="+mn-cs"/>
              </a:rPr>
              <a:t>und ihre Ziele erreichen können.</a:t>
            </a:r>
          </a:p>
          <a:p>
            <a:r>
              <a:rPr lang="de-DE" sz="1200" b="0" i="0" u="none" strike="noStrike" kern="1200" baseline="0" dirty="0">
                <a:solidFill>
                  <a:schemeClr val="tx1"/>
                </a:solidFill>
                <a:latin typeface="+mn-lt"/>
                <a:ea typeface="+mn-ea"/>
                <a:cs typeface="+mn-cs"/>
              </a:rPr>
              <a:t>Dazu vorher Analyse: Stichwirt </a:t>
            </a:r>
            <a:r>
              <a:rPr lang="de-DE" sz="1200" b="0" i="0" u="none" strike="noStrike" kern="1200" baseline="0" dirty="0" err="1">
                <a:solidFill>
                  <a:schemeClr val="tx1"/>
                </a:solidFill>
                <a:latin typeface="+mn-lt"/>
                <a:ea typeface="+mn-ea"/>
                <a:cs typeface="+mn-cs"/>
              </a:rPr>
              <a:t>Keywordplanner</a:t>
            </a:r>
            <a:r>
              <a:rPr lang="de-DE" sz="1200" b="0" i="0" u="none" strike="noStrike" kern="1200" baseline="0" dirty="0">
                <a:solidFill>
                  <a:schemeClr val="tx1"/>
                </a:solidFill>
                <a:latin typeface="+mn-lt"/>
                <a:ea typeface="+mn-ea"/>
                <a:cs typeface="+mn-cs"/>
              </a:rPr>
              <a:t> von Google: viele Treffer für ein Keyword = hohe Relevanz!!!</a:t>
            </a:r>
            <a:endParaRPr lang="en-US"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103</a:t>
            </a:fld>
            <a:endParaRPr lang="en-US"/>
          </a:p>
        </p:txBody>
      </p:sp>
    </p:spTree>
    <p:extLst>
      <p:ext uri="{BB962C8B-B14F-4D97-AF65-F5344CB8AC3E}">
        <p14:creationId xmlns:p14="http://schemas.microsoft.com/office/powerpoint/2010/main" val="30207486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104</a:t>
            </a:fld>
            <a:endParaRPr lang="en-US"/>
          </a:p>
        </p:txBody>
      </p:sp>
    </p:spTree>
    <p:extLst>
      <p:ext uri="{BB962C8B-B14F-4D97-AF65-F5344CB8AC3E}">
        <p14:creationId xmlns:p14="http://schemas.microsoft.com/office/powerpoint/2010/main" val="443690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Ø"/>
            </a:pPr>
            <a:r>
              <a:rPr lang="de-DE" sz="1200" dirty="0"/>
              <a:t>Hoher Aufwand bei der Content-Erstellung</a:t>
            </a:r>
          </a:p>
          <a:p>
            <a:pPr marL="342900" indent="-342900">
              <a:lnSpc>
                <a:spcPct val="150000"/>
              </a:lnSpc>
              <a:buFont typeface="Wingdings" panose="05000000000000000000" pitchFamily="2" charset="2"/>
              <a:buChar char="Ø"/>
            </a:pPr>
            <a:r>
              <a:rPr lang="de-DE" sz="1200" dirty="0"/>
              <a:t>Return on </a:t>
            </a:r>
            <a:r>
              <a:rPr lang="de-DE" sz="1200" dirty="0" err="1"/>
              <a:t>Invest</a:t>
            </a:r>
            <a:r>
              <a:rPr lang="de-DE" sz="1200" dirty="0"/>
              <a:t> oft erst nach sechs Monaten</a:t>
            </a:r>
          </a:p>
          <a:p>
            <a:pPr marL="342900" indent="-342900">
              <a:lnSpc>
                <a:spcPct val="150000"/>
              </a:lnSpc>
              <a:buFont typeface="Wingdings" panose="05000000000000000000" pitchFamily="2" charset="2"/>
              <a:buChar char="Ø"/>
            </a:pPr>
            <a:r>
              <a:rPr lang="de-DE" sz="1200" dirty="0"/>
              <a:t>Hohe Hemmschwelle bei Interessenten, um die Inhalte abzurufen</a:t>
            </a:r>
          </a:p>
          <a:p>
            <a:pPr marL="342900" indent="-342900">
              <a:lnSpc>
                <a:spcPct val="150000"/>
              </a:lnSpc>
              <a:buFont typeface="Wingdings" panose="05000000000000000000" pitchFamily="2" charset="2"/>
              <a:buChar char="Ø"/>
            </a:pPr>
            <a:r>
              <a:rPr lang="de-DE" sz="1200" dirty="0"/>
              <a:t>Möglichkeit, dass falsche Kontaktdaten angegeben werden</a:t>
            </a:r>
          </a:p>
          <a:p>
            <a:pPr marL="342900" indent="-342900">
              <a:lnSpc>
                <a:spcPct val="150000"/>
              </a:lnSpc>
              <a:buFont typeface="Wingdings" panose="05000000000000000000" pitchFamily="2" charset="2"/>
              <a:buChar char="Ø"/>
            </a:pPr>
            <a:r>
              <a:rPr lang="de-DE" sz="1200" dirty="0"/>
              <a:t>Zusätzliche PR und SEO Maßnahmen notwendig, da der Content nicht oder nur bedingt als </a:t>
            </a:r>
            <a:r>
              <a:rPr lang="de-DE" sz="1200" dirty="0" err="1"/>
              <a:t>Linkbait</a:t>
            </a:r>
            <a:r>
              <a:rPr lang="de-DE" sz="1200" dirty="0"/>
              <a:t> verwendet werden kann</a:t>
            </a:r>
          </a:p>
          <a:p>
            <a:pPr marL="342900" indent="-342900">
              <a:lnSpc>
                <a:spcPct val="150000"/>
              </a:lnSpc>
              <a:buFont typeface="Wingdings" panose="05000000000000000000" pitchFamily="2" charset="2"/>
              <a:buChar char="Ø"/>
            </a:pPr>
            <a:r>
              <a:rPr lang="de-DE" sz="1200" dirty="0"/>
              <a:t>nicht jeder Interessent, der den Inhalt sehen möchte, ist ein potenzieller Kunde</a:t>
            </a:r>
          </a:p>
          <a:p>
            <a:pPr marL="342900" indent="-342900">
              <a:lnSpc>
                <a:spcPct val="150000"/>
              </a:lnSpc>
              <a:buFont typeface="Wingdings" panose="05000000000000000000" pitchFamily="2" charset="2"/>
              <a:buChar char="Ø"/>
            </a:pPr>
            <a:r>
              <a:rPr lang="de-DE" sz="1200" dirty="0"/>
              <a:t>Gefahr, eine Vielzahl von </a:t>
            </a:r>
            <a:r>
              <a:rPr lang="de-DE" sz="1200" dirty="0" err="1"/>
              <a:t>unklassifizierten</a:t>
            </a:r>
            <a:r>
              <a:rPr lang="de-DE" sz="1200" dirty="0"/>
              <a:t> und uninteressanten Leads zu erhalten und die Spreu vom Weizen trennen zu müssen</a:t>
            </a:r>
          </a:p>
          <a:p>
            <a:pPr marL="342900" indent="-342900">
              <a:lnSpc>
                <a:spcPct val="150000"/>
              </a:lnSpc>
              <a:buFont typeface="Wingdings" panose="05000000000000000000" pitchFamily="2" charset="2"/>
              <a:buChar char="Ø"/>
            </a:pPr>
            <a:r>
              <a:rPr lang="de-DE" sz="1200" dirty="0"/>
              <a:t>ein telefonisches Nachgehen der Kontakte ist sehr aufwändig</a:t>
            </a:r>
          </a:p>
        </p:txBody>
      </p:sp>
      <p:sp>
        <p:nvSpPr>
          <p:cNvPr id="4" name="Slide Number Placeholder 3"/>
          <p:cNvSpPr>
            <a:spLocks noGrp="1"/>
          </p:cNvSpPr>
          <p:nvPr>
            <p:ph type="sldNum" sz="quarter" idx="10"/>
          </p:nvPr>
        </p:nvSpPr>
        <p:spPr/>
        <p:txBody>
          <a:bodyPr/>
          <a:lstStyle/>
          <a:p>
            <a:fld id="{EA9AFF8A-E7FC-43A1-8D24-D9100254D42E}" type="slidenum">
              <a:rPr lang="en-US" smtClean="0"/>
              <a:t>105</a:t>
            </a:fld>
            <a:endParaRPr lang="en-US"/>
          </a:p>
        </p:txBody>
      </p:sp>
    </p:spTree>
    <p:extLst>
      <p:ext uri="{BB962C8B-B14F-4D97-AF65-F5344CB8AC3E}">
        <p14:creationId xmlns:p14="http://schemas.microsoft.com/office/powerpoint/2010/main" val="228601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a:extLst>
              <a:ext uri="{FF2B5EF4-FFF2-40B4-BE49-F238E27FC236}">
                <a16:creationId xmlns:a16="http://schemas.microsoft.com/office/drawing/2014/main" id="{2E9F3FEE-94C8-4601-9460-38CDA9A523AC}"/>
              </a:ext>
            </a:extLst>
          </p:cNvPr>
          <p:cNvSpPr>
            <a:spLocks noGrp="1" noRot="1" noChangeAspect="1" noTextEdit="1"/>
          </p:cNvSpPr>
          <p:nvPr>
            <p:ph type="sldImg"/>
          </p:nvPr>
        </p:nvSpPr>
        <p:spPr>
          <a:xfrm>
            <a:off x="917575" y="744538"/>
            <a:ext cx="4962525" cy="3722687"/>
          </a:xfrm>
          <a:ln/>
        </p:spPr>
      </p:sp>
      <p:sp>
        <p:nvSpPr>
          <p:cNvPr id="259075" name="Notizenplatzhalter 2">
            <a:extLst>
              <a:ext uri="{FF2B5EF4-FFF2-40B4-BE49-F238E27FC236}">
                <a16:creationId xmlns:a16="http://schemas.microsoft.com/office/drawing/2014/main" id="{79E359FD-7809-4CEF-BCAE-33D0DE91F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b="1" i="0" kern="1200" dirty="0">
                <a:solidFill>
                  <a:schemeClr val="tx1"/>
                </a:solidFill>
                <a:effectLst/>
                <a:latin typeface="+mn-lt"/>
                <a:ea typeface="+mn-ea"/>
                <a:cs typeface="+mn-cs"/>
              </a:rPr>
              <a:t>Transportverschlüsselung SSL/TLS</a:t>
            </a:r>
          </a:p>
          <a:p>
            <a:r>
              <a:rPr lang="de-DE" sz="1200" b="0" i="0" kern="1200" dirty="0">
                <a:solidFill>
                  <a:schemeClr val="tx1"/>
                </a:solidFill>
                <a:effectLst/>
                <a:latin typeface="+mn-lt"/>
                <a:ea typeface="+mn-ea"/>
                <a:cs typeface="+mn-cs"/>
              </a:rPr>
              <a:t>Bei der Transportverschlüsselung wird nicht die E-Mail selbst verschlüsselt, sondern der Transportweg durch das Internet. Dies ist möglich mit dem Transport Layer Security (TLS) beziehungsweise dessen Vorgänger Secure Socket Layer (SSL). Bei dieser Technologie bauen Absender und Empfänger einer E-Mail gemeinsam einen verschlüsselten Tunnel auf. Die Server beider Seiten bilden dabei jeweils eine Zwischenstation. Bei TLS handelt es sich um eine Kombination des symmetrischen Verschlüsselungsverfahrens, bei welchem Sender und Empfänger einen gemeinsamen, geheimen Schlüssel, mit asymmetrischen Algorithmen verwenden. Dadurch wird eine abgesicherte und zuverlässige Datenübertragung garantiert. Der Nachteil ist allerdings, dass der Versender nur die Verschlüsselung auf dem Weg von ihm zum Server und von Server zu Server garantieren kann. Daher ist es möglich, dass die Übertragung vom Server zum Empfänger unverschlüsselt erfolgt. Zudem kommt hinzu, dass die E-Mail auf dem jeweiligen Server unverschlüsselt vorliegt. Damit bleibt ein gewisses Restrisiko, dass Hacker durch Manipulationen doch noch an die Inhalte gelangen.</a:t>
            </a:r>
          </a:p>
          <a:p>
            <a:r>
              <a:rPr lang="de-DE" sz="1200" b="0" i="0" kern="1200" dirty="0">
                <a:solidFill>
                  <a:schemeClr val="tx1"/>
                </a:solidFill>
                <a:effectLst/>
                <a:latin typeface="+mn-lt"/>
                <a:ea typeface="+mn-ea"/>
                <a:cs typeface="+mn-cs"/>
              </a:rPr>
              <a:t>Auch der EMM versendet alle Mails standartmäßig per TLS, damit wird auch für Marketing-Mails der bestmögliche Schutz gewährleistet.</a:t>
            </a:r>
          </a:p>
          <a:p>
            <a:endParaRPr lang="de-DE" sz="1200" b="0" i="0" kern="1200" dirty="0">
              <a:solidFill>
                <a:schemeClr val="tx1"/>
              </a:solidFill>
              <a:effectLst/>
              <a:latin typeface="+mn-lt"/>
              <a:ea typeface="+mn-ea"/>
              <a:cs typeface="+mn-cs"/>
            </a:endParaRPr>
          </a:p>
          <a:p>
            <a:r>
              <a:rPr lang="de-DE" sz="1200" b="1" i="0" kern="1200" dirty="0">
                <a:solidFill>
                  <a:schemeClr val="tx1"/>
                </a:solidFill>
                <a:effectLst/>
                <a:latin typeface="+mn-lt"/>
                <a:ea typeface="+mn-ea"/>
                <a:cs typeface="+mn-cs"/>
              </a:rPr>
              <a:t>End-</a:t>
            </a:r>
            <a:r>
              <a:rPr lang="de-DE" sz="1200" b="1" i="0" kern="1200" dirty="0" err="1">
                <a:solidFill>
                  <a:schemeClr val="tx1"/>
                </a:solidFill>
                <a:effectLst/>
                <a:latin typeface="+mn-lt"/>
                <a:ea typeface="+mn-ea"/>
                <a:cs typeface="+mn-cs"/>
              </a:rPr>
              <a:t>to</a:t>
            </a:r>
            <a:r>
              <a:rPr lang="de-DE" sz="1200" b="1" i="0" kern="1200" dirty="0">
                <a:solidFill>
                  <a:schemeClr val="tx1"/>
                </a:solidFill>
                <a:effectLst/>
                <a:latin typeface="+mn-lt"/>
                <a:ea typeface="+mn-ea"/>
                <a:cs typeface="+mn-cs"/>
              </a:rPr>
              <a:t>-End-Verschlüsselung</a:t>
            </a:r>
          </a:p>
          <a:p>
            <a:r>
              <a:rPr lang="de-DE" sz="1200" b="0" i="0" kern="1200" dirty="0">
                <a:solidFill>
                  <a:schemeClr val="tx1"/>
                </a:solidFill>
                <a:effectLst/>
                <a:latin typeface="+mn-lt"/>
                <a:ea typeface="+mn-ea"/>
                <a:cs typeface="+mn-cs"/>
              </a:rPr>
              <a:t>Bei der End-</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-End-Verschlüsselung gibt es zwei gebräuchliche Protokolle,  S/MIME (Secure / Multipurpose Internet Mail </a:t>
            </a:r>
            <a:r>
              <a:rPr lang="de-DE" sz="1200" b="0" i="0" kern="1200" dirty="0" err="1">
                <a:solidFill>
                  <a:schemeClr val="tx1"/>
                </a:solidFill>
                <a:effectLst/>
                <a:latin typeface="+mn-lt"/>
                <a:ea typeface="+mn-ea"/>
                <a:cs typeface="+mn-cs"/>
              </a:rPr>
              <a:t>Extensions</a:t>
            </a:r>
            <a:r>
              <a:rPr lang="de-DE" sz="1200" b="0" i="0" kern="1200" dirty="0">
                <a:solidFill>
                  <a:schemeClr val="tx1"/>
                </a:solidFill>
                <a:effectLst/>
                <a:latin typeface="+mn-lt"/>
                <a:ea typeface="+mn-ea"/>
                <a:cs typeface="+mn-cs"/>
              </a:rPr>
              <a:t>) und PGP (Pretty </a:t>
            </a:r>
            <a:r>
              <a:rPr lang="de-DE" sz="1200" b="0" i="0" kern="1200" dirty="0" err="1">
                <a:solidFill>
                  <a:schemeClr val="tx1"/>
                </a:solidFill>
                <a:effectLst/>
                <a:latin typeface="+mn-lt"/>
                <a:ea typeface="+mn-ea"/>
                <a:cs typeface="+mn-cs"/>
              </a:rPr>
              <a:t>Good</a:t>
            </a:r>
            <a:r>
              <a:rPr lang="de-DE" sz="1200" b="0" i="0" kern="1200" dirty="0">
                <a:solidFill>
                  <a:schemeClr val="tx1"/>
                </a:solidFill>
                <a:effectLst/>
                <a:latin typeface="+mn-lt"/>
                <a:ea typeface="+mn-ea"/>
                <a:cs typeface="+mn-cs"/>
              </a:rPr>
              <a:t> Privacy). Bei diesem Verfahren besitzt jede Person einen eignen Schlüssel, der auf die jeweilige E-Mail-Adresse ausgestellt ist. Die E-Mail wird bereits vor dem Versand zum Provider durch den Mailclient verschlüsselt. Sowohl der eigene, als auch der Provider des Empfängers, kann somit nicht auf den Inhalt der E-Mail zugreifen.</a:t>
            </a:r>
          </a:p>
          <a:p>
            <a:r>
              <a:rPr lang="de-DE" sz="1200" b="0" i="0" kern="1200" dirty="0">
                <a:solidFill>
                  <a:schemeClr val="tx1"/>
                </a:solidFill>
                <a:effectLst/>
                <a:latin typeface="+mn-lt"/>
                <a:ea typeface="+mn-ea"/>
                <a:cs typeface="+mn-cs"/>
              </a:rPr>
              <a:t>S/MINE und PGP bieten damit ein hohes Maß an Sicherheit. Allerdings sind diese Verschlüsselungsverfahren aufwendiger, da sowohl Sender als auch Empfänger daran teilnehmen müssen. Zudem muss jeder Beteiligte eigene Schlüssel generieren und sicher austauschen. Um dies möglichst einfach zu gestalten, gibt es mittlerweile einige Softwarelösungen, um bei der End-</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-End-Verschlüsselung den Austausch der Schlüssel zu automatisieren und die Ver- und Entschlüsselung zentral auf dem Mail-Server ablaufen zu lassen.</a:t>
            </a:r>
          </a:p>
          <a:p>
            <a:endParaRPr lang="de-DE" sz="1200" b="0" i="0" kern="1200" dirty="0">
              <a:solidFill>
                <a:schemeClr val="tx1"/>
              </a:solidFill>
              <a:effectLst/>
              <a:latin typeface="+mn-lt"/>
              <a:ea typeface="+mn-ea"/>
              <a:cs typeface="+mn-cs"/>
            </a:endParaRPr>
          </a:p>
          <a:p>
            <a:r>
              <a:rPr lang="de-DE" sz="1200" b="1" i="0" kern="1200" dirty="0">
                <a:solidFill>
                  <a:schemeClr val="tx1"/>
                </a:solidFill>
                <a:effectLst/>
                <a:latin typeface="+mn-lt"/>
                <a:ea typeface="+mn-ea"/>
                <a:cs typeface="+mn-cs"/>
              </a:rPr>
              <a:t>S/MIME</a:t>
            </a:r>
          </a:p>
          <a:p>
            <a:r>
              <a:rPr lang="de-DE" sz="1200" b="0" i="0" kern="1200" dirty="0">
                <a:solidFill>
                  <a:schemeClr val="tx1"/>
                </a:solidFill>
                <a:effectLst/>
                <a:latin typeface="+mn-lt"/>
                <a:ea typeface="+mn-ea"/>
                <a:cs typeface="+mn-cs"/>
              </a:rPr>
              <a:t>Das S/MIME Protokoll bietet neben der sicheren Verschlüsselung eine Signaturfunktion. Diese Signatur ist vergleichbar mit einer händischen Unterschrift. Der Empfänger kann damit sicher sein, dass die E-Mail auch tatsächlich vom entsprechenden Absender stammt. Um S/MIME zu implementieren, ist ein offizielles Zertifikat notwendig, welches von den sogenannten Trust Centern ausgestellt wird. Die Zertifikate gibt es mit unterschiedlichen Sicherheitsstufen, die von der Prüfung der Existenz einer E-Mail-Adresse bis hin zu einem persönlichen Erscheinen mit Originaldokumenten bei der Zertifizierungsstelle reichen. Um eine mit S/MIME verschlüsselte Mail öffnen zu können, müssen Sender und Empfänger ihre Zertifikate austauschen. Diese enthalten den öffentlichen Schlüssel, mit dem die E-Mail verschlüsselt wird. Das Entschlüsseln der E-Mail erfolgt mit dem privaten Schlüssel.</a:t>
            </a:r>
          </a:p>
          <a:p>
            <a:endParaRPr lang="de-DE" sz="1200" b="0" i="0" kern="1200" dirty="0">
              <a:solidFill>
                <a:schemeClr val="tx1"/>
              </a:solidFill>
              <a:effectLst/>
              <a:latin typeface="+mn-lt"/>
              <a:ea typeface="+mn-ea"/>
              <a:cs typeface="+mn-cs"/>
            </a:endParaRPr>
          </a:p>
          <a:p>
            <a:r>
              <a:rPr lang="de-DE" sz="1200" b="1" i="0" kern="1200" dirty="0">
                <a:solidFill>
                  <a:schemeClr val="tx1"/>
                </a:solidFill>
                <a:effectLst/>
                <a:latin typeface="+mn-lt"/>
                <a:ea typeface="+mn-ea"/>
                <a:cs typeface="+mn-cs"/>
              </a:rPr>
              <a:t>PGP</a:t>
            </a:r>
          </a:p>
          <a:p>
            <a:r>
              <a:rPr lang="de-DE" sz="1200" b="0" i="0" kern="1200" dirty="0">
                <a:solidFill>
                  <a:schemeClr val="tx1"/>
                </a:solidFill>
                <a:effectLst/>
                <a:latin typeface="+mn-lt"/>
                <a:ea typeface="+mn-ea"/>
                <a:cs typeface="+mn-cs"/>
              </a:rPr>
              <a:t>Bei der PGP-Verschlüsselung wird anders als bei S/MIME das Schlüsselpaar selbst erzeugt. PGP beruht grundsätzlich auf dem gegenseitigen Vertrauen der beiden Kommunikationspartner und kommt ohne zentrale Zertifizierungsstelle aus.</a:t>
            </a:r>
          </a:p>
          <a:p>
            <a:r>
              <a:rPr lang="de-DE" sz="1200" b="0" i="0" kern="1200" dirty="0">
                <a:solidFill>
                  <a:schemeClr val="tx1"/>
                </a:solidFill>
                <a:effectLst/>
                <a:latin typeface="+mn-lt"/>
                <a:ea typeface="+mn-ea"/>
                <a:cs typeface="+mn-cs"/>
              </a:rPr>
              <a:t>Bei der PGP-Verschlüsselung werden bei der Installation zwei Schlüsselpaare erzeugt. Mit dem ersten öffentlichen Schlüssel, den jeder kennen darf, können E-Mails verschlüsselt werden, aber nicht entschlüsselt. Diesen öffentlichen Schlüssel benötigen sowohl Sender als auch Empfänger. Ihn darf aber prinzipiell jeder kennen, da der Absender diesen auf seiner Webseite veröffentlichen, auf öffentlich abfragbaren </a:t>
            </a:r>
            <a:r>
              <a:rPr lang="de-DE" sz="1200" b="0" i="0" kern="1200" dirty="0" err="1">
                <a:solidFill>
                  <a:schemeClr val="tx1"/>
                </a:solidFill>
                <a:effectLst/>
                <a:latin typeface="+mn-lt"/>
                <a:ea typeface="+mn-ea"/>
                <a:cs typeface="+mn-cs"/>
              </a:rPr>
              <a:t>Keyservern</a:t>
            </a:r>
            <a:r>
              <a:rPr lang="de-DE" sz="1200" b="0" i="0" kern="1200" dirty="0">
                <a:solidFill>
                  <a:schemeClr val="tx1"/>
                </a:solidFill>
                <a:effectLst/>
                <a:latin typeface="+mn-lt"/>
                <a:ea typeface="+mn-ea"/>
                <a:cs typeface="+mn-cs"/>
              </a:rPr>
              <a:t> hochladen sowie versenden kann. Der öffentliche Schlüssel hat darüber hinaus noch eine Signaturfunktion, um die Echtheit zu bestätigen. Der zweite private und geheime Schlüssel, ist nur für den Empfänger bestimmt, der damit die E-Mail entschlüsseln kann.</a:t>
            </a:r>
          </a:p>
          <a:p>
            <a:br>
              <a:rPr lang="de-DE" sz="1200" b="0" i="0" kern="1200" dirty="0">
                <a:solidFill>
                  <a:schemeClr val="tx1"/>
                </a:solidFill>
                <a:effectLst/>
                <a:latin typeface="+mn-lt"/>
                <a:ea typeface="+mn-ea"/>
                <a:cs typeface="+mn-cs"/>
              </a:rPr>
            </a:br>
            <a:r>
              <a:rPr lang="de-DE" sz="1200" b="1" i="0" kern="1200" dirty="0">
                <a:solidFill>
                  <a:schemeClr val="tx1"/>
                </a:solidFill>
                <a:effectLst/>
                <a:latin typeface="+mn-lt"/>
                <a:ea typeface="+mn-ea"/>
                <a:cs typeface="+mn-cs"/>
              </a:rPr>
              <a:t>Vorteile S/MIME und PGP</a:t>
            </a:r>
          </a:p>
          <a:p>
            <a:r>
              <a:rPr lang="de-DE" sz="1200" b="0" i="0" kern="1200" dirty="0">
                <a:solidFill>
                  <a:schemeClr val="tx1"/>
                </a:solidFill>
                <a:effectLst/>
                <a:latin typeface="+mn-lt"/>
                <a:ea typeface="+mn-ea"/>
                <a:cs typeface="+mn-cs"/>
              </a:rPr>
              <a:t>Das spricht für eine Nutzung von S/MIME und PGP</a:t>
            </a:r>
          </a:p>
          <a:p>
            <a:r>
              <a:rPr lang="de-DE" sz="1200" b="0" i="0" kern="1200" dirty="0">
                <a:solidFill>
                  <a:schemeClr val="tx1"/>
                </a:solidFill>
                <a:effectLst/>
                <a:latin typeface="+mn-lt"/>
                <a:ea typeface="+mn-ea"/>
                <a:cs typeface="+mn-cs"/>
              </a:rPr>
              <a:t>E-Mails werden vor dem Lesen Unbefugter geschützt</a:t>
            </a:r>
          </a:p>
          <a:p>
            <a:r>
              <a:rPr lang="de-DE" sz="1200" b="0" i="0" kern="1200" dirty="0">
                <a:solidFill>
                  <a:schemeClr val="tx1"/>
                </a:solidFill>
                <a:effectLst/>
                <a:latin typeface="+mn-lt"/>
                <a:ea typeface="+mn-ea"/>
                <a:cs typeface="+mn-cs"/>
              </a:rPr>
              <a:t>Die Identität des Absenders kann geprüft werden</a:t>
            </a:r>
          </a:p>
          <a:p>
            <a:r>
              <a:rPr lang="de-DE" sz="1200" b="0" i="0" kern="1200" dirty="0">
                <a:solidFill>
                  <a:schemeClr val="tx1"/>
                </a:solidFill>
                <a:effectLst/>
                <a:latin typeface="+mn-lt"/>
                <a:ea typeface="+mn-ea"/>
                <a:cs typeface="+mn-cs"/>
              </a:rPr>
              <a:t>Die E-Mail lässt sich auf Unversehrtheit prüfen bzw. eine Manipulation ist nachträglich erkennbar</a:t>
            </a:r>
          </a:p>
          <a:p>
            <a:endParaRPr lang="de-DE" sz="1200" b="0" i="0" kern="1200" dirty="0">
              <a:solidFill>
                <a:schemeClr val="tx1"/>
              </a:solidFill>
              <a:effectLst/>
              <a:latin typeface="+mn-lt"/>
              <a:ea typeface="+mn-ea"/>
              <a:cs typeface="+mn-cs"/>
            </a:endParaRPr>
          </a:p>
          <a:p>
            <a:br>
              <a:rPr lang="de-DE" sz="1200" b="0" i="0" kern="1200" dirty="0">
                <a:solidFill>
                  <a:schemeClr val="tx1"/>
                </a:solidFill>
                <a:effectLst/>
                <a:latin typeface="+mn-lt"/>
                <a:ea typeface="+mn-ea"/>
                <a:cs typeface="+mn-cs"/>
              </a:rPr>
            </a:br>
            <a:endParaRPr lang="de-DE" sz="1200" b="0" i="0" kern="1200" dirty="0">
              <a:solidFill>
                <a:schemeClr val="tx1"/>
              </a:solidFill>
              <a:effectLst/>
              <a:latin typeface="+mn-lt"/>
              <a:ea typeface="+mn-ea"/>
              <a:cs typeface="+mn-cs"/>
            </a:endParaRPr>
          </a:p>
          <a:p>
            <a:br>
              <a:rPr lang="de-DE" sz="1200" b="0" i="0" kern="1200" dirty="0">
                <a:solidFill>
                  <a:schemeClr val="tx1"/>
                </a:solidFill>
                <a:effectLst/>
                <a:latin typeface="+mn-lt"/>
                <a:ea typeface="+mn-ea"/>
                <a:cs typeface="+mn-cs"/>
              </a:rPr>
            </a:br>
            <a:endParaRPr lang="de-DE" sz="1200" b="0" i="0" kern="1200" dirty="0">
              <a:solidFill>
                <a:schemeClr val="tx1"/>
              </a:solidFill>
              <a:effectLst/>
              <a:latin typeface="+mn-lt"/>
              <a:ea typeface="+mn-ea"/>
              <a:cs typeface="+mn-cs"/>
            </a:endParaRPr>
          </a:p>
          <a:p>
            <a:pPr>
              <a:lnSpc>
                <a:spcPct val="150000"/>
              </a:lnSpc>
            </a:pPr>
            <a:endParaRPr lang="de-DE" altLang="de-DE" dirty="0"/>
          </a:p>
          <a:p>
            <a:pPr>
              <a:lnSpc>
                <a:spcPct val="150000"/>
              </a:lnSpc>
            </a:pPr>
            <a:endParaRPr lang="de-DE" altLang="de-DE" dirty="0"/>
          </a:p>
        </p:txBody>
      </p:sp>
      <p:sp>
        <p:nvSpPr>
          <p:cNvPr id="259076" name="Foliennummernplatzhalter 3">
            <a:extLst>
              <a:ext uri="{FF2B5EF4-FFF2-40B4-BE49-F238E27FC236}">
                <a16:creationId xmlns:a16="http://schemas.microsoft.com/office/drawing/2014/main" id="{5011AF59-C5F2-4474-9BAF-F85D35361E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2400">
                <a:solidFill>
                  <a:schemeClr val="tx1"/>
                </a:solidFill>
                <a:latin typeface="Times New Roman" panose="02020603050405020304" pitchFamily="18" charset="0"/>
              </a:defRPr>
            </a:lvl1pPr>
            <a:lvl2pPr marL="742950" indent="-285750" defTabSz="938213">
              <a:defRPr sz="2400">
                <a:solidFill>
                  <a:schemeClr val="tx1"/>
                </a:solidFill>
                <a:latin typeface="Times New Roman" panose="02020603050405020304" pitchFamily="18" charset="0"/>
              </a:defRPr>
            </a:lvl2pPr>
            <a:lvl3pPr marL="1143000" indent="-228600" defTabSz="938213">
              <a:defRPr sz="2400">
                <a:solidFill>
                  <a:schemeClr val="tx1"/>
                </a:solidFill>
                <a:latin typeface="Times New Roman" panose="02020603050405020304" pitchFamily="18" charset="0"/>
              </a:defRPr>
            </a:lvl3pPr>
            <a:lvl4pPr marL="1600200" indent="-228600" defTabSz="938213">
              <a:defRPr sz="2400">
                <a:solidFill>
                  <a:schemeClr val="tx1"/>
                </a:solidFill>
                <a:latin typeface="Times New Roman" panose="02020603050405020304" pitchFamily="18" charset="0"/>
              </a:defRPr>
            </a:lvl4pPr>
            <a:lvl5pPr marL="2057400" indent="-228600" defTabSz="938213">
              <a:defRPr sz="2400">
                <a:solidFill>
                  <a:schemeClr val="tx1"/>
                </a:solidFill>
                <a:latin typeface="Times New Roman" panose="02020603050405020304" pitchFamily="18" charset="0"/>
              </a:defRPr>
            </a:lvl5pPr>
            <a:lvl6pPr marL="2514600" indent="-228600" defTabSz="9382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82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82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8213" eaLnBrk="0" fontAlgn="base" hangingPunct="0">
              <a:spcBef>
                <a:spcPct val="0"/>
              </a:spcBef>
              <a:spcAft>
                <a:spcPct val="0"/>
              </a:spcAft>
              <a:defRPr sz="2400">
                <a:solidFill>
                  <a:schemeClr val="tx1"/>
                </a:solidFill>
                <a:latin typeface="Times New Roman" panose="02020603050405020304" pitchFamily="18" charset="0"/>
              </a:defRPr>
            </a:lvl9pPr>
          </a:lstStyle>
          <a:p>
            <a:fld id="{D2D660BE-804E-4E22-844B-C79365232BAA}" type="slidenum">
              <a:rPr lang="de-DE" altLang="de-DE" sz="1200" smtClean="0"/>
              <a:pPr/>
              <a:t>15</a:t>
            </a:fld>
            <a:endParaRPr lang="de-DE" altLang="de-DE" sz="1200"/>
          </a:p>
        </p:txBody>
      </p:sp>
    </p:spTree>
    <p:extLst>
      <p:ext uri="{BB962C8B-B14F-4D97-AF65-F5344CB8AC3E}">
        <p14:creationId xmlns:p14="http://schemas.microsoft.com/office/powerpoint/2010/main" val="14599646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i="0" u="none" strike="noStrike" kern="1200" baseline="0" dirty="0">
                <a:solidFill>
                  <a:schemeClr val="tx1"/>
                </a:solidFill>
                <a:latin typeface="+mn-lt"/>
                <a:ea typeface="+mn-ea"/>
                <a:cs typeface="+mn-cs"/>
              </a:rPr>
              <a:t>Breite Streuung</a:t>
            </a:r>
            <a:r>
              <a:rPr lang="de-DE" sz="1200" b="0" i="0" u="none" strike="noStrike" kern="1200" baseline="0" dirty="0">
                <a:solidFill>
                  <a:schemeClr val="tx1"/>
                </a:solidFill>
                <a:latin typeface="+mn-lt"/>
                <a:ea typeface="+mn-ea"/>
                <a:cs typeface="+mn-cs"/>
              </a:rPr>
              <a:t>: Die Inbound-Methode umfasst die „Bombardierung“ des</a:t>
            </a:r>
          </a:p>
          <a:p>
            <a:r>
              <a:rPr lang="de-DE" sz="1200" b="0" i="0" u="none" strike="noStrike" kern="1200" baseline="0" dirty="0">
                <a:solidFill>
                  <a:schemeClr val="tx1"/>
                </a:solidFill>
                <a:latin typeface="+mn-lt"/>
                <a:ea typeface="+mn-ea"/>
                <a:cs typeface="+mn-cs"/>
              </a:rPr>
              <a:t>Internets mit Inhalten in der Hoffnung, dass Menschen auf Sie aufmerksam</a:t>
            </a:r>
          </a:p>
          <a:p>
            <a:r>
              <a:rPr lang="de-DE" sz="1200" b="0" i="0" u="none" strike="noStrike" kern="1200" baseline="0" dirty="0">
                <a:solidFill>
                  <a:schemeClr val="tx1"/>
                </a:solidFill>
                <a:latin typeface="+mn-lt"/>
                <a:ea typeface="+mn-ea"/>
                <a:cs typeface="+mn-cs"/>
              </a:rPr>
              <a:t>werden. Dadurch kann eine große Zahl von Leads erzeugt werden, von denen</a:t>
            </a:r>
          </a:p>
          <a:p>
            <a:r>
              <a:rPr lang="de-DE" sz="1200" b="0" i="0" u="none" strike="noStrike" kern="1200" baseline="0" dirty="0">
                <a:solidFill>
                  <a:schemeClr val="tx1"/>
                </a:solidFill>
                <a:latin typeface="+mn-lt"/>
                <a:ea typeface="+mn-ea"/>
                <a:cs typeface="+mn-cs"/>
              </a:rPr>
              <a:t>jedoch viele keine qualifizierten potenziellen Kunden sind. Viele Marketing-</a:t>
            </a:r>
          </a:p>
          <a:p>
            <a:r>
              <a:rPr lang="de-DE" sz="1200" b="0" i="0" u="none" strike="noStrike" kern="1200" baseline="0" dirty="0">
                <a:solidFill>
                  <a:schemeClr val="tx1"/>
                </a:solidFill>
                <a:latin typeface="+mn-lt"/>
                <a:ea typeface="+mn-ea"/>
                <a:cs typeface="+mn-cs"/>
              </a:rPr>
              <a:t>Experten, die mit einer zu großen Anzahl von Leads auf einer niedrigen Stufe</a:t>
            </a:r>
          </a:p>
          <a:p>
            <a:r>
              <a:rPr lang="de-DE" sz="1200" b="0" i="0" u="none" strike="noStrike" kern="1200" baseline="0" dirty="0">
                <a:solidFill>
                  <a:schemeClr val="tx1"/>
                </a:solidFill>
                <a:latin typeface="+mn-lt"/>
                <a:ea typeface="+mn-ea"/>
                <a:cs typeface="+mn-cs"/>
              </a:rPr>
              <a:t>konfrontiert sind, neigen dazu, weitere solcher Kampagnen zu starten, und</a:t>
            </a:r>
          </a:p>
          <a:p>
            <a:r>
              <a:rPr lang="de-DE" sz="1200" b="0" i="0" u="none" strike="noStrike" kern="1200" baseline="0" dirty="0">
                <a:solidFill>
                  <a:schemeClr val="tx1"/>
                </a:solidFill>
                <a:latin typeface="+mn-lt"/>
                <a:ea typeface="+mn-ea"/>
                <a:cs typeface="+mn-cs"/>
              </a:rPr>
              <a:t>wundern sich dann, dass dadurch keine besseren Ergebnisse erzielt werden.</a:t>
            </a:r>
          </a:p>
          <a:p>
            <a:r>
              <a:rPr lang="de-DE" sz="1200" b="0" i="0" u="none" strike="noStrike" kern="1200" baseline="0" dirty="0">
                <a:solidFill>
                  <a:schemeClr val="tx1"/>
                </a:solidFill>
                <a:latin typeface="+mn-lt"/>
                <a:ea typeface="+mn-ea"/>
                <a:cs typeface="+mn-cs"/>
              </a:rPr>
              <a:t>Es gelingt Ihnen nicht mitzuteilen, was Sie tun: Da ansprechende Inhalte</a:t>
            </a:r>
          </a:p>
          <a:p>
            <a:r>
              <a:rPr lang="de-DE" sz="1200" b="0" i="0" u="none" strike="noStrike" kern="1200" baseline="0" dirty="0">
                <a:solidFill>
                  <a:schemeClr val="tx1"/>
                </a:solidFill>
                <a:latin typeface="+mn-lt"/>
                <a:ea typeface="+mn-ea"/>
                <a:cs typeface="+mn-cs"/>
              </a:rPr>
              <a:t>in der Regel zu offensive Verkaufsförderung vermeiden, erfahren potenzielle</a:t>
            </a:r>
          </a:p>
          <a:p>
            <a:r>
              <a:rPr lang="de-DE" sz="1200" b="0" i="0" u="none" strike="noStrike" kern="1200" baseline="0" dirty="0">
                <a:solidFill>
                  <a:schemeClr val="tx1"/>
                </a:solidFill>
                <a:latin typeface="+mn-lt"/>
                <a:ea typeface="+mn-ea"/>
                <a:cs typeface="+mn-cs"/>
              </a:rPr>
              <a:t>Käufer oftmals nicht, was Ihr Unternehmen eigentlich anbietet.</a:t>
            </a:r>
          </a:p>
          <a:p>
            <a:r>
              <a:rPr lang="de-DE" sz="1200" b="1" i="0" u="none" strike="noStrike" kern="1200" baseline="0" dirty="0">
                <a:solidFill>
                  <a:schemeClr val="tx1"/>
                </a:solidFill>
                <a:latin typeface="+mn-lt"/>
                <a:ea typeface="+mn-ea"/>
                <a:cs typeface="+mn-cs"/>
              </a:rPr>
              <a:t>Es gelingt Ihnen nicht, Entscheidungsträger zu erreiche</a:t>
            </a:r>
            <a:r>
              <a:rPr lang="de-DE" sz="1200" b="0" i="0" u="none" strike="noStrike" kern="1200" baseline="0" dirty="0">
                <a:solidFill>
                  <a:schemeClr val="tx1"/>
                </a:solidFill>
                <a:latin typeface="+mn-lt"/>
                <a:ea typeface="+mn-ea"/>
                <a:cs typeface="+mn-cs"/>
              </a:rPr>
              <a:t>n: Es ist unwahrscheinlich,</a:t>
            </a:r>
          </a:p>
          <a:p>
            <a:r>
              <a:rPr lang="de-DE" sz="1200" b="0" i="0" u="none" strike="noStrike" kern="1200" baseline="0" dirty="0">
                <a:solidFill>
                  <a:schemeClr val="tx1"/>
                </a:solidFill>
                <a:latin typeface="+mn-lt"/>
                <a:ea typeface="+mn-ea"/>
                <a:cs typeface="+mn-cs"/>
              </a:rPr>
              <a:t>dass Führungskräfte von Unternehmen ihre Zeit damit verbringen,</a:t>
            </a:r>
          </a:p>
          <a:p>
            <a:r>
              <a:rPr lang="de-DE" sz="1200" b="0" i="0" u="none" strike="noStrike" kern="1200" baseline="0" dirty="0">
                <a:solidFill>
                  <a:schemeClr val="tx1"/>
                </a:solidFill>
                <a:latin typeface="+mn-lt"/>
                <a:ea typeface="+mn-ea"/>
                <a:cs typeface="+mn-cs"/>
              </a:rPr>
              <a:t>im Web nach Blogs oder anderen Inhalten zu suchen. Viel wahrscheinlicher</a:t>
            </a:r>
          </a:p>
          <a:p>
            <a:r>
              <a:rPr lang="de-DE" sz="1200" b="0" i="0" u="none" strike="noStrike" kern="1200" baseline="0" dirty="0">
                <a:solidFill>
                  <a:schemeClr val="tx1"/>
                </a:solidFill>
                <a:latin typeface="+mn-lt"/>
                <a:ea typeface="+mn-ea"/>
                <a:cs typeface="+mn-cs"/>
              </a:rPr>
              <a:t>ist, dass sie diese Aufgabe an jemand anderen delegieren. Wenn Sie den</a:t>
            </a:r>
          </a:p>
          <a:p>
            <a:r>
              <a:rPr lang="de-DE" sz="1200" b="0" i="0" u="none" strike="noStrike" kern="1200" baseline="0" dirty="0">
                <a:solidFill>
                  <a:schemeClr val="tx1"/>
                </a:solidFill>
                <a:latin typeface="+mn-lt"/>
                <a:ea typeface="+mn-ea"/>
                <a:cs typeface="+mn-cs"/>
              </a:rPr>
              <a:t>Schwerpunkt zu stark auf Inbound-Leads legen, ohne diese umfassend zu</a:t>
            </a:r>
          </a:p>
          <a:p>
            <a:r>
              <a:rPr lang="de-DE" sz="1200" b="0" i="0" u="none" strike="noStrike" kern="1200" baseline="0" dirty="0">
                <a:solidFill>
                  <a:schemeClr val="tx1"/>
                </a:solidFill>
                <a:latin typeface="+mn-lt"/>
                <a:ea typeface="+mn-ea"/>
                <a:cs typeface="+mn-cs"/>
              </a:rPr>
              <a:t>qualifizieren – und Ihre Wettbewerber Entscheidungsträger erreichen –</a:t>
            </a:r>
          </a:p>
          <a:p>
            <a:r>
              <a:rPr lang="de-DE" sz="1200" b="0" i="0" u="none" strike="noStrike" kern="1200" baseline="0" dirty="0">
                <a:solidFill>
                  <a:schemeClr val="tx1"/>
                </a:solidFill>
                <a:latin typeface="+mn-lt"/>
                <a:ea typeface="+mn-ea"/>
                <a:cs typeface="+mn-cs"/>
              </a:rPr>
              <a:t>können sich Ihre Inbound-Marketing-Bemühungen als vergeblich erweisen.</a:t>
            </a:r>
          </a:p>
          <a:p>
            <a:r>
              <a:rPr lang="de-DE" sz="1200" b="1" i="0" u="none" strike="noStrike" kern="1200" baseline="0" dirty="0">
                <a:solidFill>
                  <a:schemeClr val="tx1"/>
                </a:solidFill>
                <a:latin typeface="+mn-lt"/>
                <a:ea typeface="+mn-ea"/>
                <a:cs typeface="+mn-cs"/>
              </a:rPr>
              <a:t>Zu starkes Rauschen</a:t>
            </a:r>
            <a:r>
              <a:rPr lang="de-DE" sz="1200" b="0" i="0" u="none" strike="noStrike" kern="1200" baseline="0" dirty="0">
                <a:solidFill>
                  <a:schemeClr val="tx1"/>
                </a:solidFill>
                <a:latin typeface="+mn-lt"/>
                <a:ea typeface="+mn-ea"/>
                <a:cs typeface="+mn-cs"/>
              </a:rPr>
              <a:t>: Wenn Sie Inhalte dort platzieren, wo dies auch andere</a:t>
            </a:r>
          </a:p>
          <a:p>
            <a:r>
              <a:rPr lang="de-DE" sz="1200" b="0" i="0" u="none" strike="noStrike" kern="1200" baseline="0" dirty="0">
                <a:solidFill>
                  <a:schemeClr val="tx1"/>
                </a:solidFill>
                <a:latin typeface="+mn-lt"/>
                <a:ea typeface="+mn-ea"/>
                <a:cs typeface="+mn-cs"/>
              </a:rPr>
              <a:t>Unternehmen tun, denken potenzielle Kunden schnell, dass es zwischen diesen</a:t>
            </a:r>
          </a:p>
          <a:p>
            <a:r>
              <a:rPr lang="de-DE" sz="1200" b="0" i="0" u="none" strike="noStrike" kern="1200" baseline="0" dirty="0">
                <a:solidFill>
                  <a:schemeClr val="tx1"/>
                </a:solidFill>
                <a:latin typeface="+mn-lt"/>
                <a:ea typeface="+mn-ea"/>
                <a:cs typeface="+mn-cs"/>
              </a:rPr>
              <a:t>und Ihnen keinen Unterschied gibt. Die Lösung bei zu starkem Rauschen</a:t>
            </a:r>
          </a:p>
          <a:p>
            <a:r>
              <a:rPr lang="de-DE" sz="1200" b="0" i="0" u="none" strike="noStrike" kern="1200" baseline="0" dirty="0">
                <a:solidFill>
                  <a:schemeClr val="tx1"/>
                </a:solidFill>
                <a:latin typeface="+mn-lt"/>
                <a:ea typeface="+mn-ea"/>
                <a:cs typeface="+mn-cs"/>
              </a:rPr>
              <a:t>besteht nicht darin, dieses zu verstärken, sondern den Klang zu verändern.</a:t>
            </a:r>
          </a:p>
          <a:p>
            <a:r>
              <a:rPr lang="de-DE" sz="1200" b="1" i="0" u="none" strike="noStrike" kern="1200" baseline="0" dirty="0">
                <a:solidFill>
                  <a:schemeClr val="tx1"/>
                </a:solidFill>
                <a:latin typeface="+mn-lt"/>
                <a:ea typeface="+mn-ea"/>
                <a:cs typeface="+mn-cs"/>
              </a:rPr>
              <a:t>Zu ausgeprägtes Schweigen</a:t>
            </a:r>
            <a:r>
              <a:rPr lang="de-DE" sz="1200" b="0" i="0" u="none" strike="noStrike" kern="1200" baseline="0" dirty="0">
                <a:solidFill>
                  <a:schemeClr val="tx1"/>
                </a:solidFill>
                <a:latin typeface="+mn-lt"/>
                <a:ea typeface="+mn-ea"/>
                <a:cs typeface="+mn-cs"/>
              </a:rPr>
              <a:t>: Wenn niemand da ist, der Ihre Inhalte</a:t>
            </a:r>
          </a:p>
          <a:p>
            <a:r>
              <a:rPr lang="de-DE" sz="1200" b="0" i="0" u="none" strike="noStrike" kern="1200" baseline="0" dirty="0">
                <a:solidFill>
                  <a:schemeClr val="tx1"/>
                </a:solidFill>
                <a:latin typeface="+mn-lt"/>
                <a:ea typeface="+mn-ea"/>
                <a:cs typeface="+mn-cs"/>
              </a:rPr>
              <a:t>konsumieren kann, lohnt es sich nicht, diese zu erstellen. Stattdessen müssen</a:t>
            </a:r>
          </a:p>
          <a:p>
            <a:r>
              <a:rPr lang="de-DE" sz="1200" b="0" i="0" u="none" strike="noStrike" kern="1200" baseline="0" dirty="0">
                <a:solidFill>
                  <a:schemeClr val="tx1"/>
                </a:solidFill>
                <a:latin typeface="+mn-lt"/>
                <a:ea typeface="+mn-ea"/>
                <a:cs typeface="+mn-cs"/>
              </a:rPr>
              <a:t>Sie sich auf andere Outbound-Marketing-Kanäle konzentrieren.</a:t>
            </a:r>
          </a:p>
          <a:p>
            <a:r>
              <a:rPr lang="de-DE" sz="1200" b="1" i="0" u="none" strike="noStrike" kern="1200" baseline="0" dirty="0">
                <a:solidFill>
                  <a:schemeClr val="tx1"/>
                </a:solidFill>
                <a:latin typeface="+mn-lt"/>
                <a:ea typeface="+mn-ea"/>
                <a:cs typeface="+mn-cs"/>
              </a:rPr>
              <a:t>Abnehmende Erträge</a:t>
            </a:r>
            <a:r>
              <a:rPr lang="de-DE" sz="1200" b="0" i="0" u="none" strike="noStrike" kern="1200" baseline="0" dirty="0">
                <a:solidFill>
                  <a:schemeClr val="tx1"/>
                </a:solidFill>
                <a:latin typeface="+mn-lt"/>
                <a:ea typeface="+mn-ea"/>
                <a:cs typeface="+mn-cs"/>
              </a:rPr>
              <a:t>: Es besteht kein direkter Zusammenhang zwischen</a:t>
            </a:r>
          </a:p>
          <a:p>
            <a:r>
              <a:rPr lang="de-DE" sz="1200" b="0" i="0" u="none" strike="noStrike" kern="1200" baseline="0" dirty="0">
                <a:solidFill>
                  <a:schemeClr val="tx1"/>
                </a:solidFill>
                <a:latin typeface="+mn-lt"/>
                <a:ea typeface="+mn-ea"/>
                <a:cs typeface="+mn-cs"/>
              </a:rPr>
              <a:t>mehr Inhalten und einer größeren Anzahl von Leads. Das bedeutet nicht, dass</a:t>
            </a:r>
          </a:p>
          <a:p>
            <a:r>
              <a:rPr lang="de-DE" sz="1200" b="0" i="0" u="none" strike="noStrike" kern="1200" baseline="0" dirty="0">
                <a:solidFill>
                  <a:schemeClr val="tx1"/>
                </a:solidFill>
                <a:latin typeface="+mn-lt"/>
                <a:ea typeface="+mn-ea"/>
                <a:cs typeface="+mn-cs"/>
              </a:rPr>
              <a:t>Ihre Inhalte keine langfristige Wirkung erzielen; es bedeutet lediglich, dass jede</a:t>
            </a:r>
          </a:p>
          <a:p>
            <a:r>
              <a:rPr lang="de-DE" sz="1200" b="0" i="0" u="none" strike="noStrike" kern="1200" baseline="0" dirty="0">
                <a:solidFill>
                  <a:schemeClr val="tx1"/>
                </a:solidFill>
                <a:latin typeface="+mn-lt"/>
                <a:ea typeface="+mn-ea"/>
                <a:cs typeface="+mn-cs"/>
              </a:rPr>
              <a:t>weitere Inbound-Marketing-Maßnahme einen geringeren zusätzlichen Ertrag</a:t>
            </a:r>
          </a:p>
          <a:p>
            <a:r>
              <a:rPr lang="de-DE" sz="1200" b="0" i="0" u="none" strike="noStrike" kern="1200" baseline="0" dirty="0">
                <a:solidFill>
                  <a:schemeClr val="tx1"/>
                </a:solidFill>
                <a:latin typeface="+mn-lt"/>
                <a:ea typeface="+mn-ea"/>
                <a:cs typeface="+mn-cs"/>
              </a:rPr>
              <a:t>erzielt als die vorangegangene Maßnahme.</a:t>
            </a:r>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106</a:t>
            </a:fld>
            <a:endParaRPr lang="en-US"/>
          </a:p>
        </p:txBody>
      </p:sp>
    </p:spTree>
    <p:extLst>
      <p:ext uri="{BB962C8B-B14F-4D97-AF65-F5344CB8AC3E}">
        <p14:creationId xmlns:p14="http://schemas.microsoft.com/office/powerpoint/2010/main" val="13505887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err="1"/>
              <a:t>Frage</a:t>
            </a:r>
            <a:r>
              <a:rPr lang="en-US" sz="1200" dirty="0"/>
              <a:t>: </a:t>
            </a:r>
          </a:p>
          <a:p>
            <a:pPr>
              <a:lnSpc>
                <a:spcPct val="150000"/>
              </a:lnSpc>
            </a:pPr>
            <a:endParaRPr lang="en-US" sz="1200" dirty="0"/>
          </a:p>
          <a:p>
            <a:pPr>
              <a:lnSpc>
                <a:spcPct val="150000"/>
              </a:lnSpc>
            </a:pPr>
            <a:r>
              <a:rPr lang="en-US" sz="1200" b="1" dirty="0">
                <a:solidFill>
                  <a:srgbClr val="FF0000"/>
                </a:solidFill>
              </a:rPr>
              <a:t>Was </a:t>
            </a:r>
            <a:r>
              <a:rPr lang="en-US" sz="1200" b="1" dirty="0" err="1">
                <a:solidFill>
                  <a:srgbClr val="FF0000"/>
                </a:solidFill>
              </a:rPr>
              <a:t>ist</a:t>
            </a:r>
            <a:r>
              <a:rPr lang="en-US" sz="1200" b="1" dirty="0">
                <a:solidFill>
                  <a:srgbClr val="FF0000"/>
                </a:solidFill>
              </a:rPr>
              <a:t> </a:t>
            </a:r>
            <a:r>
              <a:rPr lang="en-US" sz="1200" b="1" dirty="0" err="1">
                <a:solidFill>
                  <a:srgbClr val="FF0000"/>
                </a:solidFill>
              </a:rPr>
              <a:t>typisches</a:t>
            </a:r>
            <a:r>
              <a:rPr lang="en-US" sz="1200" b="1" dirty="0">
                <a:solidFill>
                  <a:srgbClr val="FF0000"/>
                </a:solidFill>
              </a:rPr>
              <a:t> Outbound</a:t>
            </a:r>
            <a:r>
              <a:rPr lang="en-US" sz="1200" b="1" baseline="0" dirty="0">
                <a:solidFill>
                  <a:srgbClr val="FF0000"/>
                </a:solidFill>
              </a:rPr>
              <a:t> Marketing?</a:t>
            </a:r>
          </a:p>
          <a:p>
            <a:pPr>
              <a:lnSpc>
                <a:spcPct val="150000"/>
              </a:lnSpc>
            </a:pPr>
            <a:endParaRPr lang="en-US" sz="1200" baseline="0" dirty="0"/>
          </a:p>
          <a:p>
            <a:pPr>
              <a:lnSpc>
                <a:spcPct val="150000"/>
              </a:lnSpc>
            </a:pPr>
            <a:r>
              <a:rPr lang="en-US" sz="1200" dirty="0" err="1"/>
              <a:t>Outound</a:t>
            </a:r>
            <a:r>
              <a:rPr lang="en-US" sz="1200" dirty="0"/>
              <a:t>-Marketing:</a:t>
            </a:r>
            <a:r>
              <a:rPr lang="en-US" sz="1200" baseline="0" dirty="0"/>
              <a:t> </a:t>
            </a:r>
            <a:r>
              <a:rPr lang="de-DE" sz="1200" baseline="30000" dirty="0">
                <a:hlinkClick r:id="rId3"/>
              </a:rPr>
              <a:t>[1]</a:t>
            </a:r>
            <a:r>
              <a:rPr lang="de-DE" sz="1200" dirty="0"/>
              <a:t>, wie es per </a:t>
            </a:r>
            <a:r>
              <a:rPr lang="de-DE" sz="1200" dirty="0">
                <a:hlinkClick r:id="rId4" tooltip="Postwurfsendung"/>
              </a:rPr>
              <a:t>Postwurfsendung</a:t>
            </a:r>
            <a:r>
              <a:rPr lang="de-DE" sz="1200" dirty="0"/>
              <a:t>, </a:t>
            </a:r>
            <a:r>
              <a:rPr lang="de-DE" sz="1200" dirty="0">
                <a:hlinkClick r:id="rId5" tooltip="Radiowerbung"/>
              </a:rPr>
              <a:t>Radiowerbung</a:t>
            </a:r>
            <a:r>
              <a:rPr lang="de-DE" sz="1200" dirty="0"/>
              <a:t>, </a:t>
            </a:r>
            <a:r>
              <a:rPr lang="de-DE" sz="1200" dirty="0">
                <a:hlinkClick r:id="rId6" tooltip="Fernsehwerbung"/>
              </a:rPr>
              <a:t>Fernsehwerbung</a:t>
            </a:r>
            <a:r>
              <a:rPr lang="de-DE" sz="1200" dirty="0"/>
              <a:t>, </a:t>
            </a:r>
            <a:r>
              <a:rPr lang="de-DE" sz="1200" dirty="0">
                <a:hlinkClick r:id="rId7" tooltip="Flugblatt"/>
              </a:rPr>
              <a:t>Flyer</a:t>
            </a:r>
            <a:r>
              <a:rPr lang="de-DE" sz="1200" dirty="0"/>
              <a:t>, </a:t>
            </a:r>
            <a:r>
              <a:rPr lang="de-DE" sz="1200" dirty="0">
                <a:hlinkClick r:id="rId8" tooltip="Spam"/>
              </a:rPr>
              <a:t>Spam</a:t>
            </a:r>
            <a:r>
              <a:rPr lang="de-DE" sz="1200" dirty="0"/>
              <a:t>, </a:t>
            </a:r>
            <a:r>
              <a:rPr lang="de-DE" sz="1200" dirty="0">
                <a:hlinkClick r:id="rId9" tooltip="Telefonverkauf"/>
              </a:rPr>
              <a:t>Telefonmarketing</a:t>
            </a:r>
            <a:r>
              <a:rPr lang="de-DE" sz="1200" dirty="0"/>
              <a:t> und </a:t>
            </a:r>
            <a:r>
              <a:rPr lang="de-DE" sz="1200" dirty="0">
                <a:hlinkClick r:id="rId10" tooltip="Werbung"/>
              </a:rPr>
              <a:t>klassischer Werbung</a:t>
            </a:r>
            <a:r>
              <a:rPr lang="de-DE" sz="1200" dirty="0"/>
              <a:t> üblich ist.</a:t>
            </a:r>
            <a:endParaRPr lang="en-US" sz="1200" dirty="0"/>
          </a:p>
        </p:txBody>
      </p:sp>
      <p:sp>
        <p:nvSpPr>
          <p:cNvPr id="4" name="Slide Number Placeholder 3"/>
          <p:cNvSpPr>
            <a:spLocks noGrp="1"/>
          </p:cNvSpPr>
          <p:nvPr>
            <p:ph type="sldNum" sz="quarter" idx="10"/>
          </p:nvPr>
        </p:nvSpPr>
        <p:spPr/>
        <p:txBody>
          <a:bodyPr/>
          <a:lstStyle/>
          <a:p>
            <a:fld id="{EA9AFF8A-E7FC-43A1-8D24-D9100254D42E}" type="slidenum">
              <a:rPr lang="en-US" smtClean="0"/>
              <a:t>107</a:t>
            </a:fld>
            <a:endParaRPr lang="en-US"/>
          </a:p>
        </p:txBody>
      </p:sp>
    </p:spTree>
    <p:extLst>
      <p:ext uri="{BB962C8B-B14F-4D97-AF65-F5344CB8AC3E}">
        <p14:creationId xmlns:p14="http://schemas.microsoft.com/office/powerpoint/2010/main" val="30043280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30B8D964-1832-4683-AC93-4B637C773040}"/>
              </a:ext>
            </a:extLst>
          </p:cNvPr>
          <p:cNvSpPr>
            <a:spLocks noGrp="1" noRot="1" noChangeAspect="1" noChangeArrowheads="1" noTextEdit="1"/>
          </p:cNvSpPr>
          <p:nvPr>
            <p:ph type="sldImg"/>
          </p:nvPr>
        </p:nvSpPr>
        <p:spPr>
          <a:xfrm>
            <a:off x="917575" y="744538"/>
            <a:ext cx="4962525" cy="3722687"/>
          </a:xfrm>
          <a:ln/>
        </p:spPr>
      </p:sp>
      <p:sp>
        <p:nvSpPr>
          <p:cNvPr id="59395" name="Notes Placeholder 2">
            <a:extLst>
              <a:ext uri="{FF2B5EF4-FFF2-40B4-BE49-F238E27FC236}">
                <a16:creationId xmlns:a16="http://schemas.microsoft.com/office/drawing/2014/main" id="{879ABDEC-87D5-441C-BFFA-66F275B61731}"/>
              </a:ext>
            </a:extLst>
          </p:cNvPr>
          <p:cNvSpPr>
            <a:spLocks noGrp="1" noChangeArrowheads="1"/>
          </p:cNvSpPr>
          <p:nvPr>
            <p:ph type="body" idx="1"/>
          </p:nvPr>
        </p:nvSpPr>
        <p:spPr>
          <a:noFill/>
        </p:spPr>
        <p:txBody>
          <a:bodyPr/>
          <a:lstStyle/>
          <a:p>
            <a:pPr>
              <a:lnSpc>
                <a:spcPct val="150000"/>
              </a:lnSpc>
            </a:pPr>
            <a:r>
              <a:rPr lang="en-US" altLang="de-DE"/>
              <a:t>Frage: </a:t>
            </a:r>
          </a:p>
          <a:p>
            <a:pPr>
              <a:lnSpc>
                <a:spcPct val="150000"/>
              </a:lnSpc>
            </a:pPr>
            <a:endParaRPr lang="en-US" altLang="de-DE"/>
          </a:p>
          <a:p>
            <a:pPr>
              <a:lnSpc>
                <a:spcPct val="150000"/>
              </a:lnSpc>
            </a:pPr>
            <a:r>
              <a:rPr lang="en-US" altLang="de-DE" b="1">
                <a:solidFill>
                  <a:srgbClr val="FF0000"/>
                </a:solidFill>
              </a:rPr>
              <a:t>Was ist typisches Outbound Marketing?</a:t>
            </a:r>
          </a:p>
          <a:p>
            <a:pPr>
              <a:lnSpc>
                <a:spcPct val="150000"/>
              </a:lnSpc>
            </a:pPr>
            <a:endParaRPr lang="en-US" altLang="de-DE"/>
          </a:p>
          <a:p>
            <a:pPr>
              <a:lnSpc>
                <a:spcPct val="150000"/>
              </a:lnSpc>
            </a:pPr>
            <a:r>
              <a:rPr lang="en-US" altLang="de-DE"/>
              <a:t>Outound-Marketing: </a:t>
            </a:r>
            <a:r>
              <a:rPr lang="de-DE" altLang="de-DE" baseline="30000">
                <a:hlinkClick r:id="rId3"/>
              </a:rPr>
              <a:t>[1]</a:t>
            </a:r>
            <a:r>
              <a:rPr lang="de-DE" altLang="de-DE"/>
              <a:t>, wie es per </a:t>
            </a:r>
            <a:r>
              <a:rPr lang="de-DE" altLang="de-DE">
                <a:hlinkClick r:id="rId4" tooltip="Postwurfsendung"/>
              </a:rPr>
              <a:t>Postwurfsendung</a:t>
            </a:r>
            <a:r>
              <a:rPr lang="de-DE" altLang="de-DE"/>
              <a:t>, </a:t>
            </a:r>
            <a:r>
              <a:rPr lang="de-DE" altLang="de-DE">
                <a:hlinkClick r:id="rId5" tooltip="Radiowerbung"/>
              </a:rPr>
              <a:t>Radiowerbung</a:t>
            </a:r>
            <a:r>
              <a:rPr lang="de-DE" altLang="de-DE"/>
              <a:t>, </a:t>
            </a:r>
            <a:r>
              <a:rPr lang="de-DE" altLang="de-DE">
                <a:hlinkClick r:id="rId6" tooltip="Fernsehwerbung"/>
              </a:rPr>
              <a:t>Fernsehwerbung</a:t>
            </a:r>
            <a:r>
              <a:rPr lang="de-DE" altLang="de-DE"/>
              <a:t>, </a:t>
            </a:r>
            <a:r>
              <a:rPr lang="de-DE" altLang="de-DE">
                <a:hlinkClick r:id="rId7" tooltip="Flugblatt"/>
              </a:rPr>
              <a:t>Flyer</a:t>
            </a:r>
            <a:r>
              <a:rPr lang="de-DE" altLang="de-DE"/>
              <a:t>, </a:t>
            </a:r>
            <a:r>
              <a:rPr lang="de-DE" altLang="de-DE">
                <a:hlinkClick r:id="rId8" tooltip="Spam"/>
              </a:rPr>
              <a:t>Spam</a:t>
            </a:r>
            <a:r>
              <a:rPr lang="de-DE" altLang="de-DE"/>
              <a:t>, </a:t>
            </a:r>
            <a:r>
              <a:rPr lang="de-DE" altLang="de-DE">
                <a:hlinkClick r:id="rId9" tooltip="Telefonverkauf"/>
              </a:rPr>
              <a:t>Telefonmarketing</a:t>
            </a:r>
            <a:r>
              <a:rPr lang="de-DE" altLang="de-DE"/>
              <a:t> und </a:t>
            </a:r>
            <a:r>
              <a:rPr lang="de-DE" altLang="de-DE">
                <a:hlinkClick r:id="rId10" tooltip="Werbung"/>
              </a:rPr>
              <a:t>klassischer Werbung</a:t>
            </a:r>
            <a:r>
              <a:rPr lang="de-DE" altLang="de-DE"/>
              <a:t> üblich ist.</a:t>
            </a:r>
            <a:endParaRPr lang="en-US" altLang="de-DE"/>
          </a:p>
        </p:txBody>
      </p:sp>
      <p:sp>
        <p:nvSpPr>
          <p:cNvPr id="59396" name="Slide Number Placeholder 3">
            <a:extLst>
              <a:ext uri="{FF2B5EF4-FFF2-40B4-BE49-F238E27FC236}">
                <a16:creationId xmlns:a16="http://schemas.microsoft.com/office/drawing/2014/main" id="{B0ABC83B-C489-4E6A-99A6-6EA6E84D9B71}"/>
              </a:ext>
            </a:extLst>
          </p:cNvPr>
          <p:cNvSpPr>
            <a:spLocks noGrp="1"/>
          </p:cNvSpPr>
          <p:nvPr>
            <p:ph type="sldNum" sz="quarter" idx="5"/>
          </p:nvPr>
        </p:nvSpPr>
        <p:spPr>
          <a:noFill/>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6D5C1C0-42D6-445F-B6F5-54D30CE428CF}" type="slidenum">
              <a:rPr lang="en-US" altLang="de-DE" smtClean="0">
                <a:latin typeface="Calibri" panose="020F0502020204030204" pitchFamily="34" charset="0"/>
              </a:rPr>
              <a:pPr fontAlgn="base">
                <a:spcBef>
                  <a:spcPct val="0"/>
                </a:spcBef>
                <a:spcAft>
                  <a:spcPct val="0"/>
                </a:spcAft>
              </a:pPr>
              <a:t>108</a:t>
            </a:fld>
            <a:endParaRPr lang="en-US" altLang="de-DE">
              <a:latin typeface="Calibri" panose="020F0502020204030204" pitchFamily="34" charset="0"/>
            </a:endParaRPr>
          </a:p>
        </p:txBody>
      </p:sp>
    </p:spTree>
    <p:extLst>
      <p:ext uri="{BB962C8B-B14F-4D97-AF65-F5344CB8AC3E}">
        <p14:creationId xmlns:p14="http://schemas.microsoft.com/office/powerpoint/2010/main" val="6390221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Content Creation + Distribution</a:t>
            </a:r>
            <a:r>
              <a:rPr lang="en-US" dirty="0"/>
              <a:t>- Create targeted content that </a:t>
            </a:r>
            <a:r>
              <a:rPr lang="en-US" b="1" dirty="0"/>
              <a:t>answers prospects' and customers' basic questions and needs</a:t>
            </a:r>
            <a:r>
              <a:rPr lang="en-US" dirty="0"/>
              <a:t>, then share that content far and wide.</a:t>
            </a:r>
          </a:p>
          <a:p>
            <a:r>
              <a:rPr lang="en-US" b="1" dirty="0"/>
              <a:t>Lifecycle Marketing</a:t>
            </a:r>
            <a:r>
              <a:rPr lang="en-US" dirty="0"/>
              <a:t>- Promoters don’t just materialize out of thin air: they start off as strangers, visitors, contacts, and customers. Specific marketing actions and tools help to </a:t>
            </a:r>
            <a:r>
              <a:rPr lang="en-US" b="1" dirty="0"/>
              <a:t>transform those strangers into promoters.</a:t>
            </a:r>
          </a:p>
          <a:p>
            <a:r>
              <a:rPr lang="en-US" b="1" dirty="0"/>
              <a:t>Personalization</a:t>
            </a:r>
            <a:r>
              <a:rPr lang="en-US" dirty="0"/>
              <a:t>- </a:t>
            </a:r>
            <a:r>
              <a:rPr lang="en-US" b="1" dirty="0"/>
              <a:t>Tailor your content to the wants and needs of the people who are viewing</a:t>
            </a:r>
            <a:r>
              <a:rPr lang="en-US" dirty="0"/>
              <a:t> it. As you learn more about your leads over time, you can better personalize your messages to their specific needs.</a:t>
            </a:r>
          </a:p>
          <a:p>
            <a:r>
              <a:rPr lang="en-US" b="1" dirty="0"/>
              <a:t>Multi-channel</a:t>
            </a:r>
            <a:r>
              <a:rPr lang="en-US" dirty="0"/>
              <a:t>- Inbound marketing is multi-channel by nature because it </a:t>
            </a:r>
            <a:r>
              <a:rPr lang="en-US" b="1" dirty="0"/>
              <a:t>approaches people where they are, in the channel where they want to interact with you.</a:t>
            </a:r>
          </a:p>
          <a:p>
            <a:r>
              <a:rPr lang="en-US" b="1" dirty="0"/>
              <a:t>Integration</a:t>
            </a:r>
            <a:r>
              <a:rPr lang="en-US" dirty="0"/>
              <a:t>- Content creation, publishing and analytics tools all work together like a well-oiled machine - allowing you to focus on publishing the right content in the right place at the right time.</a:t>
            </a:r>
          </a:p>
          <a:p>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109</a:t>
            </a:fld>
            <a:endParaRPr lang="en-US"/>
          </a:p>
        </p:txBody>
      </p:sp>
    </p:spTree>
    <p:extLst>
      <p:ext uri="{BB962C8B-B14F-4D97-AF65-F5344CB8AC3E}">
        <p14:creationId xmlns:p14="http://schemas.microsoft.com/office/powerpoint/2010/main" val="12692770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i="0" u="none" strike="noStrike" kern="1200" baseline="0" dirty="0">
                <a:solidFill>
                  <a:schemeClr val="tx1"/>
                </a:solidFill>
                <a:latin typeface="+mn-lt"/>
                <a:ea typeface="+mn-ea"/>
                <a:cs typeface="+mn-cs"/>
              </a:rPr>
              <a:t>Content Marketing</a:t>
            </a:r>
          </a:p>
          <a:p>
            <a:r>
              <a:rPr lang="de-DE" sz="1200" b="0" i="0" u="none" strike="noStrike" kern="1200" baseline="0" dirty="0">
                <a:solidFill>
                  <a:schemeClr val="tx1"/>
                </a:solidFill>
                <a:latin typeface="+mn-lt"/>
                <a:ea typeface="+mn-ea"/>
                <a:cs typeface="+mn-cs"/>
              </a:rPr>
              <a:t>Kunden sind auf der Suche nach Mehrwert. Nach einer Lösung für ihr Problem</a:t>
            </a:r>
          </a:p>
          <a:p>
            <a:r>
              <a:rPr lang="de-DE" sz="1200" b="0" i="0" u="none" strike="noStrike" kern="1200" baseline="0" dirty="0">
                <a:solidFill>
                  <a:schemeClr val="tx1"/>
                </a:solidFill>
                <a:latin typeface="+mn-lt"/>
                <a:ea typeface="+mn-ea"/>
                <a:cs typeface="+mn-cs"/>
              </a:rPr>
              <a:t>oder ihre Fragestellung. Sie stoßen nicht aus reiner Loyalität auf Ihr Unternehmen.</a:t>
            </a:r>
          </a:p>
          <a:p>
            <a:r>
              <a:rPr lang="de-DE" sz="1200" b="0" i="0" u="none" strike="noStrike" kern="1200" baseline="0" dirty="0">
                <a:solidFill>
                  <a:schemeClr val="tx1"/>
                </a:solidFill>
                <a:latin typeface="+mn-lt"/>
                <a:ea typeface="+mn-ea"/>
                <a:cs typeface="+mn-cs"/>
              </a:rPr>
              <a:t>Interessenten anzuziehen und zu Kunden zu konvertieren ist kein Selbstläufer –</a:t>
            </a:r>
          </a:p>
          <a:p>
            <a:r>
              <a:rPr lang="de-DE" sz="1200" b="0" i="0" u="none" strike="noStrike" kern="1200" baseline="0" dirty="0">
                <a:solidFill>
                  <a:schemeClr val="tx1"/>
                </a:solidFill>
                <a:latin typeface="+mn-lt"/>
                <a:ea typeface="+mn-ea"/>
                <a:cs typeface="+mn-cs"/>
              </a:rPr>
              <a:t>und kalte Akquise funktioniert nicht mehr. Strategisches Content Marketing ist</a:t>
            </a:r>
          </a:p>
          <a:p>
            <a:r>
              <a:rPr lang="de-DE" sz="1200" b="0" i="0" u="none" strike="noStrike" kern="1200" baseline="0" dirty="0">
                <a:solidFill>
                  <a:schemeClr val="tx1"/>
                </a:solidFill>
                <a:latin typeface="+mn-lt"/>
                <a:ea typeface="+mn-ea"/>
                <a:cs typeface="+mn-cs"/>
              </a:rPr>
              <a:t>das Fundament, auf dem Sie Ihre </a:t>
            </a:r>
            <a:r>
              <a:rPr lang="de-DE" sz="1200" b="1" i="0" u="none" strike="noStrike" kern="1200" baseline="0" dirty="0">
                <a:solidFill>
                  <a:schemeClr val="tx1"/>
                </a:solidFill>
                <a:latin typeface="+mn-lt"/>
                <a:ea typeface="+mn-ea"/>
                <a:cs typeface="+mn-cs"/>
              </a:rPr>
              <a:t>Customer Experience Strategie</a:t>
            </a:r>
            <a:r>
              <a:rPr lang="de-DE" sz="1200" b="0" i="0" u="none" strike="noStrike" kern="1200" baseline="0" dirty="0">
                <a:solidFill>
                  <a:schemeClr val="tx1"/>
                </a:solidFill>
                <a:latin typeface="+mn-lt"/>
                <a:ea typeface="+mn-ea"/>
                <a:cs typeface="+mn-cs"/>
              </a:rPr>
              <a:t> bauen sollten. Im</a:t>
            </a:r>
          </a:p>
          <a:p>
            <a:r>
              <a:rPr lang="de-DE" sz="1200" b="0" i="0" u="none" strike="noStrike" kern="1200" baseline="0" dirty="0">
                <a:solidFill>
                  <a:schemeClr val="tx1"/>
                </a:solidFill>
                <a:latin typeface="+mn-lt"/>
                <a:ea typeface="+mn-ea"/>
                <a:cs typeface="+mn-cs"/>
              </a:rPr>
              <a:t>Zentrum stehen relevante und hochwertige Inhalte, die genau zum richtigen Zeitpunkt</a:t>
            </a:r>
          </a:p>
          <a:p>
            <a:r>
              <a:rPr lang="de-DE" sz="1200" b="0" i="0" u="none" strike="noStrike" kern="1200" baseline="0" dirty="0">
                <a:solidFill>
                  <a:schemeClr val="tx1"/>
                </a:solidFill>
                <a:latin typeface="+mn-lt"/>
                <a:ea typeface="+mn-ea"/>
                <a:cs typeface="+mn-cs"/>
              </a:rPr>
              <a:t>der richtigen Person angeboten werden. So generieren Sie hochwertige Leads, die</a:t>
            </a:r>
          </a:p>
          <a:p>
            <a:r>
              <a:rPr lang="de-DE" sz="1200" b="0" i="0" u="none" strike="noStrike" kern="1200" baseline="0" dirty="0">
                <a:solidFill>
                  <a:schemeClr val="tx1"/>
                </a:solidFill>
                <a:latin typeface="+mn-lt"/>
                <a:ea typeface="+mn-ea"/>
                <a:cs typeface="+mn-cs"/>
              </a:rPr>
              <a:t>durch konsequentes Inbound Marketing zu Sales </a:t>
            </a:r>
            <a:r>
              <a:rPr lang="de-DE" sz="1200" b="0" i="0" u="none" strike="noStrike" kern="1200" baseline="0" dirty="0" err="1">
                <a:solidFill>
                  <a:schemeClr val="tx1"/>
                </a:solidFill>
                <a:latin typeface="+mn-lt"/>
                <a:ea typeface="+mn-ea"/>
                <a:cs typeface="+mn-cs"/>
              </a:rPr>
              <a:t>Opportunities</a:t>
            </a:r>
            <a:r>
              <a:rPr lang="de-DE" sz="1200" b="0" i="0" u="none" strike="noStrike" kern="1200" baseline="0" dirty="0">
                <a:solidFill>
                  <a:schemeClr val="tx1"/>
                </a:solidFill>
                <a:latin typeface="+mn-lt"/>
                <a:ea typeface="+mn-ea"/>
                <a:cs typeface="+mn-cs"/>
              </a:rPr>
              <a:t> werden. Die Inbound</a:t>
            </a:r>
          </a:p>
          <a:p>
            <a:r>
              <a:rPr lang="de-DE" sz="1200" b="0" i="0" u="none" strike="noStrike" kern="1200" baseline="0" dirty="0">
                <a:solidFill>
                  <a:schemeClr val="tx1"/>
                </a:solidFill>
                <a:latin typeface="+mn-lt"/>
                <a:ea typeface="+mn-ea"/>
                <a:cs typeface="+mn-cs"/>
              </a:rPr>
              <a:t>Marketing Methode hilft Ihnen dabei, Ihre verschiedenen </a:t>
            </a:r>
            <a:r>
              <a:rPr lang="de-DE" sz="1200" b="0" i="0" u="none" strike="noStrike" kern="1200" baseline="0" dirty="0" err="1">
                <a:solidFill>
                  <a:schemeClr val="tx1"/>
                </a:solidFill>
                <a:latin typeface="+mn-lt"/>
                <a:ea typeface="+mn-ea"/>
                <a:cs typeface="+mn-cs"/>
              </a:rPr>
              <a:t>Buyers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Personas</a:t>
            </a:r>
            <a:r>
              <a:rPr lang="de-DE" sz="1200" b="0" i="0" u="none" strike="noStrike" kern="1200" baseline="0" dirty="0">
                <a:solidFill>
                  <a:schemeClr val="tx1"/>
                </a:solidFill>
                <a:latin typeface="+mn-lt"/>
                <a:ea typeface="+mn-ea"/>
                <a:cs typeface="+mn-cs"/>
              </a:rPr>
              <a:t> effizient</a:t>
            </a:r>
          </a:p>
          <a:p>
            <a:r>
              <a:rPr lang="de-DE" sz="1200" b="0" i="0" u="none" strike="noStrike" kern="1200" baseline="0" dirty="0">
                <a:solidFill>
                  <a:schemeClr val="tx1"/>
                </a:solidFill>
                <a:latin typeface="+mn-lt"/>
                <a:ea typeface="+mn-ea"/>
                <a:cs typeface="+mn-cs"/>
              </a:rPr>
              <a:t>entlang der Customer Journey zu begleiten und eine nachhaltige Beziehung aufzubauen.</a:t>
            </a:r>
          </a:p>
          <a:p>
            <a:r>
              <a:rPr lang="de-DE" sz="1200" b="0" i="0" u="none" strike="noStrike" kern="1200" baseline="0" dirty="0">
                <a:solidFill>
                  <a:schemeClr val="tx1"/>
                </a:solidFill>
                <a:latin typeface="+mn-lt"/>
                <a:ea typeface="+mn-ea"/>
                <a:cs typeface="+mn-cs"/>
              </a:rPr>
              <a:t>Grundlegend hierbei ist eine eingehende Zielgruppenkenntnis und Affinität.</a:t>
            </a:r>
          </a:p>
          <a:p>
            <a:r>
              <a:rPr lang="de-DE" sz="1200" b="0" i="0" u="none" strike="noStrike" kern="1200" baseline="0" dirty="0">
                <a:solidFill>
                  <a:schemeClr val="tx1"/>
                </a:solidFill>
                <a:latin typeface="+mn-lt"/>
                <a:ea typeface="+mn-ea"/>
                <a:cs typeface="+mn-cs"/>
              </a:rPr>
              <a:t>Dabei sollten Sie nicht danach handeln, was Sie für wahrscheinlich halten, sondern</a:t>
            </a:r>
          </a:p>
          <a:p>
            <a:r>
              <a:rPr lang="de-DE" sz="1200" b="0" i="0" u="none" strike="noStrike" kern="1200" baseline="0" dirty="0">
                <a:solidFill>
                  <a:schemeClr val="tx1"/>
                </a:solidFill>
                <a:latin typeface="+mn-lt"/>
                <a:ea typeface="+mn-ea"/>
                <a:cs typeface="+mn-cs"/>
              </a:rPr>
              <a:t>durch Monitoring und Analyse echte Erkenntnisse in Bezug auf den Bedarf Ihrer</a:t>
            </a:r>
          </a:p>
          <a:p>
            <a:r>
              <a:rPr lang="de-DE" sz="1200" b="0" i="0" u="none" strike="noStrike" kern="1200" baseline="0" dirty="0">
                <a:solidFill>
                  <a:schemeClr val="tx1"/>
                </a:solidFill>
                <a:latin typeface="+mn-lt"/>
                <a:ea typeface="+mn-ea"/>
                <a:cs typeface="+mn-cs"/>
              </a:rPr>
              <a:t>Zielgruppe auswerten. Sie sollten sich dabei immer die Frage stellen, was Ihr Alleinstellungsmerkmal</a:t>
            </a:r>
          </a:p>
          <a:p>
            <a:r>
              <a:rPr lang="de-DE" sz="1200" b="0" i="0" u="none" strike="noStrike" kern="1200" baseline="0" dirty="0">
                <a:solidFill>
                  <a:schemeClr val="tx1"/>
                </a:solidFill>
                <a:latin typeface="+mn-lt"/>
                <a:ea typeface="+mn-ea"/>
                <a:cs typeface="+mn-cs"/>
              </a:rPr>
              <a:t>ist und inwiefern Sie einen besonderen Mehrwert bieten können.</a:t>
            </a:r>
            <a:endParaRPr lang="en-US" b="1" dirty="0"/>
          </a:p>
        </p:txBody>
      </p:sp>
      <p:sp>
        <p:nvSpPr>
          <p:cNvPr id="4" name="Slide Number Placeholder 3"/>
          <p:cNvSpPr>
            <a:spLocks noGrp="1"/>
          </p:cNvSpPr>
          <p:nvPr>
            <p:ph type="sldNum" sz="quarter" idx="10"/>
          </p:nvPr>
        </p:nvSpPr>
        <p:spPr/>
        <p:txBody>
          <a:bodyPr/>
          <a:lstStyle/>
          <a:p>
            <a:fld id="{EA9AFF8A-E7FC-43A1-8D24-D9100254D42E}" type="slidenum">
              <a:rPr lang="en-US" smtClean="0"/>
              <a:t>110</a:t>
            </a:fld>
            <a:endParaRPr lang="en-US"/>
          </a:p>
        </p:txBody>
      </p:sp>
    </p:spTree>
    <p:extLst>
      <p:ext uri="{BB962C8B-B14F-4D97-AF65-F5344CB8AC3E}">
        <p14:creationId xmlns:p14="http://schemas.microsoft.com/office/powerpoint/2010/main" val="8626856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Attract</a:t>
            </a:r>
          </a:p>
          <a:p>
            <a:r>
              <a:rPr lang="en-US" dirty="0"/>
              <a:t>We don’t want just </a:t>
            </a:r>
            <a:r>
              <a:rPr lang="en-US" i="1" dirty="0"/>
              <a:t>any</a:t>
            </a:r>
            <a:r>
              <a:rPr lang="en-US" dirty="0"/>
              <a:t> traffic to our site, we want the </a:t>
            </a:r>
            <a:r>
              <a:rPr lang="en-US" i="1" dirty="0"/>
              <a:t>right</a:t>
            </a:r>
            <a:r>
              <a:rPr lang="en-US" dirty="0"/>
              <a:t> traffic. We want the people who are most likely to become leads, and, ultimately, happy customers. Who are the “right” people? Our ideal customers, also known as our </a:t>
            </a:r>
            <a:r>
              <a:rPr lang="en-US" dirty="0">
                <a:hlinkClick r:id="rId3"/>
              </a:rPr>
              <a:t>buyer personas</a:t>
            </a:r>
            <a:r>
              <a:rPr lang="en-US" dirty="0"/>
              <a:t>. Buyer personas are holistic ideals of what your customers are really like, inside and out. Personas encompass the goals, challenges, pain points, common objections to products and services, as well as personal and demographic information shared among all members of that particular customer type. Your personas are the people around whom your whole business is built.</a:t>
            </a:r>
          </a:p>
          <a:p>
            <a:r>
              <a:rPr lang="en-US" dirty="0"/>
              <a:t>Some of the most important tools to attract the right users to your site are:</a:t>
            </a:r>
          </a:p>
          <a:p>
            <a:r>
              <a:rPr lang="en-US" b="1" dirty="0">
                <a:hlinkClick r:id="rId4"/>
              </a:rPr>
              <a:t>Blogging</a:t>
            </a:r>
            <a:r>
              <a:rPr lang="en-US" dirty="0"/>
              <a:t>- you must create educational content that speaks to them and answers their questions.</a:t>
            </a:r>
          </a:p>
          <a:p>
            <a:r>
              <a:rPr lang="en-US" b="1" dirty="0">
                <a:hlinkClick r:id="rId5"/>
              </a:rPr>
              <a:t>SEO</a:t>
            </a:r>
            <a:r>
              <a:rPr lang="en-US" dirty="0"/>
              <a:t>- Your customers begin their buying process online, usually by using a search engine to find something they have questions about. So, you need to make sure you’re appearing prominently when and where they search. To do that, you need to carefully, analytically pick keywords, optimize your pages, create content, and build links around the terms your ideal buyers are searching for.</a:t>
            </a:r>
          </a:p>
          <a:p>
            <a:r>
              <a:rPr lang="en-US" b="1" dirty="0">
                <a:hlinkClick r:id="rId6"/>
              </a:rPr>
              <a:t>Pages</a:t>
            </a:r>
            <a:r>
              <a:rPr lang="en-US" dirty="0"/>
              <a:t>- So put your best face forward! Optimize your website to appeal to your ideal buyers and transform your website into a beacon of </a:t>
            </a:r>
            <a:r>
              <a:rPr lang="en-US" u="sng" dirty="0"/>
              <a:t>helpful content</a:t>
            </a:r>
            <a:r>
              <a:rPr lang="en-US" dirty="0"/>
              <a:t> to entice the right strangers to visit your pages.</a:t>
            </a:r>
          </a:p>
          <a:p>
            <a:r>
              <a:rPr lang="en-US" b="1" dirty="0">
                <a:hlinkClick r:id="rId7"/>
              </a:rPr>
              <a:t>Social Publishing</a:t>
            </a:r>
            <a:r>
              <a:rPr lang="en-US" dirty="0"/>
              <a:t>- Successful inbound strategies are all about remarkable content - and social publishing allows you to share that valuable information on the social web, </a:t>
            </a:r>
            <a:r>
              <a:rPr lang="en-US" u="sng" dirty="0"/>
              <a:t>engage with your prospects</a:t>
            </a:r>
            <a:r>
              <a:rPr lang="en-US" dirty="0"/>
              <a:t>, and put a human face on your brand. </a:t>
            </a:r>
            <a:r>
              <a:rPr lang="en-US" u="sng" dirty="0"/>
              <a:t>Interact on the networks where your ideal buyers spend their time!!!</a:t>
            </a:r>
          </a:p>
          <a:p>
            <a:endParaRPr lang="en-US" b="1" baseline="0" dirty="0"/>
          </a:p>
        </p:txBody>
      </p:sp>
      <p:sp>
        <p:nvSpPr>
          <p:cNvPr id="4" name="Slide Number Placeholder 3"/>
          <p:cNvSpPr>
            <a:spLocks noGrp="1"/>
          </p:cNvSpPr>
          <p:nvPr>
            <p:ph type="sldNum" sz="quarter" idx="10"/>
          </p:nvPr>
        </p:nvSpPr>
        <p:spPr/>
        <p:txBody>
          <a:bodyPr/>
          <a:lstStyle/>
          <a:p>
            <a:fld id="{EA9AFF8A-E7FC-43A1-8D24-D9100254D42E}" type="slidenum">
              <a:rPr lang="en-US" smtClean="0"/>
              <a:t>111</a:t>
            </a:fld>
            <a:endParaRPr lang="en-US"/>
          </a:p>
        </p:txBody>
      </p:sp>
    </p:spTree>
    <p:extLst>
      <p:ext uri="{BB962C8B-B14F-4D97-AF65-F5344CB8AC3E}">
        <p14:creationId xmlns:p14="http://schemas.microsoft.com/office/powerpoint/2010/main" val="4552030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TIPPS:</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Erzeugen Sie hochwertigen, informativen oder unterhaltenden Content.</a:t>
            </a:r>
          </a:p>
          <a:p>
            <a:r>
              <a:rPr lang="de-DE" sz="1200" kern="1200" dirty="0">
                <a:solidFill>
                  <a:schemeClr val="tx1"/>
                </a:solidFill>
                <a:effectLst/>
                <a:latin typeface="+mn-lt"/>
                <a:ea typeface="+mn-ea"/>
                <a:cs typeface="+mn-cs"/>
              </a:rPr>
              <a:t>Wenn Besucher Ihren Content mögen, werden sie natürlich darauf verweisen wollen.</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Tragen Sie Ihre Website in Online-Verzeichnissen ein.</a:t>
            </a:r>
          </a:p>
          <a:p>
            <a:r>
              <a:rPr lang="de-DE" sz="1200" kern="1200" dirty="0">
                <a:solidFill>
                  <a:schemeClr val="tx1"/>
                </a:solidFill>
                <a:effectLst/>
                <a:latin typeface="+mn-lt"/>
                <a:ea typeface="+mn-ea"/>
                <a:cs typeface="+mn-cs"/>
              </a:rPr>
              <a:t>•</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Schreiben Sie Gastbeiträge auf anderen Blogs.</a:t>
            </a:r>
          </a:p>
          <a:p>
            <a:r>
              <a:rPr lang="de-DE" sz="1200" kern="1200" dirty="0">
                <a:solidFill>
                  <a:schemeClr val="tx1"/>
                </a:solidFill>
                <a:effectLst/>
                <a:latin typeface="+mn-lt"/>
                <a:ea typeface="+mn-ea"/>
                <a:cs typeface="+mn-cs"/>
              </a:rPr>
              <a:t>Hier handelt es sich um eine </a:t>
            </a:r>
            <a:r>
              <a:rPr lang="de-DE" sz="1200" kern="1200" dirty="0" err="1">
                <a:solidFill>
                  <a:schemeClr val="tx1"/>
                </a:solidFill>
                <a:effectLst/>
                <a:latin typeface="+mn-lt"/>
                <a:ea typeface="+mn-ea"/>
                <a:cs typeface="+mn-cs"/>
              </a:rPr>
              <a:t>Win</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win</a:t>
            </a:r>
            <a:r>
              <a:rPr lang="de-DE" sz="1200" kern="1200" dirty="0">
                <a:solidFill>
                  <a:schemeClr val="tx1"/>
                </a:solidFill>
                <a:effectLst/>
                <a:latin typeface="+mn-lt"/>
                <a:ea typeface="+mn-ea"/>
                <a:cs typeface="+mn-cs"/>
              </a:rPr>
              <a:t>-Situation für alle Beteiligten. Blog-Besitzer freuen sich über zusätzlichen,</a:t>
            </a:r>
          </a:p>
          <a:p>
            <a:r>
              <a:rPr lang="de-DE" sz="1200" kern="1200" dirty="0">
                <a:solidFill>
                  <a:schemeClr val="tx1"/>
                </a:solidFill>
                <a:effectLst/>
                <a:latin typeface="+mn-lt"/>
                <a:ea typeface="+mn-ea"/>
                <a:cs typeface="+mn-cs"/>
              </a:rPr>
              <a:t>hochwertigen Content von anderen und werden sich gerne mit eingehenden Links auf Ihre Website revanchieren.</a:t>
            </a:r>
          </a:p>
          <a:p>
            <a:r>
              <a:rPr lang="de-DE" sz="1200" kern="1200" dirty="0">
                <a:solidFill>
                  <a:schemeClr val="tx1"/>
                </a:solidFill>
                <a:effectLst/>
                <a:latin typeface="+mn-lt"/>
                <a:ea typeface="+mn-ea"/>
                <a:cs typeface="+mn-cs"/>
              </a:rPr>
              <a:t>•</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Suchen Sie nach Gelegenheiten, Links auf anderen Websites zu platzieren,</a:t>
            </a:r>
          </a:p>
          <a:p>
            <a:r>
              <a:rPr lang="de-DE" sz="1200" kern="1200" dirty="0">
                <a:solidFill>
                  <a:schemeClr val="tx1"/>
                </a:solidFill>
                <a:effectLst/>
                <a:latin typeface="+mn-lt"/>
                <a:ea typeface="+mn-ea"/>
                <a:cs typeface="+mn-cs"/>
              </a:rPr>
              <a:t>prüfen Sie aber vorher unbedingt deren Authority Rank. Es gibt viele Werkzeuge zum Prüfen der Authority von Domains</a:t>
            </a:r>
          </a:p>
          <a:p>
            <a:r>
              <a:rPr lang="de-DE" sz="1200" kern="1200" dirty="0">
                <a:solidFill>
                  <a:schemeClr val="tx1"/>
                </a:solidFill>
                <a:effectLst/>
                <a:latin typeface="+mn-lt"/>
                <a:ea typeface="+mn-ea"/>
                <a:cs typeface="+mn-cs"/>
              </a:rPr>
              <a:t>oder Seiten, unter anderem das „</a:t>
            </a:r>
            <a:r>
              <a:rPr lang="de-DE" sz="1200" b="1" kern="1200" dirty="0">
                <a:solidFill>
                  <a:schemeClr val="tx1"/>
                </a:solidFill>
                <a:effectLst/>
                <a:latin typeface="+mn-lt"/>
                <a:ea typeface="+mn-ea"/>
                <a:cs typeface="+mn-cs"/>
              </a:rPr>
              <a:t>Link grader </a:t>
            </a:r>
            <a:r>
              <a:rPr lang="de-DE" sz="1200" b="1" kern="1200" dirty="0" err="1">
                <a:solidFill>
                  <a:schemeClr val="tx1"/>
                </a:solidFill>
                <a:effectLst/>
                <a:latin typeface="+mn-lt"/>
                <a:ea typeface="+mn-ea"/>
                <a:cs typeface="+mn-cs"/>
              </a:rPr>
              <a:t>tool</a:t>
            </a:r>
            <a:r>
              <a:rPr lang="de-DE" sz="1200" b="1" kern="1200" dirty="0">
                <a:solidFill>
                  <a:schemeClr val="tx1"/>
                </a:solidFill>
                <a:effectLst/>
                <a:latin typeface="+mn-lt"/>
                <a:ea typeface="+mn-ea"/>
                <a:cs typeface="+mn-cs"/>
              </a:rPr>
              <a:t>“ von </a:t>
            </a:r>
            <a:r>
              <a:rPr lang="de-DE" sz="1200" b="1" kern="1200" dirty="0" err="1">
                <a:solidFill>
                  <a:schemeClr val="tx1"/>
                </a:solidFill>
                <a:effectLst/>
                <a:latin typeface="+mn-lt"/>
                <a:ea typeface="+mn-ea"/>
                <a:cs typeface="+mn-cs"/>
              </a:rPr>
              <a:t>Hubspot</a:t>
            </a:r>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Versuchen Sie nicht, Links durch Borgen, Betteln, Schachern, Bestechung oder Bezahlung zu generieren</a:t>
            </a:r>
          </a:p>
        </p:txBody>
      </p:sp>
      <p:sp>
        <p:nvSpPr>
          <p:cNvPr id="4" name="Slide Number Placeholder 3"/>
          <p:cNvSpPr>
            <a:spLocks noGrp="1"/>
          </p:cNvSpPr>
          <p:nvPr>
            <p:ph type="sldNum" sz="quarter" idx="10"/>
          </p:nvPr>
        </p:nvSpPr>
        <p:spPr/>
        <p:txBody>
          <a:bodyPr/>
          <a:lstStyle/>
          <a:p>
            <a:fld id="{EA9AFF8A-E7FC-43A1-8D24-D9100254D42E}" type="slidenum">
              <a:rPr lang="en-US" smtClean="0"/>
              <a:t>112</a:t>
            </a:fld>
            <a:endParaRPr lang="en-US"/>
          </a:p>
        </p:txBody>
      </p:sp>
    </p:spTree>
    <p:extLst>
      <p:ext uri="{BB962C8B-B14F-4D97-AF65-F5344CB8AC3E}">
        <p14:creationId xmlns:p14="http://schemas.microsoft.com/office/powerpoint/2010/main" val="22684053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Platzieren Sie hierzu Ihre </a:t>
            </a:r>
          </a:p>
          <a:p>
            <a:r>
              <a:rPr lang="de-DE" sz="1200" kern="1200" dirty="0">
                <a:solidFill>
                  <a:schemeClr val="tx1"/>
                </a:solidFill>
                <a:effectLst/>
                <a:latin typeface="+mn-lt"/>
                <a:ea typeface="+mn-ea"/>
                <a:cs typeface="+mn-cs"/>
              </a:rPr>
              <a:t>wichtigsten Schlüsselwörter innerhalb der Content-Elemente </a:t>
            </a:r>
          </a:p>
          <a:p>
            <a:r>
              <a:rPr lang="de-DE" sz="1200" kern="1200" dirty="0">
                <a:solidFill>
                  <a:schemeClr val="tx1"/>
                </a:solidFill>
                <a:effectLst/>
                <a:latin typeface="+mn-lt"/>
                <a:ea typeface="+mn-ea"/>
                <a:cs typeface="+mn-cs"/>
              </a:rPr>
              <a:t>Ihrer Seiten, wie z. B. Titel, Untertitel, Inhalt, Bildmarken und </a:t>
            </a:r>
          </a:p>
          <a:p>
            <a:r>
              <a:rPr lang="de-DE" sz="1200" kern="1200" dirty="0">
                <a:solidFill>
                  <a:schemeClr val="tx1"/>
                </a:solidFill>
                <a:effectLst/>
                <a:latin typeface="+mn-lt"/>
                <a:ea typeface="+mn-ea"/>
                <a:cs typeface="+mn-cs"/>
              </a:rPr>
              <a:t>Links. On-page-SEO wird auch oft als Schlüsselwortdichte </a:t>
            </a:r>
          </a:p>
          <a:p>
            <a:r>
              <a:rPr lang="de-DE" sz="1200" kern="1200" dirty="0">
                <a:solidFill>
                  <a:schemeClr val="tx1"/>
                </a:solidFill>
                <a:effectLst/>
                <a:latin typeface="+mn-lt"/>
                <a:ea typeface="+mn-ea"/>
                <a:cs typeface="+mn-cs"/>
              </a:rPr>
              <a:t>(engl. „</a:t>
            </a:r>
            <a:r>
              <a:rPr lang="de-DE" sz="1200" kern="1200" dirty="0" err="1">
                <a:solidFill>
                  <a:schemeClr val="tx1"/>
                </a:solidFill>
                <a:effectLst/>
                <a:latin typeface="+mn-lt"/>
                <a:ea typeface="+mn-ea"/>
                <a:cs typeface="+mn-cs"/>
              </a:rPr>
              <a:t>keyword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density</a:t>
            </a:r>
            <a:r>
              <a:rPr lang="de-DE" sz="1200" kern="1200" dirty="0">
                <a:solidFill>
                  <a:schemeClr val="tx1"/>
                </a:solidFill>
                <a:effectLst/>
                <a:latin typeface="+mn-lt"/>
                <a:ea typeface="+mn-ea"/>
                <a:cs typeface="+mn-cs"/>
              </a:rPr>
              <a:t>“) bezeichnet. </a:t>
            </a:r>
          </a:p>
          <a:p>
            <a:r>
              <a:rPr lang="de-DE" sz="1200" kern="1200" dirty="0">
                <a:solidFill>
                  <a:schemeClr val="tx1"/>
                </a:solidFill>
                <a:effectLst/>
                <a:latin typeface="+mn-lt"/>
                <a:ea typeface="+mn-ea"/>
                <a:cs typeface="+mn-cs"/>
              </a:rPr>
              <a:t>Firmen</a:t>
            </a:r>
          </a:p>
          <a:p>
            <a:r>
              <a:rPr lang="de-DE" sz="1200" kern="1200" dirty="0">
                <a:solidFill>
                  <a:schemeClr val="tx1"/>
                </a:solidFill>
                <a:effectLst/>
                <a:latin typeface="+mn-lt"/>
                <a:ea typeface="+mn-ea"/>
                <a:cs typeface="+mn-cs"/>
              </a:rPr>
              <a:t>kümmern</a:t>
            </a:r>
          </a:p>
          <a:p>
            <a:r>
              <a:rPr lang="de-DE" sz="1200" kern="1200" dirty="0">
                <a:solidFill>
                  <a:schemeClr val="tx1"/>
                </a:solidFill>
                <a:effectLst/>
                <a:latin typeface="+mn-lt"/>
                <a:ea typeface="+mn-ea"/>
                <a:cs typeface="+mn-cs"/>
              </a:rPr>
              <a:t>sich</a:t>
            </a:r>
          </a:p>
          <a:p>
            <a:r>
              <a:rPr lang="de-DE" sz="1200" kern="1200" dirty="0">
                <a:solidFill>
                  <a:schemeClr val="tx1"/>
                </a:solidFill>
                <a:effectLst/>
                <a:latin typeface="+mn-lt"/>
                <a:ea typeface="+mn-ea"/>
                <a:cs typeface="+mn-cs"/>
              </a:rPr>
              <a:t>häufig</a:t>
            </a:r>
          </a:p>
          <a:p>
            <a:r>
              <a:rPr lang="de-DE" sz="1200" kern="1200" dirty="0">
                <a:solidFill>
                  <a:schemeClr val="tx1"/>
                </a:solidFill>
                <a:effectLst/>
                <a:latin typeface="+mn-lt"/>
                <a:ea typeface="+mn-ea"/>
                <a:cs typeface="+mn-cs"/>
              </a:rPr>
              <a:t>zu</a:t>
            </a:r>
          </a:p>
          <a:p>
            <a:r>
              <a:rPr lang="de-DE" sz="1200" kern="1200" dirty="0">
                <a:solidFill>
                  <a:schemeClr val="tx1"/>
                </a:solidFill>
                <a:effectLst/>
                <a:latin typeface="+mn-lt"/>
                <a:ea typeface="+mn-ea"/>
                <a:cs typeface="+mn-cs"/>
              </a:rPr>
              <a:t>wenig</a:t>
            </a:r>
          </a:p>
          <a:p>
            <a:r>
              <a:rPr lang="de-DE" sz="1200" kern="1200" dirty="0">
                <a:solidFill>
                  <a:schemeClr val="tx1"/>
                </a:solidFill>
                <a:effectLst/>
                <a:latin typeface="+mn-lt"/>
                <a:ea typeface="+mn-ea"/>
                <a:cs typeface="+mn-cs"/>
              </a:rPr>
              <a:t>um</a:t>
            </a:r>
          </a:p>
          <a:p>
            <a:r>
              <a:rPr lang="de-DE" sz="1200" kern="1200" dirty="0">
                <a:solidFill>
                  <a:schemeClr val="tx1"/>
                </a:solidFill>
                <a:effectLst/>
                <a:latin typeface="+mn-lt"/>
                <a:ea typeface="+mn-ea"/>
                <a:cs typeface="+mn-cs"/>
              </a:rPr>
              <a:t>Seiten-Optimierung,</a:t>
            </a:r>
          </a:p>
          <a:p>
            <a:r>
              <a:rPr lang="de-DE" sz="1200" kern="1200" dirty="0">
                <a:solidFill>
                  <a:schemeClr val="tx1"/>
                </a:solidFill>
                <a:effectLst/>
                <a:latin typeface="+mn-lt"/>
                <a:ea typeface="+mn-ea"/>
                <a:cs typeface="+mn-cs"/>
              </a:rPr>
              <a:t>oder sie übertreiben und stopfen ihre Seiten mit Keywords voll. </a:t>
            </a:r>
          </a:p>
          <a:p>
            <a:r>
              <a:rPr lang="de-DE" sz="1200" kern="1200" dirty="0">
                <a:solidFill>
                  <a:schemeClr val="tx1"/>
                </a:solidFill>
                <a:effectLst/>
                <a:latin typeface="+mn-lt"/>
                <a:ea typeface="+mn-ea"/>
                <a:cs typeface="+mn-cs"/>
              </a:rPr>
              <a:t>Obwohl es wichtig ist, Ihr Schlüsselwort so oft wie nötig auf der </a:t>
            </a:r>
          </a:p>
          <a:p>
            <a:r>
              <a:rPr lang="de-DE" sz="1200" kern="1200" dirty="0">
                <a:solidFill>
                  <a:schemeClr val="tx1"/>
                </a:solidFill>
                <a:effectLst/>
                <a:latin typeface="+mn-lt"/>
                <a:ea typeface="+mn-ea"/>
                <a:cs typeface="+mn-cs"/>
              </a:rPr>
              <a:t>Seite zu wiederholen, können Sie hier auch zu viel des On-page-SEO </a:t>
            </a:r>
          </a:p>
          <a:p>
            <a:r>
              <a:rPr lang="de-DE" sz="1200" kern="1200" dirty="0">
                <a:solidFill>
                  <a:schemeClr val="tx1"/>
                </a:solidFill>
                <a:effectLst/>
                <a:latin typeface="+mn-lt"/>
                <a:ea typeface="+mn-ea"/>
                <a:cs typeface="+mn-cs"/>
              </a:rPr>
              <a:t>(Suchmaschinenoptimierung auf Ihrer Website)</a:t>
            </a:r>
          </a:p>
          <a:p>
            <a:r>
              <a:rPr lang="de-DE" sz="1200" kern="1200" dirty="0">
                <a:solidFill>
                  <a:schemeClr val="tx1"/>
                </a:solidFill>
                <a:effectLst/>
                <a:latin typeface="+mn-lt"/>
                <a:ea typeface="+mn-ea"/>
                <a:cs typeface="+mn-cs"/>
              </a:rPr>
              <a:t>Wählen Sie ein Schlüsselwort für jede Seite</a:t>
            </a:r>
          </a:p>
          <a:p>
            <a:r>
              <a:rPr lang="de-DE" sz="1200" kern="1200" dirty="0">
                <a:solidFill>
                  <a:schemeClr val="tx1"/>
                </a:solidFill>
                <a:effectLst/>
                <a:latin typeface="+mn-lt"/>
                <a:ea typeface="+mn-ea"/>
                <a:cs typeface="+mn-cs"/>
              </a:rPr>
              <a:t> und erstellen</a:t>
            </a:r>
          </a:p>
          <a:p>
            <a:r>
              <a:rPr lang="de-DE" sz="1200" kern="1200" dirty="0">
                <a:solidFill>
                  <a:schemeClr val="tx1"/>
                </a:solidFill>
                <a:effectLst/>
                <a:latin typeface="+mn-lt"/>
                <a:ea typeface="+mn-ea"/>
                <a:cs typeface="+mn-cs"/>
              </a:rPr>
              <a:t>Sie dann jede Seite für eine optimale Verwendung dieses</a:t>
            </a:r>
          </a:p>
          <a:p>
            <a:r>
              <a:rPr lang="de-DE" sz="1200" kern="1200" dirty="0">
                <a:solidFill>
                  <a:schemeClr val="tx1"/>
                </a:solidFill>
                <a:effectLst/>
                <a:latin typeface="+mn-lt"/>
                <a:ea typeface="+mn-ea"/>
                <a:cs typeface="+mn-cs"/>
              </a:rPr>
              <a:t>Worts. Wenn Sie eine Seite mit zu vielen Schlüsselwörtern</a:t>
            </a:r>
          </a:p>
          <a:p>
            <a:r>
              <a:rPr lang="de-DE" sz="1200" kern="1200" dirty="0">
                <a:solidFill>
                  <a:schemeClr val="tx1"/>
                </a:solidFill>
                <a:effectLst/>
                <a:latin typeface="+mn-lt"/>
                <a:ea typeface="+mn-ea"/>
                <a:cs typeface="+mn-cs"/>
              </a:rPr>
              <a:t>übersättigen, verliert sie an Bedeutung </a:t>
            </a:r>
          </a:p>
          <a:p>
            <a:r>
              <a:rPr lang="de-DE" sz="1200" kern="1200" dirty="0">
                <a:solidFill>
                  <a:schemeClr val="tx1"/>
                </a:solidFill>
                <a:effectLst/>
                <a:latin typeface="+mn-lt"/>
                <a:ea typeface="+mn-ea"/>
                <a:cs typeface="+mn-cs"/>
              </a:rPr>
              <a:t>und Authority, weil</a:t>
            </a:r>
          </a:p>
          <a:p>
            <a:r>
              <a:rPr lang="de-DE" sz="1200" kern="1200" dirty="0">
                <a:solidFill>
                  <a:schemeClr val="tx1"/>
                </a:solidFill>
                <a:effectLst/>
                <a:latin typeface="+mn-lt"/>
                <a:ea typeface="+mn-ea"/>
                <a:cs typeface="+mn-cs"/>
              </a:rPr>
              <a:t>die Suchmaschinen kein klares Thema mehr feststellen</a:t>
            </a:r>
          </a:p>
          <a:p>
            <a:r>
              <a:rPr lang="de-DE" sz="1200" kern="1200" dirty="0">
                <a:solidFill>
                  <a:schemeClr val="tx1"/>
                </a:solidFill>
                <a:effectLst/>
                <a:latin typeface="+mn-lt"/>
                <a:ea typeface="+mn-ea"/>
                <a:cs typeface="+mn-cs"/>
              </a:rPr>
              <a:t>können. Eine solche übertriebene Verwendung von </a:t>
            </a:r>
            <a:r>
              <a:rPr lang="de-DE" sz="1200" kern="1200" dirty="0" err="1">
                <a:solidFill>
                  <a:schemeClr val="tx1"/>
                </a:solidFill>
                <a:effectLst/>
                <a:latin typeface="+mn-lt"/>
                <a:ea typeface="+mn-ea"/>
                <a:cs typeface="+mn-cs"/>
              </a:rPr>
              <a:t>Schlüs</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t>
            </a:r>
          </a:p>
          <a:p>
            <a:r>
              <a:rPr lang="de-DE" sz="1200" kern="1200" dirty="0" err="1">
                <a:solidFill>
                  <a:schemeClr val="tx1"/>
                </a:solidFill>
                <a:effectLst/>
                <a:latin typeface="+mn-lt"/>
                <a:ea typeface="+mn-ea"/>
                <a:cs typeface="+mn-cs"/>
              </a:rPr>
              <a:t>selwörtern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ist</a:t>
            </a:r>
          </a:p>
          <a:p>
            <a:r>
              <a:rPr lang="de-DE" sz="1200" kern="1200" dirty="0">
                <a:solidFill>
                  <a:schemeClr val="tx1"/>
                </a:solidFill>
                <a:effectLst/>
                <a:latin typeface="+mn-lt"/>
                <a:ea typeface="+mn-ea"/>
                <a:cs typeface="+mn-cs"/>
              </a:rPr>
              <a:t>besonders</a:t>
            </a:r>
          </a:p>
          <a:p>
            <a:r>
              <a:rPr lang="de-DE" sz="1200" kern="1200" dirty="0">
                <a:solidFill>
                  <a:schemeClr val="tx1"/>
                </a:solidFill>
                <a:effectLst/>
                <a:latin typeface="+mn-lt"/>
                <a:ea typeface="+mn-ea"/>
                <a:cs typeface="+mn-cs"/>
              </a:rPr>
              <a:t>auf</a:t>
            </a:r>
          </a:p>
          <a:p>
            <a:r>
              <a:rPr lang="de-DE" sz="1200" kern="1200" dirty="0">
                <a:solidFill>
                  <a:schemeClr val="tx1"/>
                </a:solidFill>
                <a:effectLst/>
                <a:latin typeface="+mn-lt"/>
                <a:ea typeface="+mn-ea"/>
                <a:cs typeface="+mn-cs"/>
              </a:rPr>
              <a:t>Startseiten</a:t>
            </a:r>
          </a:p>
          <a:p>
            <a:r>
              <a:rPr lang="de-DE" sz="1200" kern="1200" dirty="0">
                <a:solidFill>
                  <a:schemeClr val="tx1"/>
                </a:solidFill>
                <a:effectLst/>
                <a:latin typeface="+mn-lt"/>
                <a:ea typeface="+mn-ea"/>
                <a:cs typeface="+mn-cs"/>
              </a:rPr>
              <a:t>häufig</a:t>
            </a:r>
          </a:p>
          <a:p>
            <a:r>
              <a:rPr lang="de-DE" sz="1200" kern="1200" dirty="0">
                <a:solidFill>
                  <a:schemeClr val="tx1"/>
                </a:solidFill>
                <a:effectLst/>
                <a:latin typeface="+mn-lt"/>
                <a:ea typeface="+mn-ea"/>
                <a:cs typeface="+mn-cs"/>
              </a:rPr>
              <a:t>anzutreffen.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Platzieren Sie ihre primären Schlüsselwörter in Titel und</a:t>
            </a:r>
          </a:p>
          <a:p>
            <a:r>
              <a:rPr lang="de-DE" sz="1200" kern="1200" dirty="0">
                <a:solidFill>
                  <a:schemeClr val="tx1"/>
                </a:solidFill>
                <a:effectLst/>
                <a:latin typeface="+mn-lt"/>
                <a:ea typeface="+mn-ea"/>
                <a:cs typeface="+mn-cs"/>
              </a:rPr>
              <a:t>Untertitel. Suchmaschinen messen diesen Bereichen des</a:t>
            </a:r>
          </a:p>
          <a:p>
            <a:r>
              <a:rPr lang="de-DE" sz="1200" kern="1200" dirty="0">
                <a:solidFill>
                  <a:schemeClr val="tx1"/>
                </a:solidFill>
                <a:effectLst/>
                <a:latin typeface="+mn-lt"/>
                <a:ea typeface="+mn-ea"/>
                <a:cs typeface="+mn-cs"/>
              </a:rPr>
              <a:t>Contents mehr Gewicht bei.</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Benutzen Sie Ihre Schlüsselwörter im Text, aber stellen Sie</a:t>
            </a:r>
          </a:p>
          <a:p>
            <a:r>
              <a:rPr lang="de-DE" sz="1200" kern="1200" dirty="0">
                <a:solidFill>
                  <a:schemeClr val="tx1"/>
                </a:solidFill>
                <a:effectLst/>
                <a:latin typeface="+mn-lt"/>
                <a:ea typeface="+mn-ea"/>
                <a:cs typeface="+mn-cs"/>
              </a:rPr>
              <a:t>sicher, dass sie in den Zusammenhang passen und für den</a:t>
            </a:r>
          </a:p>
          <a:p>
            <a:r>
              <a:rPr lang="de-DE" sz="1200" kern="1200" dirty="0">
                <a:solidFill>
                  <a:schemeClr val="tx1"/>
                </a:solidFill>
                <a:effectLst/>
                <a:latin typeface="+mn-lt"/>
                <a:ea typeface="+mn-ea"/>
                <a:cs typeface="+mn-cs"/>
              </a:rPr>
              <a:t>Rest des Contents relevant sind.</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Sie können Schlüsselwörter auch in den Dateinamen von</a:t>
            </a:r>
          </a:p>
          <a:p>
            <a:r>
              <a:rPr lang="de-DE" sz="1200" kern="1200" dirty="0">
                <a:solidFill>
                  <a:schemeClr val="tx1"/>
                </a:solidFill>
                <a:effectLst/>
                <a:latin typeface="+mn-lt"/>
                <a:ea typeface="+mn-ea"/>
                <a:cs typeface="+mn-cs"/>
              </a:rPr>
              <a:t>Bildern (z.B. meinSchlüsselwort.jpg) oder im ALT-Tag</a:t>
            </a:r>
          </a:p>
          <a:p>
            <a:r>
              <a:rPr lang="de-DE" sz="1200" kern="1200" dirty="0">
                <a:solidFill>
                  <a:schemeClr val="tx1"/>
                </a:solidFill>
                <a:effectLst/>
                <a:latin typeface="+mn-lt"/>
                <a:ea typeface="+mn-ea"/>
                <a:cs typeface="+mn-cs"/>
              </a:rPr>
              <a:t>verwenden.</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Bauen Sie Ihre Schlüsselwörter in die URL-Adresse der </a:t>
            </a:r>
            <a:r>
              <a:rPr lang="de-DE" sz="1200" kern="1200" dirty="0" err="1">
                <a:solidFill>
                  <a:schemeClr val="tx1"/>
                </a:solidFill>
                <a:effectLst/>
                <a:latin typeface="+mn-lt"/>
                <a:ea typeface="+mn-ea"/>
                <a:cs typeface="+mn-cs"/>
              </a:rPr>
              <a:t>ent</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sprechenden Seite ein und passen Sie auf, dass die Adresse</a:t>
            </a:r>
          </a:p>
          <a:p>
            <a:r>
              <a:rPr lang="de-DE" sz="1200" kern="1200" dirty="0">
                <a:solidFill>
                  <a:schemeClr val="tx1"/>
                </a:solidFill>
                <a:effectLst/>
                <a:latin typeface="+mn-lt"/>
                <a:ea typeface="+mn-ea"/>
                <a:cs typeface="+mn-cs"/>
              </a:rPr>
              <a:t>unkompliziert bleibt.</a:t>
            </a:r>
          </a:p>
          <a:p>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Und</a:t>
            </a:r>
          </a:p>
          <a:p>
            <a:r>
              <a:rPr lang="de-DE" sz="1200" kern="1200" dirty="0">
                <a:solidFill>
                  <a:schemeClr val="tx1"/>
                </a:solidFill>
                <a:effectLst/>
                <a:latin typeface="+mn-lt"/>
                <a:ea typeface="+mn-ea"/>
                <a:cs typeface="+mn-cs"/>
              </a:rPr>
              <a:t>zum</a:t>
            </a:r>
          </a:p>
          <a:p>
            <a:r>
              <a:rPr lang="de-DE" sz="1200" kern="1200" dirty="0">
                <a:solidFill>
                  <a:schemeClr val="tx1"/>
                </a:solidFill>
                <a:effectLst/>
                <a:latin typeface="+mn-lt"/>
                <a:ea typeface="+mn-ea"/>
                <a:cs typeface="+mn-cs"/>
              </a:rPr>
              <a:t>Abschluss:</a:t>
            </a:r>
          </a:p>
          <a:p>
            <a:r>
              <a:rPr lang="de-DE" sz="1200" kern="1200" dirty="0">
                <a:solidFill>
                  <a:schemeClr val="tx1"/>
                </a:solidFill>
                <a:effectLst/>
                <a:latin typeface="+mn-lt"/>
                <a:ea typeface="+mn-ea"/>
                <a:cs typeface="+mn-cs"/>
              </a:rPr>
              <a:t>Schreiben</a:t>
            </a:r>
          </a:p>
          <a:p>
            <a:r>
              <a:rPr lang="de-DE" sz="1200" kern="1200" dirty="0">
                <a:solidFill>
                  <a:schemeClr val="tx1"/>
                </a:solidFill>
                <a:effectLst/>
                <a:latin typeface="+mn-lt"/>
                <a:ea typeface="+mn-ea"/>
                <a:cs typeface="+mn-cs"/>
              </a:rPr>
              <a:t>Sie</a:t>
            </a:r>
          </a:p>
          <a:p>
            <a:r>
              <a:rPr lang="de-DE" sz="1200" kern="1200" dirty="0">
                <a:solidFill>
                  <a:schemeClr val="tx1"/>
                </a:solidFill>
                <a:effectLst/>
                <a:latin typeface="+mn-lt"/>
                <a:ea typeface="+mn-ea"/>
                <a:cs typeface="+mn-cs"/>
              </a:rPr>
              <a:t>in</a:t>
            </a:r>
          </a:p>
          <a:p>
            <a:r>
              <a:rPr lang="de-DE" sz="1200" kern="1200" dirty="0">
                <a:solidFill>
                  <a:schemeClr val="tx1"/>
                </a:solidFill>
                <a:effectLst/>
                <a:latin typeface="+mn-lt"/>
                <a:ea typeface="+mn-ea"/>
                <a:cs typeface="+mn-cs"/>
              </a:rPr>
              <a:t>erster</a:t>
            </a:r>
          </a:p>
          <a:p>
            <a:r>
              <a:rPr lang="de-DE" sz="1200" kern="1200" dirty="0">
                <a:solidFill>
                  <a:schemeClr val="tx1"/>
                </a:solidFill>
                <a:effectLst/>
                <a:latin typeface="+mn-lt"/>
                <a:ea typeface="+mn-ea"/>
                <a:cs typeface="+mn-cs"/>
              </a:rPr>
              <a:t>Linie</a:t>
            </a:r>
          </a:p>
          <a:p>
            <a:r>
              <a:rPr lang="de-DE" sz="1200" kern="1200" dirty="0">
                <a:solidFill>
                  <a:schemeClr val="tx1"/>
                </a:solidFill>
                <a:effectLst/>
                <a:latin typeface="+mn-lt"/>
                <a:ea typeface="+mn-ea"/>
                <a:cs typeface="+mn-cs"/>
              </a:rPr>
              <a:t>für</a:t>
            </a:r>
          </a:p>
          <a:p>
            <a:r>
              <a:rPr lang="de-DE" sz="1200" kern="1200" dirty="0" err="1">
                <a:solidFill>
                  <a:schemeClr val="tx1"/>
                </a:solidFill>
                <a:effectLst/>
                <a:latin typeface="+mn-lt"/>
                <a:ea typeface="+mn-ea"/>
                <a:cs typeface="+mn-cs"/>
              </a:rPr>
              <a:t>Men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t>
            </a:r>
          </a:p>
          <a:p>
            <a:r>
              <a:rPr lang="de-DE" sz="1200" kern="1200" dirty="0" err="1">
                <a:solidFill>
                  <a:schemeClr val="tx1"/>
                </a:solidFill>
                <a:effectLst/>
                <a:latin typeface="+mn-lt"/>
                <a:ea typeface="+mn-ea"/>
                <a:cs typeface="+mn-cs"/>
              </a:rPr>
              <a:t>schen</a:t>
            </a:r>
            <a:r>
              <a:rPr lang="de-DE" sz="1200" kern="1200" dirty="0">
                <a:solidFill>
                  <a:schemeClr val="tx1"/>
                </a:solidFill>
                <a:effectLst/>
                <a:latin typeface="+mn-lt"/>
                <a:ea typeface="+mn-ea"/>
                <a:cs typeface="+mn-cs"/>
              </a:rPr>
              <a:t> und erst in zweiter Linie für Suchmaschinen. </a:t>
            </a:r>
            <a:r>
              <a:rPr lang="de-DE" sz="1200" kern="1200" dirty="0" err="1">
                <a:solidFill>
                  <a:schemeClr val="tx1"/>
                </a:solidFill>
                <a:effectLst/>
                <a:latin typeface="+mn-lt"/>
                <a:ea typeface="+mn-ea"/>
                <a:cs typeface="+mn-cs"/>
              </a:rPr>
              <a:t>Berei</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t>
            </a:r>
          </a:p>
          <a:p>
            <a:r>
              <a:rPr lang="de-DE" sz="1200" kern="1200" dirty="0" err="1">
                <a:solidFill>
                  <a:schemeClr val="tx1"/>
                </a:solidFill>
                <a:effectLst/>
                <a:latin typeface="+mn-lt"/>
                <a:ea typeface="+mn-ea"/>
                <a:cs typeface="+mn-cs"/>
              </a:rPr>
              <a:t>ten</a:t>
            </a:r>
            <a:r>
              <a:rPr lang="de-DE" sz="1200" kern="1200" dirty="0">
                <a:solidFill>
                  <a:schemeClr val="tx1"/>
                </a:solidFill>
                <a:effectLst/>
                <a:latin typeface="+mn-lt"/>
                <a:ea typeface="+mn-ea"/>
                <a:cs typeface="+mn-cs"/>
              </a:rPr>
              <a:t> Sie Ihren Content zuerst für Ihre Zielgruppe vor und</a:t>
            </a:r>
          </a:p>
          <a:p>
            <a:r>
              <a:rPr lang="de-DE" sz="1200" kern="1200" dirty="0">
                <a:solidFill>
                  <a:schemeClr val="tx1"/>
                </a:solidFill>
                <a:effectLst/>
                <a:latin typeface="+mn-lt"/>
                <a:ea typeface="+mn-ea"/>
                <a:cs typeface="+mn-cs"/>
              </a:rPr>
              <a:t>optimieren Sie ihn anschließend für die Suche. Wenn Sie</a:t>
            </a:r>
          </a:p>
          <a:p>
            <a:r>
              <a:rPr lang="de-DE" sz="1200" kern="1200" dirty="0">
                <a:solidFill>
                  <a:schemeClr val="tx1"/>
                </a:solidFill>
                <a:effectLst/>
                <a:latin typeface="+mn-lt"/>
                <a:ea typeface="+mn-ea"/>
                <a:cs typeface="+mn-cs"/>
              </a:rPr>
              <a:t>umgekehrt vorgehen, dann liest sich Ihr Content nicht</a:t>
            </a:r>
          </a:p>
          <a:p>
            <a:r>
              <a:rPr lang="de-DE" sz="1200" kern="1200" dirty="0">
                <a:solidFill>
                  <a:schemeClr val="tx1"/>
                </a:solidFill>
                <a:effectLst/>
                <a:latin typeface="+mn-lt"/>
                <a:ea typeface="+mn-ea"/>
                <a:cs typeface="+mn-cs"/>
              </a:rPr>
              <a:t>flüssig,</a:t>
            </a:r>
          </a:p>
          <a:p>
            <a:r>
              <a:rPr lang="de-DE" sz="1200" kern="1200" dirty="0">
                <a:solidFill>
                  <a:schemeClr val="tx1"/>
                </a:solidFill>
                <a:effectLst/>
                <a:latin typeface="+mn-lt"/>
                <a:ea typeface="+mn-ea"/>
                <a:cs typeface="+mn-cs"/>
              </a:rPr>
              <a:t>und</a:t>
            </a:r>
          </a:p>
          <a:p>
            <a:r>
              <a:rPr lang="de-DE" sz="1200" kern="1200" dirty="0">
                <a:solidFill>
                  <a:schemeClr val="tx1"/>
                </a:solidFill>
                <a:effectLst/>
                <a:latin typeface="+mn-lt"/>
                <a:ea typeface="+mn-ea"/>
                <a:cs typeface="+mn-cs"/>
              </a:rPr>
              <a:t>Ihre</a:t>
            </a:r>
          </a:p>
          <a:p>
            <a:r>
              <a:rPr lang="de-DE" sz="1200" kern="1200" dirty="0">
                <a:solidFill>
                  <a:schemeClr val="tx1"/>
                </a:solidFill>
                <a:effectLst/>
                <a:latin typeface="+mn-lt"/>
                <a:ea typeface="+mn-ea"/>
                <a:cs typeface="+mn-cs"/>
              </a:rPr>
              <a:t>Besucher</a:t>
            </a:r>
          </a:p>
          <a:p>
            <a:r>
              <a:rPr lang="de-DE" sz="1200" kern="1200" dirty="0">
                <a:solidFill>
                  <a:schemeClr val="tx1"/>
                </a:solidFill>
                <a:effectLst/>
                <a:latin typeface="+mn-lt"/>
                <a:ea typeface="+mn-ea"/>
                <a:cs typeface="+mn-cs"/>
              </a:rPr>
              <a:t>werden</a:t>
            </a:r>
          </a:p>
          <a:p>
            <a:r>
              <a:rPr lang="de-DE" sz="1200" kern="1200" dirty="0">
                <a:solidFill>
                  <a:schemeClr val="tx1"/>
                </a:solidFill>
                <a:effectLst/>
                <a:latin typeface="+mn-lt"/>
                <a:ea typeface="+mn-ea"/>
                <a:cs typeface="+mn-cs"/>
              </a:rPr>
              <a:t>es</a:t>
            </a:r>
          </a:p>
          <a:p>
            <a:r>
              <a:rPr lang="de-DE" sz="1200" kern="1200" dirty="0">
                <a:solidFill>
                  <a:schemeClr val="tx1"/>
                </a:solidFill>
                <a:effectLst/>
                <a:latin typeface="+mn-lt"/>
                <a:ea typeface="+mn-ea"/>
                <a:cs typeface="+mn-cs"/>
              </a:rPr>
              <a:t>merken.</a:t>
            </a:r>
          </a:p>
          <a:p>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113</a:t>
            </a:fld>
            <a:endParaRPr lang="en-US"/>
          </a:p>
        </p:txBody>
      </p:sp>
    </p:spTree>
    <p:extLst>
      <p:ext uri="{BB962C8B-B14F-4D97-AF65-F5344CB8AC3E}">
        <p14:creationId xmlns:p14="http://schemas.microsoft.com/office/powerpoint/2010/main" val="24150101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9AFF8A-E7FC-43A1-8D24-D9100254D42E}" type="slidenum">
              <a:rPr lang="en-US" smtClean="0"/>
              <a:t>114</a:t>
            </a:fld>
            <a:endParaRPr lang="en-US"/>
          </a:p>
        </p:txBody>
      </p:sp>
    </p:spTree>
    <p:extLst>
      <p:ext uri="{BB962C8B-B14F-4D97-AF65-F5344CB8AC3E}">
        <p14:creationId xmlns:p14="http://schemas.microsoft.com/office/powerpoint/2010/main" val="37618260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Convert</a:t>
            </a:r>
          </a:p>
          <a:p>
            <a:r>
              <a:rPr lang="en-US" dirty="0"/>
              <a:t>convert those visitors into leads by gathering their contact information</a:t>
            </a:r>
          </a:p>
          <a:p>
            <a:r>
              <a:rPr lang="en-US" dirty="0"/>
              <a:t>At the very least, you’ll need their email addresses. Contact information is the most valuable currency there is to the online marketer. So in order for your visitors to offer up that currency willingly, you need to offer them something in return! That “payment” comes in the form of content, like eBooks, whitepapers, or tip sheets - whatever information would be interesting and valuable to each of your personas.</a:t>
            </a:r>
          </a:p>
          <a:p>
            <a:r>
              <a:rPr lang="en-US" dirty="0"/>
              <a:t>Some of the most important tools in converting visitors to leads include:</a:t>
            </a:r>
          </a:p>
          <a:p>
            <a:r>
              <a:rPr lang="en-US" b="1" dirty="0">
                <a:hlinkClick r:id="rId3"/>
              </a:rPr>
              <a:t>Forms</a:t>
            </a:r>
            <a:r>
              <a:rPr lang="en-US" dirty="0"/>
              <a:t>- In order for visitors to become leads, they must fill out a form and submit their information. Optimize your form to make </a:t>
            </a:r>
            <a:r>
              <a:rPr lang="en-US" u="sng" dirty="0"/>
              <a:t>this step of the conversion process as easy as possible.</a:t>
            </a:r>
          </a:p>
          <a:p>
            <a:r>
              <a:rPr lang="en-US" b="1" dirty="0">
                <a:hlinkClick r:id="rId4"/>
              </a:rPr>
              <a:t>Calls-to-Action</a:t>
            </a:r>
            <a:r>
              <a:rPr lang="en-US" dirty="0"/>
              <a:t>- Calls-to-action are buttons or links that encourage your visitors to take action, like</a:t>
            </a:r>
            <a:r>
              <a:rPr lang="en-US" u="sng" dirty="0"/>
              <a:t> “Download a Whitepaper”</a:t>
            </a:r>
            <a:r>
              <a:rPr lang="en-US" dirty="0"/>
              <a:t> or</a:t>
            </a:r>
            <a:r>
              <a:rPr lang="en-US" u="sng" dirty="0"/>
              <a:t> “Attend a Webinar</a:t>
            </a:r>
            <a:r>
              <a:rPr lang="en-US" dirty="0"/>
              <a:t>.” If you don’t have enough calls-to-action or your calls-to-action aren’t enticing enough, you won’t generate leads.</a:t>
            </a:r>
          </a:p>
          <a:p>
            <a:r>
              <a:rPr lang="en-US" b="1" dirty="0">
                <a:hlinkClick r:id="rId5"/>
              </a:rPr>
              <a:t>Landing Pages</a:t>
            </a:r>
            <a:r>
              <a:rPr lang="en-US" dirty="0"/>
              <a:t>- When a website visitor clicks on a call-to-action, they should then be sent to a landing page. A landing page is where the offer in the call-to-action is fulfilled, and where the prospect submits information that your sales team can use to begin a conversation with them. </a:t>
            </a:r>
            <a:r>
              <a:rPr lang="en-US" u="sng" dirty="0"/>
              <a:t>When website visitors fill out a form on a landing page for the first time, that visitor becomes a contact.</a:t>
            </a:r>
          </a:p>
          <a:p>
            <a:r>
              <a:rPr lang="en-US" b="1" dirty="0">
                <a:hlinkClick r:id="rId6"/>
              </a:rPr>
              <a:t>Contacts</a:t>
            </a:r>
            <a:r>
              <a:rPr lang="en-US" dirty="0"/>
              <a:t>- </a:t>
            </a:r>
            <a:r>
              <a:rPr lang="en-US" u="sng" dirty="0"/>
              <a:t>Keep track of the leads you're converting in a centralized marketing database.</a:t>
            </a:r>
            <a:r>
              <a:rPr lang="en-US" dirty="0"/>
              <a:t> Having all your data in one place helps you make sense out of every interaction you’ve had with your contacts - be it through email, a landing page, social media, or otherwise - and how to optimize your future interactions to more effectively attract, convert, close, and delight your buyer personas.</a:t>
            </a:r>
          </a:p>
        </p:txBody>
      </p:sp>
      <p:sp>
        <p:nvSpPr>
          <p:cNvPr id="4" name="Slide Number Placeholder 3"/>
          <p:cNvSpPr>
            <a:spLocks noGrp="1"/>
          </p:cNvSpPr>
          <p:nvPr>
            <p:ph type="sldNum" sz="quarter" idx="10"/>
          </p:nvPr>
        </p:nvSpPr>
        <p:spPr/>
        <p:txBody>
          <a:bodyPr/>
          <a:lstStyle/>
          <a:p>
            <a:fld id="{EA9AFF8A-E7FC-43A1-8D24-D9100254D42E}" type="slidenum">
              <a:rPr lang="en-US" smtClean="0"/>
              <a:t>115</a:t>
            </a:fld>
            <a:endParaRPr lang="en-US"/>
          </a:p>
        </p:txBody>
      </p:sp>
    </p:spTree>
    <p:extLst>
      <p:ext uri="{BB962C8B-B14F-4D97-AF65-F5344CB8AC3E}">
        <p14:creationId xmlns:p14="http://schemas.microsoft.com/office/powerpoint/2010/main" val="376929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225DD42-1137-4EB2-B5B7-868996D9F304}"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
        <p:nvSpPr>
          <p:cNvPr id="7" name="Titel 1"/>
          <p:cNvSpPr>
            <a:spLocks noGrp="1"/>
          </p:cNvSpPr>
          <p:nvPr>
            <p:ph type="title"/>
          </p:nvPr>
        </p:nvSpPr>
        <p:spPr>
          <a:xfrm>
            <a:off x="0" y="0"/>
            <a:ext cx="5940152" cy="908720"/>
          </a:xfrm>
        </p:spPr>
        <p:txBody>
          <a:bodyPr/>
          <a:lstStyle/>
          <a:p>
            <a:r>
              <a:rPr lang="de-DE" dirty="0"/>
              <a:t>Titelmasterformat durch Klicken bearbeiten</a:t>
            </a:r>
          </a:p>
        </p:txBody>
      </p:sp>
      <p:sp>
        <p:nvSpPr>
          <p:cNvPr id="15" name="Textplatzhalter 14"/>
          <p:cNvSpPr>
            <a:spLocks noGrp="1"/>
          </p:cNvSpPr>
          <p:nvPr>
            <p:ph type="body" sz="quarter" idx="13" hasCustomPrompt="1"/>
          </p:nvPr>
        </p:nvSpPr>
        <p:spPr>
          <a:xfrm>
            <a:off x="72008" y="980728"/>
            <a:ext cx="9036496" cy="792088"/>
          </a:xfrm>
          <a:prstGeom prst="rect">
            <a:avLst/>
          </a:prstGeom>
          <a:solidFill>
            <a:srgbClr val="FFC000"/>
          </a:solidFill>
          <a:ln cmpd="thickThin">
            <a:solidFill>
              <a:schemeClr val="tx1">
                <a:lumMod val="50000"/>
                <a:lumOff val="50000"/>
              </a:schemeClr>
            </a:solidFill>
          </a:ln>
          <a:effectLst>
            <a:glow rad="127000">
              <a:schemeClr val="bg2">
                <a:lumMod val="90000"/>
              </a:schemeClr>
            </a:glow>
            <a:outerShdw blurRad="50800" dist="38100" dir="2700000" algn="tl" rotWithShape="0">
              <a:prstClr val="black">
                <a:alpha val="56000"/>
              </a:prstClr>
            </a:outerShdw>
            <a:softEdge rad="127000"/>
          </a:effectLst>
        </p:spPr>
        <p:txBody>
          <a:bodyPr numCol="6"/>
          <a:lstStyle>
            <a:lvl1pPr marL="0" indent="0">
              <a:buNone/>
              <a:defRPr sz="1800" baseline="0">
                <a:solidFill>
                  <a:schemeClr val="tx1"/>
                </a:solidFill>
                <a:latin typeface="Arial" panose="020B0604020202020204" pitchFamily="34" charset="0"/>
              </a:defRPr>
            </a:lvl1pPr>
          </a:lstStyle>
          <a:p>
            <a:pPr lvl="0"/>
            <a:r>
              <a:rPr lang="de-DE" dirty="0"/>
              <a:t>Textmasterformat bearbeiten	</a:t>
            </a:r>
            <a:r>
              <a:rPr lang="de-DE" dirty="0" err="1"/>
              <a:t>flflkshf</a:t>
            </a:r>
            <a:r>
              <a:rPr lang="de-DE" dirty="0"/>
              <a:t>	</a:t>
            </a:r>
          </a:p>
          <a:p>
            <a:pPr lvl="0"/>
            <a:endParaRPr lang="de-DE" dirty="0"/>
          </a:p>
        </p:txBody>
      </p:sp>
    </p:spTree>
    <p:extLst>
      <p:ext uri="{BB962C8B-B14F-4D97-AF65-F5344CB8AC3E}">
        <p14:creationId xmlns:p14="http://schemas.microsoft.com/office/powerpoint/2010/main" val="1386804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4" name="Datumsplatzhalter 3"/>
          <p:cNvSpPr>
            <a:spLocks noGrp="1"/>
          </p:cNvSpPr>
          <p:nvPr>
            <p:ph type="dt" sz="half" idx="10"/>
          </p:nvPr>
        </p:nvSpPr>
        <p:spPr/>
        <p:txBody>
          <a:bodyPr/>
          <a:lstStyle/>
          <a:p>
            <a:fld id="{10ECFDFB-2F82-4B76-A36A-3EF66DC4EBE8}"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4637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479E401-C252-47C0-9984-BF8126C5FD72}"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540272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440DA28-90E3-474A-9A67-434CE7BB5D34}"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18899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872767F-D22B-4F70-92FA-7344FEDE1BA7}"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89501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7EC07CB-67D9-4D1F-B25F-17B9924DF3F3}"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30448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837DCD4-51F3-41DF-B9C2-803121C95B0E}"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344055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8E3C6D0-7682-427F-B1E9-9C7DB617CF06}"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377443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BF57812-A683-46BB-A740-E6DBB9EAE0C5}"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2236526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AD1F5DA-1556-4075-BCA1-42785CD9AAFF}"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9505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C0FDA37-CFB7-4A12-8163-D886E3BDC044}"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2016609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6300192" cy="620688"/>
          </a:xfrm>
          <a:ln>
            <a:noFill/>
          </a:ln>
        </p:spPr>
        <p:txBody>
          <a:bodyPr>
            <a:normAutofit/>
          </a:bodyPr>
          <a:lstStyle>
            <a:lvl1pPr algn="l">
              <a:defRPr sz="2400" baseline="0"/>
            </a:lvl1pPr>
          </a:lstStyle>
          <a:p>
            <a:r>
              <a:rPr lang="de-DE" dirty="0"/>
              <a:t>Titelmasterformat durch Klicken bearbeiten</a:t>
            </a:r>
          </a:p>
        </p:txBody>
      </p:sp>
      <p:sp>
        <p:nvSpPr>
          <p:cNvPr id="8" name="Textplatzhalter 7"/>
          <p:cNvSpPr>
            <a:spLocks noGrp="1"/>
          </p:cNvSpPr>
          <p:nvPr>
            <p:ph type="body" sz="quarter" idx="13"/>
          </p:nvPr>
        </p:nvSpPr>
        <p:spPr>
          <a:xfrm>
            <a:off x="827881" y="2061368"/>
            <a:ext cx="7488238" cy="2735263"/>
          </a:xfrm>
          <a:prstGeom prst="rect">
            <a:avLst/>
          </a:prstGeom>
        </p:spPr>
        <p:txBody>
          <a:bodyPr/>
          <a:lstStyle>
            <a:lvl1pPr>
              <a:lnSpc>
                <a:spcPct val="150000"/>
              </a:lnSpc>
              <a:defRPr sz="1600" baseline="0">
                <a:latin typeface="Arial" panose="020B0604020202020204" pitchFamily="34" charset="0"/>
              </a:defRPr>
            </a:lvl1pPr>
            <a:lvl2pPr>
              <a:lnSpc>
                <a:spcPct val="150000"/>
              </a:lnSpc>
              <a:defRPr sz="1600" baseline="0">
                <a:latin typeface="Arial" panose="020B0604020202020204" pitchFamily="34" charset="0"/>
              </a:defRPr>
            </a:lvl2pPr>
            <a:lvl3pPr>
              <a:lnSpc>
                <a:spcPct val="150000"/>
              </a:lnSpc>
              <a:defRPr sz="1600" baseline="0">
                <a:latin typeface="Arial" panose="020B0604020202020204" pitchFamily="34" charset="0"/>
              </a:defRPr>
            </a:lvl3pPr>
            <a:lvl4pPr>
              <a:lnSpc>
                <a:spcPct val="150000"/>
              </a:lnSpc>
              <a:defRPr sz="1600" baseline="0">
                <a:latin typeface="Arial" panose="020B0604020202020204" pitchFamily="34" charset="0"/>
              </a:defRPr>
            </a:lvl4pPr>
            <a:lvl5pPr>
              <a:lnSpc>
                <a:spcPct val="150000"/>
              </a:lnSpc>
              <a:defRPr sz="1600" baseline="0">
                <a:latin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86816" y="6453336"/>
            <a:ext cx="2133600" cy="365125"/>
          </a:xfrm>
        </p:spPr>
        <p:txBody>
          <a:bodyPr/>
          <a:lstStyle/>
          <a:p>
            <a:fld id="{CF5A45BE-9B57-45D7-8F88-1D215D9D7AE8}" type="datetime1">
              <a:rPr lang="de-DE" smtClean="0"/>
              <a:t>18.04.2019</a:t>
            </a:fld>
            <a:endParaRPr lang="de-DE" dirty="0"/>
          </a:p>
        </p:txBody>
      </p:sp>
      <p:sp>
        <p:nvSpPr>
          <p:cNvPr id="5" name="Fußzeilenplatzhalter 4"/>
          <p:cNvSpPr>
            <a:spLocks noGrp="1"/>
          </p:cNvSpPr>
          <p:nvPr>
            <p:ph type="ftr" sz="quarter" idx="11"/>
          </p:nvPr>
        </p:nvSpPr>
        <p:spPr>
          <a:xfrm>
            <a:off x="2753816" y="6453336"/>
            <a:ext cx="2895600" cy="365125"/>
          </a:xfrm>
        </p:spPr>
        <p:txBody>
          <a:bodyPr/>
          <a:lstStyle>
            <a:lvl1pPr algn="l">
              <a:defRPr/>
            </a:lvl1pPr>
          </a:lstStyle>
          <a:p>
            <a:r>
              <a:rPr lang="de-DE" dirty="0"/>
              <a:t>Quelle:</a:t>
            </a:r>
          </a:p>
        </p:txBody>
      </p:sp>
      <p:sp>
        <p:nvSpPr>
          <p:cNvPr id="16" name="Rechtwinkliges Dreieck 15"/>
          <p:cNvSpPr/>
          <p:nvPr userDrawn="1"/>
        </p:nvSpPr>
        <p:spPr>
          <a:xfrm>
            <a:off x="3519054" y="5084618"/>
            <a:ext cx="671201" cy="770950"/>
          </a:xfrm>
          <a:prstGeom prst="rtTriangle">
            <a:avLst/>
          </a:prstGeom>
        </p:spPr>
        <p:txBody>
          <a:bodyPr wrap="square" rtlCol="0" anchor="ctr">
            <a:spAutoFit/>
          </a:bodyPr>
          <a:lstStyle/>
          <a:p>
            <a:pPr algn="ctr">
              <a:lnSpc>
                <a:spcPct val="150000"/>
              </a:lnSpc>
            </a:pPr>
            <a:endParaRPr lang="de-DE" sz="1600" dirty="0">
              <a:latin typeface="Arial" panose="020B0604020202020204" pitchFamily="34" charset="0"/>
            </a:endParaRPr>
          </a:p>
        </p:txBody>
      </p:sp>
      <p:sp>
        <p:nvSpPr>
          <p:cNvPr id="20" name="Textfeld 19"/>
          <p:cNvSpPr txBox="1"/>
          <p:nvPr userDrawn="1"/>
        </p:nvSpPr>
        <p:spPr>
          <a:xfrm>
            <a:off x="6372200" y="6453336"/>
            <a:ext cx="2023567" cy="276999"/>
          </a:xfrm>
          <a:prstGeom prst="rect">
            <a:avLst/>
          </a:prstGeom>
          <a:noFill/>
        </p:spPr>
        <p:txBody>
          <a:bodyPr wrap="none" rtlCol="0">
            <a:spAutoFit/>
          </a:bodyPr>
          <a:lstStyle/>
          <a:p>
            <a:r>
              <a:rPr lang="de-DE" sz="1200" dirty="0"/>
              <a:t> Rudolf Müller-Goldhorn</a:t>
            </a:r>
          </a:p>
        </p:txBody>
      </p:sp>
      <p:pic>
        <p:nvPicPr>
          <p:cNvPr id="1026" name="Picture 2" descr="C:\Users\Rudi\AppData\Local\Microsoft\Windows\Temporary Internet Files\Content.IE5\3RHLO1YI\Copyright_symbol[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84168" y="6453336"/>
            <a:ext cx="316023" cy="29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956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00D5489-A769-470E-9EF5-3BF3930B447B}"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3478683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75E132A-E2FF-4044-9525-79963713308D}"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2868828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F3E74CDD-FB1E-45A5-87B9-CB27B837EF62}"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387631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23C0FDA8-FD43-4CC8-9BC2-7BEDC97843C5}"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509295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C88F5F6-E7DC-4B3A-9C4E-3C840A169A1C}"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3264928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A05F32ED-7C89-4881-9115-7223C00755AA}"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230415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E84B1FF-C25B-4E8A-9860-E79F40D6CCFD}"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380185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4" name="Datumsplatzhalter 3"/>
          <p:cNvSpPr>
            <a:spLocks noGrp="1"/>
          </p:cNvSpPr>
          <p:nvPr>
            <p:ph type="dt" sz="half" idx="10"/>
          </p:nvPr>
        </p:nvSpPr>
        <p:spPr/>
        <p:txBody>
          <a:bodyPr/>
          <a:lstStyle/>
          <a:p>
            <a:fld id="{B10C4758-41FA-4566-AE13-70F2C155511C}"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46373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4" name="Datumsplatzhalter 3"/>
          <p:cNvSpPr>
            <a:spLocks noGrp="1"/>
          </p:cNvSpPr>
          <p:nvPr>
            <p:ph type="dt" sz="half" idx="10"/>
          </p:nvPr>
        </p:nvSpPr>
        <p:spPr/>
        <p:txBody>
          <a:bodyPr/>
          <a:lstStyle/>
          <a:p>
            <a:fld id="{46698B9C-4024-4830-9D52-D39AB49FFCC2}"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46373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4" name="Datumsplatzhalter 3"/>
          <p:cNvSpPr>
            <a:spLocks noGrp="1"/>
          </p:cNvSpPr>
          <p:nvPr>
            <p:ph type="dt" sz="half" idx="10"/>
          </p:nvPr>
        </p:nvSpPr>
        <p:spPr/>
        <p:txBody>
          <a:bodyPr/>
          <a:lstStyle/>
          <a:p>
            <a:fld id="{895E9444-2535-47D0-BA80-3863247C1B93}"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4637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6300192" cy="1143000"/>
          </a:xfrm>
          <a:ln>
            <a:noFill/>
          </a:ln>
        </p:spPr>
        <p:txBody>
          <a:bodyPr>
            <a:normAutofit/>
          </a:bodyPr>
          <a:lstStyle>
            <a:lvl1pPr algn="l">
              <a:defRPr sz="2400" baseline="0"/>
            </a:lvl1pPr>
          </a:lstStyle>
          <a:p>
            <a:r>
              <a:rPr lang="de-DE" dirty="0"/>
              <a:t>Titelmasterformat durch Klicken bearbeiten</a:t>
            </a:r>
          </a:p>
        </p:txBody>
      </p:sp>
      <p:sp>
        <p:nvSpPr>
          <p:cNvPr id="4" name="Datumsplatzhalter 3"/>
          <p:cNvSpPr>
            <a:spLocks noGrp="1"/>
          </p:cNvSpPr>
          <p:nvPr>
            <p:ph type="dt" sz="half" idx="10"/>
          </p:nvPr>
        </p:nvSpPr>
        <p:spPr/>
        <p:txBody>
          <a:bodyPr/>
          <a:lstStyle/>
          <a:p>
            <a:fld id="{E791181E-7479-43C3-9DA1-5EF5DF3E380B}"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3928097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4" name="Datumsplatzhalter 3"/>
          <p:cNvSpPr>
            <a:spLocks noGrp="1"/>
          </p:cNvSpPr>
          <p:nvPr>
            <p:ph type="dt" sz="half" idx="10"/>
          </p:nvPr>
        </p:nvSpPr>
        <p:spPr/>
        <p:txBody>
          <a:bodyPr/>
          <a:lstStyle/>
          <a:p>
            <a:fld id="{A83E1E58-DF6F-4AA4-B76C-71B04ABE3864}"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46373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4" name="Datumsplatzhalter 3"/>
          <p:cNvSpPr>
            <a:spLocks noGrp="1"/>
          </p:cNvSpPr>
          <p:nvPr>
            <p:ph type="dt" sz="half" idx="10"/>
          </p:nvPr>
        </p:nvSpPr>
        <p:spPr/>
        <p:txBody>
          <a:bodyPr/>
          <a:lstStyle/>
          <a:p>
            <a:fld id="{BA43147F-DCBF-475C-ABEC-76BAAA0B1EDC}"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46373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5DDD490-0FC0-40E5-A766-9EC9F2420ACF}"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37005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4" name="Datumsplatzhalter 3"/>
          <p:cNvSpPr>
            <a:spLocks noGrp="1"/>
          </p:cNvSpPr>
          <p:nvPr>
            <p:ph type="dt" sz="half" idx="10"/>
          </p:nvPr>
        </p:nvSpPr>
        <p:spPr/>
        <p:txBody>
          <a:bodyPr/>
          <a:lstStyle/>
          <a:p>
            <a:fld id="{431300EE-90D9-42D9-815F-87641DFAD981}"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46373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4" name="Datumsplatzhalter 3"/>
          <p:cNvSpPr>
            <a:spLocks noGrp="1"/>
          </p:cNvSpPr>
          <p:nvPr>
            <p:ph type="dt" sz="half" idx="10"/>
          </p:nvPr>
        </p:nvSpPr>
        <p:spPr/>
        <p:txBody>
          <a:bodyPr/>
          <a:lstStyle/>
          <a:p>
            <a:fld id="{8C34723F-D595-4837-B558-8AF5F070F118}"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46373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Titel und Inhal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49F71C4-CB5C-4371-A483-AB0D710D6AF3}"/>
              </a:ext>
            </a:extLst>
          </p:cNvPr>
          <p:cNvSpPr>
            <a:spLocks noGrp="1" noChangeArrowheads="1"/>
          </p:cNvSpPr>
          <p:nvPr>
            <p:ph type="dt" sz="half" idx="10"/>
          </p:nvPr>
        </p:nvSpPr>
        <p:spPr>
          <a:xfrm>
            <a:off x="0" y="0"/>
            <a:ext cx="0" cy="0"/>
          </a:xfrm>
        </p:spPr>
        <p:txBody>
          <a:bodyPr/>
          <a:lstStyle>
            <a:lvl1pPr eaLnBrk="1" hangingPunct="1">
              <a:defRPr/>
            </a:lvl1pPr>
          </a:lstStyle>
          <a:p>
            <a:pPr>
              <a:defRPr/>
            </a:pPr>
            <a:endParaRPr lang="en-US" altLang="de-DE"/>
          </a:p>
        </p:txBody>
      </p:sp>
      <p:sp>
        <p:nvSpPr>
          <p:cNvPr id="3" name="Rectangle 5">
            <a:extLst>
              <a:ext uri="{FF2B5EF4-FFF2-40B4-BE49-F238E27FC236}">
                <a16:creationId xmlns:a16="http://schemas.microsoft.com/office/drawing/2014/main" id="{1AEF174A-0FBF-4EDC-B891-94CE8B9C1368}"/>
              </a:ext>
            </a:extLst>
          </p:cNvPr>
          <p:cNvSpPr>
            <a:spLocks noGrp="1" noChangeArrowheads="1"/>
          </p:cNvSpPr>
          <p:nvPr>
            <p:ph type="ftr" sz="quarter" idx="11"/>
          </p:nvPr>
        </p:nvSpPr>
        <p:spPr>
          <a:xfrm>
            <a:off x="0" y="0"/>
            <a:ext cx="0" cy="0"/>
          </a:xfrm>
        </p:spPr>
        <p:txBody>
          <a:bodyPr/>
          <a:lstStyle>
            <a:lvl1pPr eaLnBrk="1" hangingPunct="1">
              <a:defRPr/>
            </a:lvl1pPr>
          </a:lstStyle>
          <a:p>
            <a:pPr>
              <a:defRPr/>
            </a:pPr>
            <a:endParaRPr lang="en-US" altLang="de-DE"/>
          </a:p>
        </p:txBody>
      </p:sp>
      <p:sp>
        <p:nvSpPr>
          <p:cNvPr id="4" name="Rectangle 6">
            <a:extLst>
              <a:ext uri="{FF2B5EF4-FFF2-40B4-BE49-F238E27FC236}">
                <a16:creationId xmlns:a16="http://schemas.microsoft.com/office/drawing/2014/main" id="{884771A8-8A8A-4605-8D00-7A68898256F8}"/>
              </a:ext>
            </a:extLst>
          </p:cNvPr>
          <p:cNvSpPr>
            <a:spLocks noGrp="1" noChangeArrowheads="1"/>
          </p:cNvSpPr>
          <p:nvPr>
            <p:ph type="sldNum" sz="quarter" idx="12"/>
          </p:nvPr>
        </p:nvSpPr>
        <p:spPr/>
        <p:txBody>
          <a:bodyPr/>
          <a:lstStyle>
            <a:lvl1pPr>
              <a:defRPr/>
            </a:lvl1pPr>
          </a:lstStyle>
          <a:p>
            <a:pPr>
              <a:defRPr/>
            </a:pPr>
            <a:fld id="{75101745-0CAE-4074-826E-3166C225823F}" type="slidenum">
              <a:rPr lang="en-US" altLang="de-DE"/>
              <a:pPr>
                <a:defRPr/>
              </a:pPr>
              <a:t>‹Nr.›</a:t>
            </a:fld>
            <a:endParaRPr lang="en-US" altLang="de-DE"/>
          </a:p>
        </p:txBody>
      </p:sp>
    </p:spTree>
    <p:extLst>
      <p:ext uri="{BB962C8B-B14F-4D97-AF65-F5344CB8AC3E}">
        <p14:creationId xmlns:p14="http://schemas.microsoft.com/office/powerpoint/2010/main" val="2586676763"/>
      </p:ext>
    </p:extLst>
  </p:cSld>
  <p:clrMapOvr>
    <a:masterClrMapping/>
  </p:clrMapOvr>
  <p:transition spd="med">
    <p:split dir="in"/>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D0CCA19-6E1B-4812-8D78-6991B82D5807}"/>
              </a:ext>
            </a:extLst>
          </p:cNvPr>
          <p:cNvSpPr>
            <a:spLocks noGrp="1"/>
          </p:cNvSpPr>
          <p:nvPr>
            <p:ph type="dt" sz="half" idx="10"/>
          </p:nvPr>
        </p:nvSpPr>
        <p:spPr/>
        <p:txBody>
          <a:bodyPr/>
          <a:lstStyle>
            <a:lvl1pPr>
              <a:defRPr/>
            </a:lvl1pPr>
          </a:lstStyle>
          <a:p>
            <a:pPr>
              <a:defRPr/>
            </a:pPr>
            <a:endParaRPr lang="en-US" altLang="de-DE"/>
          </a:p>
        </p:txBody>
      </p:sp>
      <p:sp>
        <p:nvSpPr>
          <p:cNvPr id="3" name="Footer Placeholder 4">
            <a:extLst>
              <a:ext uri="{FF2B5EF4-FFF2-40B4-BE49-F238E27FC236}">
                <a16:creationId xmlns:a16="http://schemas.microsoft.com/office/drawing/2014/main" id="{45AAEFC2-EE4B-4FDD-A24A-43B07182D352}"/>
              </a:ext>
            </a:extLst>
          </p:cNvPr>
          <p:cNvSpPr>
            <a:spLocks noGrp="1"/>
          </p:cNvSpPr>
          <p:nvPr>
            <p:ph type="ftr" sz="quarter" idx="11"/>
          </p:nvPr>
        </p:nvSpPr>
        <p:spPr/>
        <p:txBody>
          <a:bodyPr/>
          <a:lstStyle>
            <a:lvl1pPr>
              <a:defRPr/>
            </a:lvl1pPr>
          </a:lstStyle>
          <a:p>
            <a:pPr>
              <a:defRPr/>
            </a:pPr>
            <a:endParaRPr lang="en-US" altLang="de-DE"/>
          </a:p>
        </p:txBody>
      </p:sp>
      <p:sp>
        <p:nvSpPr>
          <p:cNvPr id="4" name="Slide Number Placeholder 5">
            <a:extLst>
              <a:ext uri="{FF2B5EF4-FFF2-40B4-BE49-F238E27FC236}">
                <a16:creationId xmlns:a16="http://schemas.microsoft.com/office/drawing/2014/main" id="{E3CB3530-4107-40FB-8CE8-EBBED29DE690}"/>
              </a:ext>
            </a:extLst>
          </p:cNvPr>
          <p:cNvSpPr>
            <a:spLocks noGrp="1"/>
          </p:cNvSpPr>
          <p:nvPr>
            <p:ph type="sldNum" sz="quarter" idx="12"/>
          </p:nvPr>
        </p:nvSpPr>
        <p:spPr/>
        <p:txBody>
          <a:bodyPr/>
          <a:lstStyle>
            <a:lvl1pPr>
              <a:defRPr/>
            </a:lvl1pPr>
          </a:lstStyle>
          <a:p>
            <a:pPr>
              <a:defRPr/>
            </a:pPr>
            <a:fld id="{30371F55-74E7-4C97-8EB1-A81872D277AB}" type="slidenum">
              <a:rPr lang="en-US" altLang="de-DE"/>
              <a:pPr>
                <a:defRPr/>
              </a:pPr>
              <a:t>‹Nr.›</a:t>
            </a:fld>
            <a:endParaRPr lang="en-US" altLang="de-DE"/>
          </a:p>
        </p:txBody>
      </p:sp>
    </p:spTree>
    <p:extLst>
      <p:ext uri="{BB962C8B-B14F-4D97-AF65-F5344CB8AC3E}">
        <p14:creationId xmlns:p14="http://schemas.microsoft.com/office/powerpoint/2010/main" val="2638996734"/>
      </p:ext>
    </p:extLst>
  </p:cSld>
  <p:clrMapOvr>
    <a:masterClrMapping/>
  </p:clrMapOvr>
  <p:transition spd="med">
    <p:split dir="in"/>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tx1"/>
                </a:solidFill>
                <a:latin typeface="Calibri"/>
                <a:cs typeface="Calibri"/>
              </a:defRPr>
            </a:lvl1pPr>
          </a:lstStyle>
          <a:p>
            <a:pPr marL="12700">
              <a:lnSpc>
                <a:spcPts val="1240"/>
              </a:lnSpc>
            </a:pPr>
            <a:r>
              <a:rPr spc="-5" dirty="0"/>
              <a:t>Email</a:t>
            </a:r>
            <a:r>
              <a:rPr spc="-45" dirty="0"/>
              <a:t> </a:t>
            </a:r>
            <a:r>
              <a:rPr spc="-10" dirty="0"/>
              <a:t>Marketing</a:t>
            </a:r>
          </a:p>
        </p:txBody>
      </p:sp>
      <p:sp>
        <p:nvSpPr>
          <p:cNvPr id="5" name="Holder 5"/>
          <p:cNvSpPr>
            <a:spLocks noGrp="1"/>
          </p:cNvSpPr>
          <p:nvPr>
            <p:ph type="dt" sz="half" idx="6"/>
          </p:nvPr>
        </p:nvSpPr>
        <p:spPr/>
        <p:txBody>
          <a:bodyPr lIns="0" tIns="0" rIns="0" bIns="0"/>
          <a:lstStyle>
            <a:lvl1pPr>
              <a:defRPr sz="1200" b="0" i="0">
                <a:solidFill>
                  <a:schemeClr val="tx1"/>
                </a:solidFill>
                <a:latin typeface="Calibri"/>
                <a:cs typeface="Calibri"/>
              </a:defRPr>
            </a:lvl1pPr>
          </a:lstStyle>
          <a:p>
            <a:pPr marL="12700">
              <a:lnSpc>
                <a:spcPts val="1240"/>
              </a:lnSpc>
            </a:pPr>
            <a:r>
              <a:rPr spc="-5" dirty="0"/>
              <a:t>Sarina</a:t>
            </a:r>
            <a:r>
              <a:rPr spc="-100" dirty="0"/>
              <a:t> </a:t>
            </a:r>
            <a:r>
              <a:rPr dirty="0"/>
              <a:t>Maar</a:t>
            </a: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a:lnSpc>
                <a:spcPts val="1240"/>
              </a:lnSpc>
            </a:pPr>
            <a:fld id="{81D60167-4931-47E6-BA6A-407CBD079E47}" type="slidenum">
              <a:rPr dirty="0"/>
              <a:t>‹Nr.›</a:t>
            </a:fld>
            <a:endParaRPr dirty="0"/>
          </a:p>
        </p:txBody>
      </p:sp>
    </p:spTree>
    <p:extLst>
      <p:ext uri="{BB962C8B-B14F-4D97-AF65-F5344CB8AC3E}">
        <p14:creationId xmlns:p14="http://schemas.microsoft.com/office/powerpoint/2010/main" val="3534440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tx1"/>
                </a:solidFill>
                <a:latin typeface="Calibri"/>
                <a:cs typeface="Calibri"/>
              </a:defRPr>
            </a:lvl1pPr>
          </a:lstStyle>
          <a:p>
            <a:pPr marL="12700">
              <a:lnSpc>
                <a:spcPts val="1240"/>
              </a:lnSpc>
            </a:pPr>
            <a:r>
              <a:rPr spc="-5" dirty="0"/>
              <a:t>Email</a:t>
            </a:r>
            <a:r>
              <a:rPr spc="-45" dirty="0"/>
              <a:t> </a:t>
            </a:r>
            <a:r>
              <a:rPr spc="-10" dirty="0"/>
              <a:t>Marketing</a:t>
            </a:r>
          </a:p>
        </p:txBody>
      </p:sp>
      <p:sp>
        <p:nvSpPr>
          <p:cNvPr id="3" name="Holder 3"/>
          <p:cNvSpPr>
            <a:spLocks noGrp="1"/>
          </p:cNvSpPr>
          <p:nvPr>
            <p:ph type="dt" sz="half" idx="6"/>
          </p:nvPr>
        </p:nvSpPr>
        <p:spPr/>
        <p:txBody>
          <a:bodyPr lIns="0" tIns="0" rIns="0" bIns="0"/>
          <a:lstStyle>
            <a:lvl1pPr>
              <a:defRPr sz="1200" b="0" i="0">
                <a:solidFill>
                  <a:schemeClr val="tx1"/>
                </a:solidFill>
                <a:latin typeface="Calibri"/>
                <a:cs typeface="Calibri"/>
              </a:defRPr>
            </a:lvl1pPr>
          </a:lstStyle>
          <a:p>
            <a:pPr marL="12700">
              <a:lnSpc>
                <a:spcPts val="1240"/>
              </a:lnSpc>
            </a:pPr>
            <a:r>
              <a:rPr spc="-5" dirty="0"/>
              <a:t>Sarina</a:t>
            </a:r>
            <a:r>
              <a:rPr spc="-100" dirty="0"/>
              <a:t> </a:t>
            </a:r>
            <a:r>
              <a:rPr dirty="0"/>
              <a:t>Maar</a:t>
            </a: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02870">
              <a:lnSpc>
                <a:spcPts val="1240"/>
              </a:lnSpc>
            </a:pPr>
            <a:fld id="{81D60167-4931-47E6-BA6A-407CBD079E47}" type="slidenum">
              <a:rPr dirty="0"/>
              <a:t>‹Nr.›</a:t>
            </a:fld>
            <a:endParaRPr dirty="0"/>
          </a:p>
        </p:txBody>
      </p:sp>
    </p:spTree>
    <p:extLst>
      <p:ext uri="{BB962C8B-B14F-4D97-AF65-F5344CB8AC3E}">
        <p14:creationId xmlns:p14="http://schemas.microsoft.com/office/powerpoint/2010/main" val="2426446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2800">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4" name="Datumsplatzhalter 3"/>
          <p:cNvSpPr>
            <a:spLocks noGrp="1"/>
          </p:cNvSpPr>
          <p:nvPr>
            <p:ph type="dt" sz="half" idx="10"/>
          </p:nvPr>
        </p:nvSpPr>
        <p:spPr/>
        <p:txBody>
          <a:bodyPr/>
          <a:lstStyle>
            <a:lvl1pPr>
              <a:defRPr>
                <a:solidFill>
                  <a:schemeClr val="tx1"/>
                </a:solidFill>
              </a:defRPr>
            </a:lvl1pPr>
          </a:lstStyle>
          <a:p>
            <a:fld id="{35DDD490-0FC0-40E5-A766-9EC9F2420ACF}" type="datetime1">
              <a:rPr lang="de-DE" smtClean="0"/>
              <a:pPr/>
              <a:t>18.04.2019</a:t>
            </a:fld>
            <a:endParaRPr lang="de-DE" dirty="0"/>
          </a:p>
        </p:txBody>
      </p:sp>
      <p:sp>
        <p:nvSpPr>
          <p:cNvPr id="5" name="Fußzeilenplatzhalter 4"/>
          <p:cNvSpPr>
            <a:spLocks noGrp="1"/>
          </p:cNvSpPr>
          <p:nvPr>
            <p:ph type="ftr" sz="quarter" idx="11"/>
          </p:nvPr>
        </p:nvSpPr>
        <p:spPr/>
        <p:txBody>
          <a:bodyPr/>
          <a:lstStyle/>
          <a:p>
            <a:r>
              <a:rPr lang="de-DE" dirty="0"/>
              <a:t>Quelle</a:t>
            </a:r>
            <a:r>
              <a:rPr lang="de-DE" dirty="0">
                <a:solidFill>
                  <a:prstClr val="black">
                    <a:tint val="75000"/>
                  </a:prstClr>
                </a:solidFill>
              </a:rPr>
              <a:t>:</a:t>
            </a:r>
          </a:p>
        </p:txBody>
      </p:sp>
      <p:sp>
        <p:nvSpPr>
          <p:cNvPr id="6" name="Foliennummernplatzhalter 5"/>
          <p:cNvSpPr>
            <a:spLocks noGrp="1"/>
          </p:cNvSpPr>
          <p:nvPr>
            <p:ph type="sldNum" sz="quarter" idx="12"/>
          </p:nvPr>
        </p:nvSpPr>
        <p:spPr/>
        <p:txBody>
          <a:bodyPr/>
          <a:lstStyle>
            <a:lvl1pPr>
              <a:defRPr>
                <a:solidFill>
                  <a:schemeClr val="tx1"/>
                </a:solidFill>
              </a:defRPr>
            </a:lvl1pPr>
          </a:lstStyle>
          <a:p>
            <a:fld id="{64A8786C-255D-4AD6-BF4C-40BEDD3E2D4C}" type="slidenum">
              <a:rPr lang="de-DE" smtClean="0"/>
              <a:pPr/>
              <a:t>‹Nr.›</a:t>
            </a:fld>
            <a:endParaRPr lang="de-DE" dirty="0"/>
          </a:p>
        </p:txBody>
      </p:sp>
    </p:spTree>
    <p:extLst>
      <p:ext uri="{BB962C8B-B14F-4D97-AF65-F5344CB8AC3E}">
        <p14:creationId xmlns:p14="http://schemas.microsoft.com/office/powerpoint/2010/main" val="1522886182"/>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6228184" cy="1143000"/>
          </a:xfrm>
        </p:spPr>
        <p:txBody>
          <a:bodyPr/>
          <a:lstStyle/>
          <a:p>
            <a:r>
              <a:rPr lang="de-DE" dirty="0"/>
              <a:t>Titelmasterformat durch Klicken bearbeiten</a:t>
            </a:r>
          </a:p>
        </p:txBody>
      </p:sp>
      <p:sp>
        <p:nvSpPr>
          <p:cNvPr id="4" name="Datumsplatzhalter 3"/>
          <p:cNvSpPr>
            <a:spLocks noGrp="1"/>
          </p:cNvSpPr>
          <p:nvPr>
            <p:ph type="dt" sz="half" idx="10"/>
          </p:nvPr>
        </p:nvSpPr>
        <p:spPr/>
        <p:txBody>
          <a:bodyPr/>
          <a:lstStyle/>
          <a:p>
            <a:fld id="{F73A946A-F05C-49F8-ABD3-9699F6B0735C}"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4637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4" name="Datumsplatzhalter 3"/>
          <p:cNvSpPr>
            <a:spLocks noGrp="1"/>
          </p:cNvSpPr>
          <p:nvPr>
            <p:ph type="dt" sz="half" idx="10"/>
          </p:nvPr>
        </p:nvSpPr>
        <p:spPr/>
        <p:txBody>
          <a:bodyPr/>
          <a:lstStyle/>
          <a:p>
            <a:fld id="{71AED3E5-7BBD-472A-8277-B9C041E59D05}"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194637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6463AE3-6C95-49E7-A575-77FAC886EE5C}"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245274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4F71A3D-500F-4DD5-A2BA-3F008B01E4F7}"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23844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58B04DC-C3B1-4436-94F6-F1B96CFDC373}"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247277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CB918A6-552A-403C-A1DC-24C9B15F6E17}" type="datetime1">
              <a:rPr lang="de-DE" smtClean="0"/>
              <a:t>18.04.2019</a:t>
            </a:fld>
            <a:endParaRPr lang="de-DE" dirty="0"/>
          </a:p>
        </p:txBody>
      </p:sp>
      <p:sp>
        <p:nvSpPr>
          <p:cNvPr id="4" name="Fußzeilenplatzhalter 3"/>
          <p:cNvSpPr>
            <a:spLocks noGrp="1"/>
          </p:cNvSpPr>
          <p:nvPr>
            <p:ph type="ftr" sz="quarter" idx="11"/>
          </p:nvPr>
        </p:nvSpPr>
        <p:spPr/>
        <p:txBody>
          <a:bodyPr/>
          <a:lstStyle/>
          <a:p>
            <a:r>
              <a:rPr lang="de-DE" dirty="0"/>
              <a:t>Quelle:</a:t>
            </a:r>
          </a:p>
        </p:txBody>
      </p:sp>
      <p:sp>
        <p:nvSpPr>
          <p:cNvPr id="5" name="Foliennummernplatzhalter 4"/>
          <p:cNvSpPr>
            <a:spLocks noGrp="1"/>
          </p:cNvSpPr>
          <p:nvPr>
            <p:ph type="sldNum" sz="quarter" idx="12"/>
          </p:nvPr>
        </p:nvSpPr>
        <p:spPr/>
        <p:txBody>
          <a:bodyPr/>
          <a:lstStyle/>
          <a:p>
            <a:fld id="{64A8786C-255D-4AD6-BF4C-40BEDD3E2D4C}" type="slidenum">
              <a:rPr lang="de-DE" smtClean="0"/>
              <a:t>‹Nr.›</a:t>
            </a:fld>
            <a:endParaRPr lang="de-DE" dirty="0"/>
          </a:p>
        </p:txBody>
      </p:sp>
    </p:spTree>
    <p:extLst>
      <p:ext uri="{BB962C8B-B14F-4D97-AF65-F5344CB8AC3E}">
        <p14:creationId xmlns:p14="http://schemas.microsoft.com/office/powerpoint/2010/main" val="268164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4042792" cy="1143000"/>
          </a:xfrm>
          <a:prstGeom prst="rect">
            <a:avLst/>
          </a:prstGeom>
          <a:solidFill>
            <a:schemeClr val="bg1">
              <a:lumMod val="85000"/>
            </a:schemeClr>
          </a:solidFill>
          <a:ln cap="rnd" cmpd="dbl">
            <a:solidFill>
              <a:schemeClr val="tx1"/>
            </a:solidFill>
            <a:round/>
          </a:ln>
        </p:spPr>
        <p:txBody>
          <a:bodyPr vert="horz" lIns="91440" tIns="45720" rIns="91440" bIns="45720" rtlCol="0" anchor="ctr">
            <a:normAutofit/>
          </a:bodyPr>
          <a:lstStyle/>
          <a:p>
            <a:r>
              <a:rPr lang="de-DE" dirty="0"/>
              <a:t>Titelmasterformat durch Klicken bearbeiten</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DD490-0FC0-40E5-A766-9EC9F2420ACF}" type="datetime1">
              <a:rPr lang="de-DE" smtClean="0"/>
              <a:t>18.04.2019</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Quelle:</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8786C-255D-4AD6-BF4C-40BEDD3E2D4C}" type="slidenum">
              <a:rPr lang="de-DE" smtClean="0"/>
              <a:t>‹Nr.›</a:t>
            </a:fld>
            <a:endParaRPr lang="de-DE" dirty="0"/>
          </a:p>
        </p:txBody>
      </p:sp>
      <p:pic>
        <p:nvPicPr>
          <p:cNvPr id="7" name="Grafik 6" descr="Ein Bild, das Text enthält.&#10;&#10;Mit hoher Zuverlässigkeit generierte Beschreibung">
            <a:extLst>
              <a:ext uri="{FF2B5EF4-FFF2-40B4-BE49-F238E27FC236}">
                <a16:creationId xmlns:a16="http://schemas.microsoft.com/office/drawing/2014/main" id="{A88B0EFF-68CF-45AE-9887-8B5E36D2C7F4}"/>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995332" y="36981"/>
            <a:ext cx="1641161" cy="1616381"/>
          </a:xfrm>
          <a:prstGeom prst="rect">
            <a:avLst/>
          </a:prstGeom>
        </p:spPr>
      </p:pic>
    </p:spTree>
    <p:extLst>
      <p:ext uri="{BB962C8B-B14F-4D97-AF65-F5344CB8AC3E}">
        <p14:creationId xmlns:p14="http://schemas.microsoft.com/office/powerpoint/2010/main" val="222889460"/>
      </p:ext>
    </p:extLst>
  </p:cSld>
  <p:clrMap bg1="lt1" tx1="dk1" bg2="lt2" tx2="dk2" accent1="accent1" accent2="accent2" accent3="accent3" accent4="accent4" accent5="accent5" accent6="accent6" hlink="hlink" folHlink="folHlink"/>
  <p:sldLayoutIdLst>
    <p:sldLayoutId id="2147483652" r:id="rId1"/>
    <p:sldLayoutId id="2147483696" r:id="rId2"/>
    <p:sldLayoutId id="2147483697" r:id="rId3"/>
    <p:sldLayoutId id="2147483663" r:id="rId4"/>
    <p:sldLayoutId id="2147483664" r:id="rId5"/>
    <p:sldLayoutId id="2147483677" r:id="rId6"/>
    <p:sldLayoutId id="2147483676" r:id="rId7"/>
    <p:sldLayoutId id="2147483675" r:id="rId8"/>
    <p:sldLayoutId id="2147483673" r:id="rId9"/>
    <p:sldLayoutId id="2147483665"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66" r:id="rId27"/>
    <p:sldLayoutId id="2147483667" r:id="rId28"/>
    <p:sldLayoutId id="2147483668" r:id="rId29"/>
    <p:sldLayoutId id="2147483669" r:id="rId30"/>
    <p:sldLayoutId id="2147483670" r:id="rId31"/>
    <p:sldLayoutId id="2147483698" r:id="rId32"/>
    <p:sldLayoutId id="2147483671" r:id="rId33"/>
    <p:sldLayoutId id="2147483672" r:id="rId34"/>
    <p:sldLayoutId id="2147483734" r:id="rId35"/>
    <p:sldLayoutId id="2147483735" r:id="rId36"/>
    <p:sldLayoutId id="2147483737" r:id="rId37"/>
    <p:sldLayoutId id="2147483738" r:id="rId38"/>
    <p:sldLayoutId id="2147483739" r:id="rId39"/>
  </p:sldLayoutIdLst>
  <p:hf hdr="0"/>
  <p:txStyles>
    <p:titleStyle>
      <a:lvl1pPr algn="ctr" defTabSz="914400" rtl="0" eaLnBrk="1" latinLnBrk="0" hangingPunct="1">
        <a:spcBef>
          <a:spcPct val="0"/>
        </a:spcBef>
        <a:buNone/>
        <a:defRPr sz="2800" kern="1200" baseline="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3.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4.xml"/><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5.xml"/><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6.xml"/><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7.xml"/><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9.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0.xml"/><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1.xml"/><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3.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5.xml"/><Relationship Id="rId1" Type="http://schemas.openxmlformats.org/officeDocument/2006/relationships/slideLayout" Target="../slideLayouts/slideLayout35.xml"/><Relationship Id="rId4" Type="http://schemas.openxmlformats.org/officeDocument/2006/relationships/image" Target="../media/image69.png"/></Relationships>
</file>

<file path=ppt/slides/_rels/slide1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6.xml"/><Relationship Id="rId1" Type="http://schemas.openxmlformats.org/officeDocument/2006/relationships/slideLayout" Target="../slideLayouts/slideLayout35.xml"/><Relationship Id="rId4" Type="http://schemas.openxmlformats.org/officeDocument/2006/relationships/image" Target="../media/image71.png"/></Relationships>
</file>

<file path=ppt/slides/_rels/slide1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7.xml"/><Relationship Id="rId1" Type="http://schemas.openxmlformats.org/officeDocument/2006/relationships/slideLayout" Target="../slideLayouts/slideLayout3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8.xml"/><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9.xml"/><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3" Type="http://schemas.openxmlformats.org/officeDocument/2006/relationships/hyperlink" Target="http://www.onlinemarketing-praxis.de/uploads/rezensionen/kunden-machen-was-sie-wolle.jpg" TargetMode="External"/><Relationship Id="rId2" Type="http://schemas.openxmlformats.org/officeDocument/2006/relationships/notesSlide" Target="../notesSlides/notesSlide110.xml"/><Relationship Id="rId1" Type="http://schemas.openxmlformats.org/officeDocument/2006/relationships/slideLayout" Target="../slideLayouts/slideLayout35.xml"/><Relationship Id="rId5" Type="http://schemas.openxmlformats.org/officeDocument/2006/relationships/image" Target="../media/image78.png"/><Relationship Id="rId4" Type="http://schemas.openxmlformats.org/officeDocument/2006/relationships/image" Target="../media/image49.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7.xml"/><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5.xml"/><Relationship Id="rId1" Type="http://schemas.openxmlformats.org/officeDocument/2006/relationships/themeOverride" Target="../theme/themeOverride1.xml"/></Relationships>
</file>

<file path=ppt/slides/_rels/slide1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1.xml"/><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2.xml"/><Relationship Id="rId1" Type="http://schemas.openxmlformats.org/officeDocument/2006/relationships/slideLayout" Target="../slideLayouts/slideLayout35.xml"/><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3.xml"/><Relationship Id="rId1" Type="http://schemas.openxmlformats.org/officeDocument/2006/relationships/slideLayout" Target="../slideLayouts/slideLayout35.xml"/><Relationship Id="rId4" Type="http://schemas.openxmlformats.org/officeDocument/2006/relationships/image" Target="../media/image81.png"/></Relationships>
</file>

<file path=ppt/slides/_rels/slide1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4.xml"/><Relationship Id="rId1" Type="http://schemas.openxmlformats.org/officeDocument/2006/relationships/slideLayout" Target="../slideLayouts/slideLayout35.xml"/><Relationship Id="rId4" Type="http://schemas.openxmlformats.org/officeDocument/2006/relationships/image" Target="../media/image81.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5.xml"/></Relationships>
</file>

<file path=ppt/slides/_rels/slide1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8.xml"/><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9.xml"/><Relationship Id="rId1" Type="http://schemas.openxmlformats.org/officeDocument/2006/relationships/slideLayout" Target="../slideLayouts/slideLayout35.xml"/><Relationship Id="rId4" Type="http://schemas.openxmlformats.org/officeDocument/2006/relationships/image" Target="../media/image83.jpeg"/></Relationships>
</file>

<file path=ppt/slides/_rels/slide1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0.xml"/><Relationship Id="rId1" Type="http://schemas.openxmlformats.org/officeDocument/2006/relationships/slideLayout" Target="../slideLayouts/slideLayout35.xml"/><Relationship Id="rId4" Type="http://schemas.openxmlformats.org/officeDocument/2006/relationships/image" Target="../media/image85.png"/></Relationships>
</file>

<file path=ppt/slides/_rels/slide1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1.xml"/><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2.xml"/><Relationship Id="rId1" Type="http://schemas.openxmlformats.org/officeDocument/2006/relationships/slideLayout" Target="../slideLayouts/slideLayout35.xml"/><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3.xml"/><Relationship Id="rId1" Type="http://schemas.openxmlformats.org/officeDocument/2006/relationships/slideLayout" Target="../slideLayouts/slideLayout35.xml"/><Relationship Id="rId4" Type="http://schemas.openxmlformats.org/officeDocument/2006/relationships/image" Target="../media/image88.png"/></Relationships>
</file>

<file path=ppt/slides/_rels/slide1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4.xml"/><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microsoft.com/office/2011/relationships/inkAction" Target="../ink/inkAction1.xml"/><Relationship Id="rId3" Type="http://schemas.openxmlformats.org/officeDocument/2006/relationships/slideLayout" Target="../slideLayouts/slideLayout2.xml"/><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hyperlink" Target="https://www.xing.com/profile/Rudolf_MuellerGoldhorn" TargetMode="External"/><Relationship Id="rId2" Type="http://schemas.openxmlformats.org/officeDocument/2006/relationships/audio" Target="../media/media4.m4a"/><Relationship Id="rId16" Type="http://schemas.openxmlformats.org/officeDocument/2006/relationships/hyperlink" Target="http://www.twitter.com/rudolfmu68" TargetMode="External"/><Relationship Id="rId20" Type="http://schemas.openxmlformats.org/officeDocument/2006/relationships/image" Target="../media/image3.png"/><Relationship Id="rId1" Type="http://schemas.microsoft.com/office/2007/relationships/media" Target="../media/media4.m4a"/><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hyperlink" Target="https://www.facebook.com/rmgconsulting.de" TargetMode="External"/><Relationship Id="rId10" Type="http://schemas.openxmlformats.org/officeDocument/2006/relationships/image" Target="../media/image10.png"/><Relationship Id="rId19"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hyperlink" Target="mailto:info@rmgconsulting.de" TargetMode="External"/><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83.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7.png"/><Relationship Id="rId4" Type="http://schemas.openxmlformats.org/officeDocument/2006/relationships/image" Target="../media/image49.png"/><Relationship Id="rId9" Type="http://schemas.openxmlformats.org/officeDocument/2006/relationships/customXml" Target="../ink/ink4.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68.xml"/><Relationship Id="rId7" Type="http://schemas.openxmlformats.org/officeDocument/2006/relationships/hyperlink" Target="https://www.youtube.com/embed/HBKUx8k8Sj4?rel=0amp;autoplay=1&amp;modestbranding=1" TargetMode="External"/><Relationship Id="rId2" Type="http://schemas.openxmlformats.org/officeDocument/2006/relationships/slideLayout" Target="../slideLayouts/slideLayout35.xml"/><Relationship Id="rId1" Type="http://schemas.openxmlformats.org/officeDocument/2006/relationships/video" Target="https://www.youtube.com/embed/1QBqs2CTADQ" TargetMode="External"/><Relationship Id="rId6" Type="http://schemas.openxmlformats.org/officeDocument/2006/relationships/hyperlink" Target="http://pages2.marketo.com/de-demo.html?utm_source=website&amp;utm_medium=marketo&amp;utm_campaign=de&amp;region=de" TargetMode="External"/><Relationship Id="rId5" Type="http://schemas.openxmlformats.org/officeDocument/2006/relationships/image" Target="../media/image49.jpeg"/><Relationship Id="rId4" Type="http://schemas.openxmlformats.org/officeDocument/2006/relationships/hyperlink" Target="http://www.onlinemarketing-praxis.de/uploads/rezensionen/kunden-machen-was-sie-wolle.jpg" TargetMode="External"/><Relationship Id="rId9" Type="http://schemas.openxmlformats.org/officeDocument/2006/relationships/image" Target="../media/image51.png"/></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1.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36.xml"/><Relationship Id="rId4" Type="http://schemas.openxmlformats.org/officeDocument/2006/relationships/image" Target="../media/image57.png"/></Relationships>
</file>

<file path=ppt/slides/_rels/slide99.xml.rels><?xml version="1.0" encoding="UTF-8" standalone="yes"?>
<Relationships xmlns="http://schemas.openxmlformats.org/package/2006/relationships"><Relationship Id="rId3" Type="http://schemas.openxmlformats.org/officeDocument/2006/relationships/hyperlink" Target="https://de.wikipedia.org/wiki/Englische_Sprache" TargetMode="External"/><Relationship Id="rId2" Type="http://schemas.openxmlformats.org/officeDocument/2006/relationships/notesSlide" Target="../notesSlides/notesSlide83.xml"/><Relationship Id="rId1" Type="http://schemas.openxmlformats.org/officeDocument/2006/relationships/slideLayout" Target="../slideLayouts/slideLayout31.xml"/><Relationship Id="rId5" Type="http://schemas.openxmlformats.org/officeDocument/2006/relationships/hyperlink" Target="https://de.wikipedia.org/w/index.php?title=Outbound-Marketing&amp;action=edit&amp;redlink=1" TargetMode="External"/><Relationship Id="rId4" Type="http://schemas.openxmlformats.org/officeDocument/2006/relationships/hyperlink" Target="https://de.wikipedia.org/wiki/Market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platzhalter 7">
            <a:extLst>
              <a:ext uri="{FF2B5EF4-FFF2-40B4-BE49-F238E27FC236}">
                <a16:creationId xmlns:a16="http://schemas.microsoft.com/office/drawing/2014/main" id="{6F68BE0F-7E94-4E5E-AD36-A997209FB227}"/>
              </a:ext>
            </a:extLst>
          </p:cNvPr>
          <p:cNvSpPr>
            <a:spLocks noGrp="1"/>
          </p:cNvSpPr>
          <p:nvPr>
            <p:ph type="body" sz="quarter" idx="13"/>
          </p:nvPr>
        </p:nvSpPr>
        <p:spPr>
          <a:xfrm>
            <a:off x="323528" y="1844824"/>
            <a:ext cx="8569325" cy="935038"/>
          </a:xfrm>
        </p:spPr>
        <p:txBody>
          <a:bodyPr/>
          <a:lstStyle/>
          <a:p>
            <a:pPr marL="0" indent="0" algn="ctr">
              <a:buFontTx/>
              <a:buNone/>
            </a:pPr>
            <a:r>
              <a:rPr lang="de-DE" altLang="de-DE" sz="3600" dirty="0"/>
              <a:t>Herzlich willkommen zum Workshop „Grundlagen im Email-Marketing“</a:t>
            </a:r>
          </a:p>
        </p:txBody>
      </p:sp>
      <p:pic>
        <p:nvPicPr>
          <p:cNvPr id="7" name="Audio 6">
            <a:hlinkClick r:id="" action="ppaction://media"/>
            <a:extLst>
              <a:ext uri="{FF2B5EF4-FFF2-40B4-BE49-F238E27FC236}">
                <a16:creationId xmlns:a16="http://schemas.microsoft.com/office/drawing/2014/main" id="{5E426FBF-830E-4E99-BECE-BBE73B0A3A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555699983"/>
      </p:ext>
    </p:extLst>
  </p:cSld>
  <p:clrMapOvr>
    <a:masterClrMapping/>
  </p:clrMapOvr>
  <p:transition advTm="5202">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D1B18993-259F-4C60-8E6A-909B5C937EAE}"/>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r>
              <a:rPr lang="de-DE" altLang="de-DE" sz="2200" kern="1200" dirty="0">
                <a:latin typeface="+mn-lt"/>
                <a:ea typeface="+mn-ea"/>
                <a:cs typeface="+mn-cs"/>
              </a:rPr>
              <a:t>Evolution des E-Mail-Marketings</a:t>
            </a:r>
          </a:p>
        </p:txBody>
      </p:sp>
      <p:sp>
        <p:nvSpPr>
          <p:cNvPr id="5" name="object 5">
            <a:extLst>
              <a:ext uri="{FF2B5EF4-FFF2-40B4-BE49-F238E27FC236}">
                <a16:creationId xmlns:a16="http://schemas.microsoft.com/office/drawing/2014/main" id="{5E03FD78-E2C6-4BDE-8C38-B2B688065DCC}"/>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1908" name="Textfeld 10">
            <a:extLst>
              <a:ext uri="{FF2B5EF4-FFF2-40B4-BE49-F238E27FC236}">
                <a16:creationId xmlns:a16="http://schemas.microsoft.com/office/drawing/2014/main" id="{96FE4B32-9BFC-4609-BE0D-C23263AA894A}"/>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dirty="0">
                <a:solidFill>
                  <a:schemeClr val="tx1"/>
                </a:solidFill>
                <a:latin typeface="Arial" panose="020B0604020202020204" pitchFamily="34" charset="0"/>
                <a:cs typeface="Arial" panose="020B0604020202020204" pitchFamily="34" charset="0"/>
              </a:rPr>
              <a:t>E-Mail-Marketing – Definition und Zahlen</a:t>
            </a:r>
          </a:p>
        </p:txBody>
      </p:sp>
      <p:sp>
        <p:nvSpPr>
          <p:cNvPr id="8" name="Title 9">
            <a:extLst>
              <a:ext uri="{FF2B5EF4-FFF2-40B4-BE49-F238E27FC236}">
                <a16:creationId xmlns:a16="http://schemas.microsoft.com/office/drawing/2014/main" id="{955D1B84-1939-4FCF-AEC7-E0E2867D8EF7}"/>
              </a:ext>
            </a:extLst>
          </p:cNvPr>
          <p:cNvSpPr txBox="1">
            <a:spLocks/>
          </p:cNvSpPr>
          <p:nvPr/>
        </p:nvSpPr>
        <p:spPr bwMode="auto">
          <a:xfrm>
            <a:off x="302180" y="4303432"/>
            <a:ext cx="79511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457200">
              <a:spcBef>
                <a:spcPct val="20000"/>
              </a:spcBef>
              <a:buChar char="•"/>
              <a:defRPr sz="3200">
                <a:solidFill>
                  <a:srgbClr val="262626"/>
                </a:solidFill>
                <a:latin typeface="Tahoma" panose="020B0604030504040204" pitchFamily="34" charset="0"/>
              </a:defRPr>
            </a:lvl1pPr>
            <a:lvl2pPr marL="742950" indent="-285750" defTabSz="457200">
              <a:spcBef>
                <a:spcPct val="20000"/>
              </a:spcBef>
              <a:buChar char="–"/>
              <a:defRPr sz="2800">
                <a:solidFill>
                  <a:srgbClr val="262626"/>
                </a:solidFill>
                <a:latin typeface="Tahoma" panose="020B0604030504040204" pitchFamily="34" charset="0"/>
              </a:defRPr>
            </a:lvl2pPr>
            <a:lvl3pPr marL="1143000" indent="-228600" defTabSz="457200">
              <a:spcBef>
                <a:spcPct val="20000"/>
              </a:spcBef>
              <a:buChar char="•"/>
              <a:defRPr sz="2400">
                <a:solidFill>
                  <a:srgbClr val="262626"/>
                </a:solidFill>
                <a:latin typeface="Tahoma" panose="020B0604030504040204" pitchFamily="34" charset="0"/>
              </a:defRPr>
            </a:lvl3pPr>
            <a:lvl4pPr marL="1600200" indent="-228600" defTabSz="457200">
              <a:spcBef>
                <a:spcPct val="20000"/>
              </a:spcBef>
              <a:buChar char="–"/>
              <a:defRPr sz="2000">
                <a:solidFill>
                  <a:srgbClr val="262626"/>
                </a:solidFill>
                <a:latin typeface="Tahoma" panose="020B0604030504040204" pitchFamily="34" charset="0"/>
              </a:defRPr>
            </a:lvl4pPr>
            <a:lvl5pPr marL="2057400" indent="-228600" defTabSz="457200">
              <a:spcBef>
                <a:spcPct val="20000"/>
              </a:spcBef>
              <a:buChar char="»"/>
              <a:defRPr sz="2000">
                <a:solidFill>
                  <a:srgbClr val="262626"/>
                </a:solidFill>
                <a:latin typeface="Tahoma" panose="020B0604030504040204" pitchFamily="34" charset="0"/>
              </a:defRPr>
            </a:lvl5pPr>
            <a:lvl6pPr marL="25146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9pPr>
          </a:lstStyle>
          <a:p>
            <a:pPr algn="ctr" eaLnBrk="1" hangingPunct="1">
              <a:spcBef>
                <a:spcPct val="0"/>
              </a:spcBef>
              <a:buFontTx/>
              <a:buNone/>
              <a:defRPr/>
            </a:pPr>
            <a:r>
              <a:rPr lang="de-DE" altLang="de-DE" sz="1600" b="1" kern="0" dirty="0">
                <a:solidFill>
                  <a:srgbClr val="003D52"/>
                </a:solidFill>
                <a:latin typeface="+mn-lt"/>
              </a:rPr>
              <a:t>150.000.000</a:t>
            </a:r>
          </a:p>
          <a:p>
            <a:pPr algn="ctr" eaLnBrk="1" hangingPunct="1">
              <a:spcBef>
                <a:spcPct val="0"/>
              </a:spcBef>
              <a:buFontTx/>
              <a:buNone/>
              <a:defRPr/>
            </a:pPr>
            <a:r>
              <a:rPr lang="de-DE" altLang="de-DE" sz="1600" b="1" kern="0" dirty="0">
                <a:solidFill>
                  <a:srgbClr val="003D52"/>
                </a:solidFill>
                <a:latin typeface="+mn-lt"/>
              </a:rPr>
              <a:t>versendete E-Mails pro Minute weltweit</a:t>
            </a:r>
          </a:p>
          <a:p>
            <a:pPr algn="ctr" eaLnBrk="1" hangingPunct="1">
              <a:spcBef>
                <a:spcPct val="0"/>
              </a:spcBef>
              <a:buFontTx/>
              <a:buNone/>
              <a:defRPr/>
            </a:pPr>
            <a:endParaRPr lang="de-DE" altLang="de-DE" sz="1600" b="1" kern="0" dirty="0">
              <a:solidFill>
                <a:srgbClr val="003D52"/>
              </a:solidFill>
              <a:latin typeface="+mn-lt"/>
            </a:endParaRPr>
          </a:p>
        </p:txBody>
      </p:sp>
      <p:sp>
        <p:nvSpPr>
          <p:cNvPr id="9" name="Title 9">
            <a:extLst>
              <a:ext uri="{FF2B5EF4-FFF2-40B4-BE49-F238E27FC236}">
                <a16:creationId xmlns:a16="http://schemas.microsoft.com/office/drawing/2014/main" id="{C1892FA3-D69F-4BB7-9239-94CF2FAAE552}"/>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sp>
        <p:nvSpPr>
          <p:cNvPr id="10" name="Title 9">
            <a:extLst>
              <a:ext uri="{FF2B5EF4-FFF2-40B4-BE49-F238E27FC236}">
                <a16:creationId xmlns:a16="http://schemas.microsoft.com/office/drawing/2014/main" id="{98E7FEB8-9BD2-40A0-9347-3B408F9A4930}"/>
              </a:ext>
            </a:extLst>
          </p:cNvPr>
          <p:cNvSpPr txBox="1">
            <a:spLocks/>
          </p:cNvSpPr>
          <p:nvPr/>
        </p:nvSpPr>
        <p:spPr bwMode="auto">
          <a:xfrm>
            <a:off x="323528" y="5283039"/>
            <a:ext cx="7629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har char="•"/>
              <a:defRPr sz="3200">
                <a:solidFill>
                  <a:srgbClr val="262626"/>
                </a:solidFill>
                <a:latin typeface="Tahoma" panose="020B0604030504040204" pitchFamily="34" charset="0"/>
              </a:defRPr>
            </a:lvl1pPr>
            <a:lvl2pPr marL="742950" indent="-285750" defTabSz="457200">
              <a:spcBef>
                <a:spcPct val="20000"/>
              </a:spcBef>
              <a:buChar char="–"/>
              <a:defRPr sz="2800">
                <a:solidFill>
                  <a:srgbClr val="262626"/>
                </a:solidFill>
                <a:latin typeface="Tahoma" panose="020B0604030504040204" pitchFamily="34" charset="0"/>
              </a:defRPr>
            </a:lvl2pPr>
            <a:lvl3pPr marL="1143000" indent="-228600" defTabSz="457200">
              <a:spcBef>
                <a:spcPct val="20000"/>
              </a:spcBef>
              <a:buChar char="•"/>
              <a:defRPr sz="2400">
                <a:solidFill>
                  <a:srgbClr val="262626"/>
                </a:solidFill>
                <a:latin typeface="Tahoma" panose="020B0604030504040204" pitchFamily="34" charset="0"/>
              </a:defRPr>
            </a:lvl3pPr>
            <a:lvl4pPr marL="1600200" indent="-228600" defTabSz="457200">
              <a:spcBef>
                <a:spcPct val="20000"/>
              </a:spcBef>
              <a:buChar char="–"/>
              <a:defRPr sz="2000">
                <a:solidFill>
                  <a:srgbClr val="262626"/>
                </a:solidFill>
                <a:latin typeface="Tahoma" panose="020B0604030504040204" pitchFamily="34" charset="0"/>
              </a:defRPr>
            </a:lvl4pPr>
            <a:lvl5pPr marL="2057400" indent="-228600" defTabSz="457200">
              <a:spcBef>
                <a:spcPct val="20000"/>
              </a:spcBef>
              <a:buChar char="»"/>
              <a:defRPr sz="2000">
                <a:solidFill>
                  <a:srgbClr val="262626"/>
                </a:solidFill>
                <a:latin typeface="Tahoma" panose="020B0604030504040204" pitchFamily="34" charset="0"/>
              </a:defRPr>
            </a:lvl5pPr>
            <a:lvl6pPr marL="25146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9pPr>
          </a:lstStyle>
          <a:p>
            <a:pPr algn="ctr" eaLnBrk="1" hangingPunct="1">
              <a:spcBef>
                <a:spcPct val="0"/>
              </a:spcBef>
              <a:buFontTx/>
              <a:buNone/>
              <a:defRPr/>
            </a:pPr>
            <a:r>
              <a:rPr lang="de-DE" altLang="de-DE" sz="1600" b="1" kern="0" dirty="0">
                <a:solidFill>
                  <a:srgbClr val="003D52"/>
                </a:solidFill>
                <a:latin typeface="+mn-lt"/>
              </a:rPr>
              <a:t>21.000.000</a:t>
            </a:r>
          </a:p>
          <a:p>
            <a:pPr algn="ctr" eaLnBrk="1" hangingPunct="1">
              <a:spcBef>
                <a:spcPct val="0"/>
              </a:spcBef>
              <a:buFontTx/>
              <a:buNone/>
              <a:defRPr/>
            </a:pPr>
            <a:r>
              <a:rPr lang="de-DE" altLang="de-DE" sz="1600" b="1" kern="0" dirty="0">
                <a:solidFill>
                  <a:srgbClr val="003D52"/>
                </a:solidFill>
                <a:latin typeface="+mn-lt"/>
              </a:rPr>
              <a:t>versendete WhatsApp pro Minute weltweit</a:t>
            </a:r>
          </a:p>
          <a:p>
            <a:pPr algn="ctr" eaLnBrk="1" hangingPunct="1">
              <a:spcBef>
                <a:spcPct val="0"/>
              </a:spcBef>
              <a:buFontTx/>
              <a:buNone/>
              <a:defRPr/>
            </a:pPr>
            <a:endParaRPr lang="de-DE" altLang="de-DE" sz="1600" b="1" kern="0" dirty="0">
              <a:solidFill>
                <a:srgbClr val="003D52"/>
              </a:solidFill>
              <a:latin typeface="+mn-lt"/>
            </a:endParaRPr>
          </a:p>
        </p:txBody>
      </p:sp>
      <p:sp>
        <p:nvSpPr>
          <p:cNvPr id="2" name="Textfeld 1">
            <a:extLst>
              <a:ext uri="{FF2B5EF4-FFF2-40B4-BE49-F238E27FC236}">
                <a16:creationId xmlns:a16="http://schemas.microsoft.com/office/drawing/2014/main" id="{02CCA926-DDEA-4A5B-AF98-A8C9E0BE0E5E}"/>
              </a:ext>
            </a:extLst>
          </p:cNvPr>
          <p:cNvSpPr txBox="1"/>
          <p:nvPr/>
        </p:nvSpPr>
        <p:spPr>
          <a:xfrm>
            <a:off x="539552" y="2924944"/>
            <a:ext cx="8064896" cy="3170099"/>
          </a:xfrm>
          <a:prstGeom prst="rect">
            <a:avLst/>
          </a:prstGeom>
          <a:solidFill>
            <a:srgbClr val="00B0F0"/>
          </a:solidFill>
        </p:spPr>
        <p:txBody>
          <a:bodyPr wrap="square" rtlCol="0">
            <a:spAutoFit/>
          </a:bodyPr>
          <a:lstStyle/>
          <a:p>
            <a:pPr algn="ctr"/>
            <a:r>
              <a:rPr lang="de-DE" sz="4000" dirty="0"/>
              <a:t>Die E-Mail ist noch vor Suchmaschinen und Social Media das am häufigsten eingesetzte Online-Marketing-Instrument!</a:t>
            </a:r>
          </a:p>
          <a:p>
            <a:pPr algn="ctr"/>
            <a:endParaRPr lang="de-DE" sz="4000" dirty="0"/>
          </a:p>
        </p:txBody>
      </p:sp>
    </p:spTree>
    <p:extLst>
      <p:ext uri="{BB962C8B-B14F-4D97-AF65-F5344CB8AC3E}">
        <p14:creationId xmlns:p14="http://schemas.microsoft.com/office/powerpoint/2010/main" val="10075383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444208" cy="461665"/>
          </a:xfrm>
          <a:noFill/>
          <a:ln cap="rnd" cmpd="dbl">
            <a:noFill/>
            <a:round/>
          </a:ln>
        </p:spPr>
        <p:txBody>
          <a:bodyPr vert="horz" wrap="square" lIns="91440" tIns="45720" rIns="91440" bIns="45720" rtlCol="0" anchor="ctr">
            <a:spAutoFit/>
          </a:bodyPr>
          <a:lstStyle/>
          <a:p>
            <a:pPr algn="l"/>
            <a:r>
              <a:rPr lang="en-CA" sz="2400" b="1" dirty="0" err="1">
                <a:latin typeface="+mj-lt"/>
                <a:ea typeface="+mn-ea"/>
                <a:cs typeface="+mn-cs"/>
              </a:rPr>
              <a:t>Wichtige</a:t>
            </a:r>
            <a:r>
              <a:rPr lang="en-CA" sz="2400" b="1" dirty="0">
                <a:latin typeface="+mj-lt"/>
                <a:ea typeface="+mn-ea"/>
                <a:cs typeface="+mn-cs"/>
              </a:rPr>
              <a:t> Termini zu Inbound Marketing</a:t>
            </a:r>
          </a:p>
        </p:txBody>
      </p:sp>
      <p:sp>
        <p:nvSpPr>
          <p:cNvPr id="3" name="Rechteck 2"/>
          <p:cNvSpPr/>
          <p:nvPr/>
        </p:nvSpPr>
        <p:spPr>
          <a:xfrm>
            <a:off x="533400" y="1981200"/>
            <a:ext cx="3886200" cy="4455835"/>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err="1"/>
              <a:t>Closed</a:t>
            </a:r>
            <a:r>
              <a:rPr lang="de-DE" sz="2400" dirty="0"/>
              <a:t>-Loop-Berichterstattung</a:t>
            </a:r>
          </a:p>
          <a:p>
            <a:pPr marL="342900" indent="-342900">
              <a:lnSpc>
                <a:spcPct val="150000"/>
              </a:lnSpc>
              <a:buFont typeface="Wingdings" panose="05000000000000000000" pitchFamily="2" charset="2"/>
              <a:buChar char="Ø"/>
            </a:pPr>
            <a:r>
              <a:rPr lang="de-DE" sz="2400" dirty="0"/>
              <a:t>Konvertierungspfad </a:t>
            </a:r>
          </a:p>
          <a:p>
            <a:pPr marL="342900" indent="-342900">
              <a:lnSpc>
                <a:spcPct val="150000"/>
              </a:lnSpc>
              <a:buFont typeface="Wingdings" panose="05000000000000000000" pitchFamily="2" charset="2"/>
              <a:buChar char="Ø"/>
            </a:pPr>
            <a:r>
              <a:rPr lang="de-DE" sz="2400" dirty="0"/>
              <a:t>Konvertierungsrate</a:t>
            </a:r>
          </a:p>
          <a:p>
            <a:pPr marL="342900" indent="-342900">
              <a:lnSpc>
                <a:spcPct val="150000"/>
              </a:lnSpc>
              <a:buFont typeface="Wingdings" panose="05000000000000000000" pitchFamily="2" charset="2"/>
              <a:buChar char="Ø"/>
            </a:pPr>
            <a:r>
              <a:rPr lang="de-DE" sz="2400" dirty="0"/>
              <a:t>Marketing-Asset</a:t>
            </a:r>
          </a:p>
          <a:p>
            <a:pPr marL="342900" indent="-342900">
              <a:lnSpc>
                <a:spcPct val="150000"/>
              </a:lnSpc>
              <a:buFont typeface="Wingdings" panose="05000000000000000000" pitchFamily="2" charset="2"/>
              <a:buChar char="Ø"/>
            </a:pPr>
            <a:r>
              <a:rPr lang="de-DE" sz="2400" dirty="0"/>
              <a:t>Marketing-Automatisierung</a:t>
            </a:r>
          </a:p>
          <a:p>
            <a:pPr marL="342900" indent="-342900">
              <a:lnSpc>
                <a:spcPct val="150000"/>
              </a:lnSpc>
              <a:buFont typeface="Wingdings" panose="05000000000000000000" pitchFamily="2" charset="2"/>
              <a:buChar char="Ø"/>
            </a:pPr>
            <a:r>
              <a:rPr lang="de-DE" sz="2400" dirty="0"/>
              <a:t>Marketing-Lead</a:t>
            </a:r>
          </a:p>
        </p:txBody>
      </p:sp>
      <p:sp>
        <p:nvSpPr>
          <p:cNvPr id="5" name="Rechteck 4"/>
          <p:cNvSpPr/>
          <p:nvPr/>
        </p:nvSpPr>
        <p:spPr>
          <a:xfrm>
            <a:off x="2133600" y="6400800"/>
            <a:ext cx="5638800" cy="276999"/>
          </a:xfrm>
          <a:prstGeom prst="rect">
            <a:avLst/>
          </a:prstGeom>
        </p:spPr>
        <p:txBody>
          <a:bodyPr wrap="square">
            <a:spAutoFit/>
          </a:bodyPr>
          <a:lstStyle/>
          <a:p>
            <a:r>
              <a:rPr lang="en-US" sz="1200" dirty="0" err="1"/>
              <a:t>Quelle</a:t>
            </a:r>
            <a:r>
              <a:rPr lang="en-US" sz="1200" dirty="0"/>
              <a:t>: marketo.de, 2016</a:t>
            </a:r>
          </a:p>
        </p:txBody>
      </p:sp>
      <p:sp>
        <p:nvSpPr>
          <p:cNvPr id="6" name="Rechteck 5"/>
          <p:cNvSpPr/>
          <p:nvPr/>
        </p:nvSpPr>
        <p:spPr>
          <a:xfrm>
            <a:off x="4572000" y="1981200"/>
            <a:ext cx="3886200" cy="1754326"/>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Revenue Performance Management</a:t>
            </a:r>
          </a:p>
          <a:p>
            <a:pPr marL="342900" indent="-342900">
              <a:lnSpc>
                <a:spcPct val="150000"/>
              </a:lnSpc>
              <a:buFont typeface="Wingdings" panose="05000000000000000000" pitchFamily="2" charset="2"/>
              <a:buChar char="Ø"/>
            </a:pPr>
            <a:r>
              <a:rPr lang="de-DE" sz="2400" dirty="0"/>
              <a:t>Vertriebsbereiter Lead </a:t>
            </a:r>
          </a:p>
        </p:txBody>
      </p:sp>
    </p:spTree>
    <p:extLst>
      <p:ext uri="{BB962C8B-B14F-4D97-AF65-F5344CB8AC3E}">
        <p14:creationId xmlns:p14="http://schemas.microsoft.com/office/powerpoint/2010/main" val="1154573988"/>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6024" y="430639"/>
            <a:ext cx="5652120" cy="830997"/>
          </a:xfrm>
          <a:noFill/>
          <a:ln cap="rnd" cmpd="dbl">
            <a:noFill/>
            <a:round/>
          </a:ln>
        </p:spPr>
        <p:txBody>
          <a:bodyPr vert="horz" wrap="square" lIns="91440" tIns="45720" rIns="91440" bIns="45720" rtlCol="0" anchor="ctr">
            <a:spAutoFit/>
          </a:bodyPr>
          <a:lstStyle/>
          <a:p>
            <a:pPr algn="l"/>
            <a:r>
              <a:rPr lang="en-CA" sz="2400" b="1" dirty="0">
                <a:latin typeface="+mj-lt"/>
                <a:ea typeface="+mn-ea"/>
                <a:cs typeface="+mn-cs"/>
              </a:rPr>
              <a:t>Inbound vs. Outbound – </a:t>
            </a:r>
            <a:r>
              <a:rPr lang="en-CA" sz="2400" b="1">
                <a:latin typeface="+mj-lt"/>
                <a:ea typeface="+mn-ea"/>
                <a:cs typeface="+mn-cs"/>
              </a:rPr>
              <a:t>was ist besser</a:t>
            </a:r>
            <a:r>
              <a:rPr lang="en-CA" sz="2400" b="1" dirty="0">
                <a:latin typeface="+mj-lt"/>
                <a:ea typeface="+mn-ea"/>
                <a:cs typeface="+mn-cs"/>
              </a:rPr>
              <a:t>? </a:t>
            </a:r>
          </a:p>
        </p:txBody>
      </p:sp>
      <p:sp>
        <p:nvSpPr>
          <p:cNvPr id="3" name="Rechteck 2"/>
          <p:cNvSpPr/>
          <p:nvPr/>
        </p:nvSpPr>
        <p:spPr>
          <a:xfrm>
            <a:off x="609600" y="2133600"/>
            <a:ext cx="7772400" cy="3970318"/>
          </a:xfrm>
          <a:prstGeom prst="rect">
            <a:avLst/>
          </a:prstGeom>
        </p:spPr>
        <p:txBody>
          <a:bodyPr wrap="square">
            <a:spAutoFit/>
          </a:bodyPr>
          <a:lstStyle/>
          <a:p>
            <a:pPr>
              <a:lnSpc>
                <a:spcPct val="150000"/>
              </a:lnSpc>
            </a:pPr>
            <a:r>
              <a:rPr lang="de-DE" sz="2400" b="1" dirty="0"/>
              <a:t>Inbound </a:t>
            </a:r>
          </a:p>
          <a:p>
            <a:pPr marL="800100" lvl="1" indent="-342900">
              <a:lnSpc>
                <a:spcPct val="150000"/>
              </a:lnSpc>
              <a:buFont typeface="Wingdings" panose="05000000000000000000" pitchFamily="2" charset="2"/>
              <a:buChar char="Ø"/>
            </a:pPr>
            <a:r>
              <a:rPr lang="de-DE" sz="2400" dirty="0"/>
              <a:t>große Lead-Datenbank vorhanden</a:t>
            </a:r>
          </a:p>
          <a:p>
            <a:pPr marL="800100" lvl="1" indent="-342900">
              <a:lnSpc>
                <a:spcPct val="150000"/>
              </a:lnSpc>
              <a:buFont typeface="Wingdings" panose="05000000000000000000" pitchFamily="2" charset="2"/>
              <a:buChar char="Ø"/>
            </a:pPr>
            <a:r>
              <a:rPr lang="de-DE" sz="2400" dirty="0"/>
              <a:t>Potential zur Segmentierung der vorhandenen Daten</a:t>
            </a:r>
          </a:p>
          <a:p>
            <a:pPr>
              <a:lnSpc>
                <a:spcPct val="150000"/>
              </a:lnSpc>
            </a:pPr>
            <a:r>
              <a:rPr lang="de-DE" sz="2400" b="1" dirty="0"/>
              <a:t>Outbound </a:t>
            </a:r>
          </a:p>
          <a:p>
            <a:pPr marL="800100" lvl="1" indent="-342900">
              <a:lnSpc>
                <a:spcPct val="150000"/>
              </a:lnSpc>
              <a:buFont typeface="Wingdings" panose="05000000000000000000" pitchFamily="2" charset="2"/>
              <a:buChar char="Ø"/>
            </a:pPr>
            <a:r>
              <a:rPr lang="de-DE" sz="2400" dirty="0"/>
              <a:t>Zu wenig Kundendaten</a:t>
            </a:r>
          </a:p>
          <a:p>
            <a:pPr marL="800100" lvl="1" indent="-342900">
              <a:lnSpc>
                <a:spcPct val="150000"/>
              </a:lnSpc>
              <a:buFont typeface="Wingdings" panose="05000000000000000000" pitchFamily="2" charset="2"/>
              <a:buChar char="Ø"/>
            </a:pPr>
            <a:r>
              <a:rPr lang="de-DE" sz="2400" dirty="0" err="1"/>
              <a:t>Boost</a:t>
            </a:r>
            <a:r>
              <a:rPr lang="de-DE" sz="2400" dirty="0"/>
              <a:t> muss her!</a:t>
            </a:r>
          </a:p>
        </p:txBody>
      </p:sp>
    </p:spTree>
    <p:extLst>
      <p:ext uri="{BB962C8B-B14F-4D97-AF65-F5344CB8AC3E}">
        <p14:creationId xmlns:p14="http://schemas.microsoft.com/office/powerpoint/2010/main" val="248853024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156176"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Warum</a:t>
            </a:r>
            <a:r>
              <a:rPr lang="en-CA" sz="2400" b="1" dirty="0">
                <a:latin typeface="+mj-lt"/>
                <a:ea typeface="+mn-ea"/>
                <a:cs typeface="+mn-cs"/>
              </a:rPr>
              <a:t> Inbound </a:t>
            </a:r>
            <a:r>
              <a:rPr lang="en-CA" sz="2400" b="1">
                <a:latin typeface="+mj-lt"/>
                <a:ea typeface="+mn-ea"/>
                <a:cs typeface="+mn-cs"/>
              </a:rPr>
              <a:t>Marketing funktioniert</a:t>
            </a:r>
            <a:endParaRPr lang="en-CA" sz="2400" b="1" dirty="0">
              <a:latin typeface="+mj-lt"/>
              <a:ea typeface="+mn-ea"/>
              <a:cs typeface="+mn-cs"/>
            </a:endParaRPr>
          </a:p>
        </p:txBody>
      </p:sp>
      <p:sp>
        <p:nvSpPr>
          <p:cNvPr id="3" name="Rechteck 2"/>
          <p:cNvSpPr/>
          <p:nvPr/>
        </p:nvSpPr>
        <p:spPr>
          <a:xfrm>
            <a:off x="381000" y="1600200"/>
            <a:ext cx="8458200" cy="4524315"/>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Käufer suchen aktiv nach Informationen oder lassen sich passiv unterhalten oder informieren</a:t>
            </a:r>
          </a:p>
          <a:p>
            <a:pPr marL="800100" lvl="1" indent="-342900">
              <a:lnSpc>
                <a:spcPct val="150000"/>
              </a:lnSpc>
              <a:buFont typeface="Wingdings" panose="05000000000000000000" pitchFamily="2" charset="2"/>
              <a:buChar char="Ø"/>
            </a:pPr>
            <a:r>
              <a:rPr lang="de-DE" sz="2400" dirty="0"/>
              <a:t>Reserviertheit gegenüber Marketing-Maßnahmen sinkt</a:t>
            </a:r>
          </a:p>
          <a:p>
            <a:pPr marL="800100" lvl="1" indent="-342900">
              <a:lnSpc>
                <a:spcPct val="150000"/>
              </a:lnSpc>
              <a:buFont typeface="Wingdings" panose="05000000000000000000" pitchFamily="2" charset="2"/>
              <a:buChar char="Ø"/>
            </a:pPr>
            <a:r>
              <a:rPr lang="de-DE" sz="2400" b="1" dirty="0"/>
              <a:t>Aufbau einer Beziehung</a:t>
            </a:r>
            <a:r>
              <a:rPr lang="de-DE" sz="2400" dirty="0"/>
              <a:t> zwischen Ihnen und Kunde möglich </a:t>
            </a:r>
          </a:p>
          <a:p>
            <a:pPr marL="342900" indent="-342900">
              <a:lnSpc>
                <a:spcPct val="150000"/>
              </a:lnSpc>
              <a:buFont typeface="Wingdings" panose="05000000000000000000" pitchFamily="2" charset="2"/>
              <a:buChar char="Ø"/>
            </a:pPr>
            <a:r>
              <a:rPr lang="de-DE" sz="2400" dirty="0"/>
              <a:t>Herkömmliches Marketing</a:t>
            </a:r>
          </a:p>
          <a:p>
            <a:pPr marL="342900" indent="-342900">
              <a:lnSpc>
                <a:spcPct val="150000"/>
              </a:lnSpc>
              <a:buFont typeface="Wingdings" panose="05000000000000000000" pitchFamily="2" charset="2"/>
              <a:buChar char="Ø"/>
            </a:pPr>
            <a:r>
              <a:rPr lang="de-DE" sz="2400" dirty="0">
                <a:sym typeface="Wingdings" panose="05000000000000000000" pitchFamily="2" charset="2"/>
              </a:rPr>
              <a:t> </a:t>
            </a:r>
            <a:r>
              <a:rPr lang="de-DE" sz="2400" dirty="0"/>
              <a:t>potenzielle Kunden werden beim dem unterbrochen, was sie gerade tun.</a:t>
            </a:r>
          </a:p>
        </p:txBody>
      </p:sp>
      <p:sp>
        <p:nvSpPr>
          <p:cNvPr id="4" name="Rechteck 3"/>
          <p:cNvSpPr/>
          <p:nvPr/>
        </p:nvSpPr>
        <p:spPr>
          <a:xfrm>
            <a:off x="1905000" y="6553200"/>
            <a:ext cx="5638800" cy="276999"/>
          </a:xfrm>
          <a:prstGeom prst="rect">
            <a:avLst/>
          </a:prstGeom>
        </p:spPr>
        <p:txBody>
          <a:bodyPr wrap="square">
            <a:spAutoFit/>
          </a:bodyPr>
          <a:lstStyle/>
          <a:p>
            <a:r>
              <a:rPr lang="en-US" sz="1200" dirty="0" err="1"/>
              <a:t>Quelle</a:t>
            </a:r>
            <a:r>
              <a:rPr lang="en-US" sz="1200" dirty="0"/>
              <a:t>: marketo.de, 2016</a:t>
            </a:r>
          </a:p>
        </p:txBody>
      </p:sp>
    </p:spTree>
    <p:extLst>
      <p:ext uri="{BB962C8B-B14F-4D97-AF65-F5344CB8AC3E}">
        <p14:creationId xmlns:p14="http://schemas.microsoft.com/office/powerpoint/2010/main" val="1714236878"/>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156176" cy="461665"/>
          </a:xfrm>
          <a:noFill/>
          <a:ln cap="rnd" cmpd="dbl">
            <a:noFill/>
            <a:round/>
          </a:ln>
        </p:spPr>
        <p:txBody>
          <a:bodyPr vert="horz" wrap="square" lIns="91440" tIns="45720" rIns="91440" bIns="45720" rtlCol="0" anchor="ctr">
            <a:spAutoFit/>
          </a:bodyPr>
          <a:lstStyle/>
          <a:p>
            <a:pPr algn="l"/>
            <a:r>
              <a:rPr lang="en-CA" sz="2400" b="1" dirty="0" err="1">
                <a:latin typeface="+mj-lt"/>
                <a:ea typeface="+mn-ea"/>
                <a:cs typeface="+mn-cs"/>
              </a:rPr>
              <a:t>Warum</a:t>
            </a:r>
            <a:r>
              <a:rPr lang="en-CA" sz="2400" b="1" dirty="0">
                <a:latin typeface="+mj-lt"/>
                <a:ea typeface="+mn-ea"/>
                <a:cs typeface="+mn-cs"/>
              </a:rPr>
              <a:t> Inbound Marketing </a:t>
            </a:r>
            <a:r>
              <a:rPr lang="en-CA" sz="2400" b="1" dirty="0" err="1">
                <a:latin typeface="+mj-lt"/>
                <a:ea typeface="+mn-ea"/>
                <a:cs typeface="+mn-cs"/>
              </a:rPr>
              <a:t>funktioniert</a:t>
            </a:r>
            <a:endParaRPr lang="en-CA" sz="2400" b="1" dirty="0">
              <a:latin typeface="+mj-lt"/>
              <a:ea typeface="+mn-ea"/>
              <a:cs typeface="+mn-cs"/>
            </a:endParaRPr>
          </a:p>
        </p:txBody>
      </p:sp>
      <p:sp>
        <p:nvSpPr>
          <p:cNvPr id="3" name="Rechteck 2"/>
          <p:cNvSpPr/>
          <p:nvPr/>
        </p:nvSpPr>
        <p:spPr>
          <a:xfrm>
            <a:off x="381000" y="1600200"/>
            <a:ext cx="8458200" cy="2862322"/>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Inhalte sind das wichtigste! </a:t>
            </a:r>
          </a:p>
          <a:p>
            <a:pPr marL="800100" lvl="1" indent="-342900">
              <a:lnSpc>
                <a:spcPct val="150000"/>
              </a:lnSpc>
              <a:buFont typeface="Wingdings" panose="05000000000000000000" pitchFamily="2" charset="2"/>
              <a:buChar char="Ø"/>
            </a:pPr>
            <a:r>
              <a:rPr lang="de-DE" sz="2400" dirty="0"/>
              <a:t>nicht Werbung, sondern Information und Anregung im Vordergrund </a:t>
            </a:r>
          </a:p>
          <a:p>
            <a:pPr marL="800100" lvl="1" indent="-342900">
              <a:lnSpc>
                <a:spcPct val="150000"/>
              </a:lnSpc>
              <a:buFont typeface="Wingdings" panose="05000000000000000000" pitchFamily="2" charset="2"/>
              <a:buChar char="Ø"/>
            </a:pPr>
            <a:r>
              <a:rPr lang="de-DE" sz="2400" dirty="0"/>
              <a:t>Relevanz!</a:t>
            </a:r>
          </a:p>
          <a:p>
            <a:pPr marL="800100" lvl="1" indent="-342900">
              <a:lnSpc>
                <a:spcPct val="150000"/>
              </a:lnSpc>
              <a:buFont typeface="Wingdings" panose="05000000000000000000" pitchFamily="2" charset="2"/>
              <a:buChar char="Ø"/>
            </a:pPr>
            <a:r>
              <a:rPr lang="de-DE" sz="2400" dirty="0"/>
              <a:t>Lösungen anbieten!</a:t>
            </a:r>
          </a:p>
        </p:txBody>
      </p:sp>
      <p:sp>
        <p:nvSpPr>
          <p:cNvPr id="4" name="Rechteck 3"/>
          <p:cNvSpPr/>
          <p:nvPr/>
        </p:nvSpPr>
        <p:spPr>
          <a:xfrm>
            <a:off x="1905000" y="6553200"/>
            <a:ext cx="5638800" cy="276999"/>
          </a:xfrm>
          <a:prstGeom prst="rect">
            <a:avLst/>
          </a:prstGeom>
        </p:spPr>
        <p:txBody>
          <a:bodyPr wrap="square">
            <a:spAutoFit/>
          </a:bodyPr>
          <a:lstStyle/>
          <a:p>
            <a:r>
              <a:rPr lang="en-US" sz="1200" dirty="0" err="1"/>
              <a:t>Quelle</a:t>
            </a:r>
            <a:r>
              <a:rPr lang="en-US" sz="1200" dirty="0"/>
              <a:t>: marketo.de, 2016</a:t>
            </a:r>
          </a:p>
        </p:txBody>
      </p:sp>
    </p:spTree>
    <p:extLst>
      <p:ext uri="{BB962C8B-B14F-4D97-AF65-F5344CB8AC3E}">
        <p14:creationId xmlns:p14="http://schemas.microsoft.com/office/powerpoint/2010/main" val="157711088"/>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228184"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Die Vorteile von Inbound Marketing</a:t>
            </a:r>
            <a:endParaRPr lang="en-CA" sz="2400" b="1" dirty="0">
              <a:latin typeface="+mj-lt"/>
              <a:ea typeface="+mn-ea"/>
              <a:cs typeface="+mn-cs"/>
            </a:endParaRPr>
          </a:p>
        </p:txBody>
      </p:sp>
      <p:sp>
        <p:nvSpPr>
          <p:cNvPr id="3" name="Rechteck 2"/>
          <p:cNvSpPr/>
          <p:nvPr/>
        </p:nvSpPr>
        <p:spPr>
          <a:xfrm>
            <a:off x="304800" y="1730276"/>
            <a:ext cx="8458200" cy="4455835"/>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relativ kostengünstige Möglichkeit, Leads zu gewinnen</a:t>
            </a:r>
          </a:p>
          <a:p>
            <a:pPr marL="342900" indent="-342900">
              <a:lnSpc>
                <a:spcPct val="150000"/>
              </a:lnSpc>
              <a:buFont typeface="Wingdings" panose="05000000000000000000" pitchFamily="2" charset="2"/>
              <a:buChar char="Ø"/>
            </a:pPr>
            <a:r>
              <a:rPr lang="de-DE" sz="2400" dirty="0"/>
              <a:t>höhere Mund-zu-Mund Propaganda bei besonders sinnvollen Inhalten</a:t>
            </a:r>
          </a:p>
          <a:p>
            <a:pPr marL="342900" indent="-342900">
              <a:lnSpc>
                <a:spcPct val="150000"/>
              </a:lnSpc>
              <a:buFont typeface="Wingdings" panose="05000000000000000000" pitchFamily="2" charset="2"/>
              <a:buChar char="Ø"/>
            </a:pPr>
            <a:r>
              <a:rPr lang="de-DE" sz="2400" dirty="0"/>
              <a:t>Gewinnung von Leads aus einer bestimmten Zielgruppe</a:t>
            </a:r>
          </a:p>
          <a:p>
            <a:pPr marL="342900" indent="-342900">
              <a:lnSpc>
                <a:spcPct val="150000"/>
              </a:lnSpc>
              <a:buFont typeface="Wingdings" panose="05000000000000000000" pitchFamily="2" charset="2"/>
              <a:buChar char="Ø"/>
            </a:pPr>
            <a:r>
              <a:rPr lang="de-DE" sz="2400" dirty="0"/>
              <a:t>Interessenten geben ihre Kontaktinformationen an – dadurch ist es möglich, die Leads zu kontaktieren</a:t>
            </a:r>
          </a:p>
          <a:p>
            <a:pPr marL="342900" indent="-342900">
              <a:lnSpc>
                <a:spcPct val="150000"/>
              </a:lnSpc>
              <a:buFont typeface="Wingdings" panose="05000000000000000000" pitchFamily="2" charset="2"/>
              <a:buChar char="Ø"/>
            </a:pPr>
            <a:r>
              <a:rPr lang="de-DE" sz="2400" dirty="0"/>
              <a:t>Möglichkeit, zielgerichtetes Newsletter Marketing zu betreiben</a:t>
            </a:r>
          </a:p>
        </p:txBody>
      </p:sp>
    </p:spTree>
    <p:extLst>
      <p:ext uri="{BB962C8B-B14F-4D97-AF65-F5344CB8AC3E}">
        <p14:creationId xmlns:p14="http://schemas.microsoft.com/office/powerpoint/2010/main" val="423717678"/>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084168"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Die Nachteile von </a:t>
            </a:r>
            <a:r>
              <a:rPr lang="de-DE" sz="2400" b="1">
                <a:latin typeface="+mj-lt"/>
                <a:ea typeface="+mn-ea"/>
                <a:cs typeface="+mn-cs"/>
              </a:rPr>
              <a:t>Inbound Marketing</a:t>
            </a:r>
            <a:endParaRPr lang="en-CA" sz="2400" b="1" dirty="0">
              <a:latin typeface="+mj-lt"/>
              <a:ea typeface="+mn-ea"/>
              <a:cs typeface="+mn-cs"/>
            </a:endParaRPr>
          </a:p>
        </p:txBody>
      </p:sp>
      <p:sp>
        <p:nvSpPr>
          <p:cNvPr id="3" name="Rechteck 2"/>
          <p:cNvSpPr/>
          <p:nvPr/>
        </p:nvSpPr>
        <p:spPr>
          <a:xfrm>
            <a:off x="381000" y="1600200"/>
            <a:ext cx="8763000" cy="4524315"/>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Hoher Aufwand bei der Content-Erstellung</a:t>
            </a:r>
          </a:p>
          <a:p>
            <a:pPr marL="342900" indent="-342900">
              <a:lnSpc>
                <a:spcPct val="150000"/>
              </a:lnSpc>
              <a:buFont typeface="Wingdings" panose="05000000000000000000" pitchFamily="2" charset="2"/>
              <a:buChar char="Ø"/>
            </a:pPr>
            <a:r>
              <a:rPr lang="de-DE" sz="2400" dirty="0"/>
              <a:t>Return on </a:t>
            </a:r>
            <a:r>
              <a:rPr lang="de-DE" sz="2400" dirty="0" err="1"/>
              <a:t>Invest</a:t>
            </a:r>
            <a:r>
              <a:rPr lang="de-DE" sz="2400" dirty="0"/>
              <a:t> oft erst nach sechs Monaten</a:t>
            </a:r>
          </a:p>
          <a:p>
            <a:pPr marL="342900" indent="-342900">
              <a:lnSpc>
                <a:spcPct val="150000"/>
              </a:lnSpc>
              <a:buFont typeface="Wingdings" panose="05000000000000000000" pitchFamily="2" charset="2"/>
              <a:buChar char="Ø"/>
            </a:pPr>
            <a:r>
              <a:rPr lang="de-DE" sz="2400" dirty="0"/>
              <a:t>Hohe Hemmschwelle bei Interessenten</a:t>
            </a:r>
          </a:p>
          <a:p>
            <a:pPr marL="342900" indent="-342900">
              <a:lnSpc>
                <a:spcPct val="150000"/>
              </a:lnSpc>
              <a:buFont typeface="Wingdings" panose="05000000000000000000" pitchFamily="2" charset="2"/>
              <a:buChar char="Ø"/>
            </a:pPr>
            <a:r>
              <a:rPr lang="de-DE" sz="2400" dirty="0"/>
              <a:t>Potentiell falsche Angaben bei den Kontaktdaten</a:t>
            </a:r>
          </a:p>
          <a:p>
            <a:pPr marL="342900" indent="-342900">
              <a:lnSpc>
                <a:spcPct val="150000"/>
              </a:lnSpc>
              <a:buFont typeface="Wingdings" panose="05000000000000000000" pitchFamily="2" charset="2"/>
              <a:buChar char="Ø"/>
            </a:pPr>
            <a:r>
              <a:rPr lang="de-DE" sz="2400" dirty="0"/>
              <a:t>Zusätzliche PR und SEO Maßnahmen notwendig</a:t>
            </a:r>
          </a:p>
          <a:p>
            <a:pPr marL="342900" indent="-342900">
              <a:lnSpc>
                <a:spcPct val="150000"/>
              </a:lnSpc>
              <a:buFont typeface="Wingdings" panose="05000000000000000000" pitchFamily="2" charset="2"/>
              <a:buChar char="Ø"/>
            </a:pPr>
            <a:r>
              <a:rPr lang="de-DE" sz="2400" dirty="0"/>
              <a:t>nicht jeder Interessent ist ein potenzieller Kunde</a:t>
            </a:r>
          </a:p>
          <a:p>
            <a:pPr marL="342900" indent="-342900">
              <a:lnSpc>
                <a:spcPct val="150000"/>
              </a:lnSpc>
              <a:buFont typeface="Wingdings" panose="05000000000000000000" pitchFamily="2" charset="2"/>
              <a:buChar char="Ø"/>
            </a:pPr>
            <a:r>
              <a:rPr lang="de-DE" sz="2400" dirty="0"/>
              <a:t>Gefahr einer Vielzahl von „schlechten“ Leads</a:t>
            </a:r>
          </a:p>
          <a:p>
            <a:pPr marL="342900" indent="-342900">
              <a:lnSpc>
                <a:spcPct val="150000"/>
              </a:lnSpc>
              <a:buFont typeface="Wingdings" panose="05000000000000000000" pitchFamily="2" charset="2"/>
              <a:buChar char="Ø"/>
            </a:pPr>
            <a:r>
              <a:rPr lang="de-DE" sz="2400" dirty="0"/>
              <a:t>telefonisches Nachgehen der Kontakte ist sehr aufwändig</a:t>
            </a:r>
          </a:p>
        </p:txBody>
      </p:sp>
    </p:spTree>
    <p:extLst>
      <p:ext uri="{BB962C8B-B14F-4D97-AF65-F5344CB8AC3E}">
        <p14:creationId xmlns:p14="http://schemas.microsoft.com/office/powerpoint/2010/main" val="339637040"/>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300192" cy="830997"/>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Grenzen</a:t>
            </a:r>
            <a:r>
              <a:rPr lang="en-CA" sz="2400" b="1" dirty="0">
                <a:latin typeface="+mj-lt"/>
                <a:ea typeface="+mn-ea"/>
                <a:cs typeface="+mn-cs"/>
              </a:rPr>
              <a:t> </a:t>
            </a:r>
            <a:r>
              <a:rPr lang="en-CA" sz="2400" b="1">
                <a:latin typeface="+mj-lt"/>
                <a:ea typeface="+mn-ea"/>
                <a:cs typeface="+mn-cs"/>
              </a:rPr>
              <a:t>und Gefahren</a:t>
            </a:r>
            <a:r>
              <a:rPr lang="en-CA" sz="2400" b="1" dirty="0">
                <a:latin typeface="+mj-lt"/>
                <a:ea typeface="+mn-ea"/>
                <a:cs typeface="+mn-cs"/>
              </a:rPr>
              <a:t> von Inbound Marketing</a:t>
            </a:r>
          </a:p>
        </p:txBody>
      </p:sp>
      <p:sp>
        <p:nvSpPr>
          <p:cNvPr id="5" name="Rechteck 4"/>
          <p:cNvSpPr/>
          <p:nvPr/>
        </p:nvSpPr>
        <p:spPr>
          <a:xfrm>
            <a:off x="304800" y="1730276"/>
            <a:ext cx="8763000" cy="3970318"/>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Breite Streuung</a:t>
            </a:r>
          </a:p>
          <a:p>
            <a:pPr marL="342900" indent="-342900">
              <a:lnSpc>
                <a:spcPct val="150000"/>
              </a:lnSpc>
              <a:buFont typeface="Wingdings" panose="05000000000000000000" pitchFamily="2" charset="2"/>
              <a:buChar char="Ø"/>
            </a:pPr>
            <a:r>
              <a:rPr lang="de-DE" sz="2400" dirty="0"/>
              <a:t>Entscheidungsträger werden nicht erreicht</a:t>
            </a:r>
          </a:p>
          <a:p>
            <a:pPr marL="342900" indent="-342900">
              <a:lnSpc>
                <a:spcPct val="150000"/>
              </a:lnSpc>
              <a:buFont typeface="Wingdings" panose="05000000000000000000" pitchFamily="2" charset="2"/>
              <a:buChar char="Ø"/>
            </a:pPr>
            <a:r>
              <a:rPr lang="de-DE" sz="2400" dirty="0"/>
              <a:t>Zu starkes Rauschen</a:t>
            </a:r>
          </a:p>
          <a:p>
            <a:pPr marL="342900" indent="-342900">
              <a:lnSpc>
                <a:spcPct val="150000"/>
              </a:lnSpc>
              <a:buFont typeface="Wingdings" panose="05000000000000000000" pitchFamily="2" charset="2"/>
              <a:buChar char="Ø"/>
            </a:pPr>
            <a:r>
              <a:rPr lang="de-DE" sz="2400" dirty="0"/>
              <a:t>Zu ausgeprägtes Schweigen</a:t>
            </a:r>
          </a:p>
          <a:p>
            <a:pPr marL="342900" indent="-342900">
              <a:lnSpc>
                <a:spcPct val="150000"/>
              </a:lnSpc>
              <a:buFont typeface="Wingdings" panose="05000000000000000000" pitchFamily="2" charset="2"/>
              <a:buChar char="Ø"/>
            </a:pPr>
            <a:r>
              <a:rPr lang="de-DE" sz="2400" dirty="0"/>
              <a:t>Abnehmende Erträge</a:t>
            </a:r>
          </a:p>
          <a:p>
            <a:pPr marL="342900" indent="-342900">
              <a:lnSpc>
                <a:spcPct val="150000"/>
              </a:lnSpc>
              <a:buFont typeface="Wingdings" panose="05000000000000000000" pitchFamily="2" charset="2"/>
              <a:buChar char="Ø"/>
            </a:pPr>
            <a:endParaRPr lang="de-DE" sz="2400" dirty="0"/>
          </a:p>
          <a:p>
            <a:pPr marL="342900" indent="-342900">
              <a:lnSpc>
                <a:spcPct val="150000"/>
              </a:lnSpc>
              <a:buFont typeface="Wingdings" panose="05000000000000000000" pitchFamily="2" charset="2"/>
              <a:buChar char="Ø"/>
            </a:pPr>
            <a:endParaRPr lang="de-DE" sz="2400" dirty="0"/>
          </a:p>
        </p:txBody>
      </p:sp>
    </p:spTree>
    <p:extLst>
      <p:ext uri="{BB962C8B-B14F-4D97-AF65-F5344CB8AC3E}">
        <p14:creationId xmlns:p14="http://schemas.microsoft.com/office/powerpoint/2010/main" val="3621617341"/>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54960" cy="1143000"/>
          </a:xfrm>
          <a:noFill/>
          <a:ln cap="rnd" cmpd="dbl">
            <a:noFill/>
            <a:round/>
          </a:ln>
        </p:spPr>
        <p:txBody>
          <a:bodyPr vert="horz" wrap="square" lIns="91440" tIns="45720" rIns="91440" bIns="45720" rtlCol="0" anchor="ctr">
            <a:normAutofit/>
          </a:bodyPr>
          <a:lstStyle/>
          <a:p>
            <a:pPr algn="l"/>
            <a:r>
              <a:rPr lang="en-CA" sz="2400" b="1" dirty="0" err="1">
                <a:solidFill>
                  <a:schemeClr val="tx1"/>
                </a:solidFill>
                <a:latin typeface="+mj-lt"/>
                <a:ea typeface="+mn-ea"/>
                <a:cs typeface="+mn-cs"/>
              </a:rPr>
              <a:t>Unterscheidung</a:t>
            </a:r>
            <a:r>
              <a:rPr lang="en-CA" sz="2400" b="1" dirty="0">
                <a:solidFill>
                  <a:schemeClr val="tx1"/>
                </a:solidFill>
                <a:latin typeface="+mj-lt"/>
                <a:ea typeface="+mn-ea"/>
                <a:cs typeface="+mn-cs"/>
              </a:rPr>
              <a:t> Push/Pull-Marketing</a:t>
            </a:r>
          </a:p>
        </p:txBody>
      </p:sp>
      <p:sp>
        <p:nvSpPr>
          <p:cNvPr id="5" name="Rechteck 4"/>
          <p:cNvSpPr/>
          <p:nvPr/>
        </p:nvSpPr>
        <p:spPr>
          <a:xfrm>
            <a:off x="2133600" y="6400800"/>
            <a:ext cx="5638800" cy="276999"/>
          </a:xfrm>
          <a:prstGeom prst="rect">
            <a:avLst/>
          </a:prstGeom>
        </p:spPr>
        <p:txBody>
          <a:bodyPr wrap="square">
            <a:spAutoFit/>
          </a:bodyPr>
          <a:lstStyle/>
          <a:p>
            <a:r>
              <a:rPr lang="en-US" sz="1200" dirty="0" err="1"/>
              <a:t>Quelle</a:t>
            </a:r>
            <a:r>
              <a:rPr lang="en-US" sz="1200" dirty="0"/>
              <a:t>: wikipedia.de </a:t>
            </a:r>
          </a:p>
        </p:txBody>
      </p:sp>
      <p:pic>
        <p:nvPicPr>
          <p:cNvPr id="6" name="Picture 2">
            <a:extLst>
              <a:ext uri="{FF2B5EF4-FFF2-40B4-BE49-F238E27FC236}">
                <a16:creationId xmlns:a16="http://schemas.microsoft.com/office/drawing/2014/main" id="{983D6CE4-7E22-4114-ABC4-18BDAA340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01" y="1797968"/>
            <a:ext cx="8661599" cy="36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4815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4221-3D2D-45AB-915A-34C44CAD7E13}"/>
              </a:ext>
            </a:extLst>
          </p:cNvPr>
          <p:cNvSpPr>
            <a:spLocks noGrp="1"/>
          </p:cNvSpPr>
          <p:nvPr>
            <p:ph type="title" idx="4294967295"/>
          </p:nvPr>
        </p:nvSpPr>
        <p:spPr>
          <a:xfrm>
            <a:off x="738188" y="548680"/>
            <a:ext cx="6572250" cy="1049338"/>
          </a:xfrm>
          <a:noFill/>
          <a:ln cap="rnd" cmpd="dbl">
            <a:noFill/>
            <a:round/>
          </a:ln>
        </p:spPr>
        <p:txBody>
          <a:bodyPr vert="horz" wrap="none" lIns="91440" tIns="45720" rIns="91440" bIns="45720" rtlCol="0" anchor="ctr">
            <a:normAutofit/>
          </a:bodyPr>
          <a:lstStyle/>
          <a:p>
            <a:r>
              <a:rPr lang="en-CA" sz="2400" b="1" dirty="0" err="1">
                <a:latin typeface="+mj-lt"/>
                <a:ea typeface="+mn-ea"/>
                <a:cs typeface="+mn-cs"/>
              </a:rPr>
              <a:t>Methodik</a:t>
            </a:r>
            <a:r>
              <a:rPr lang="en-CA" sz="2400" b="1" dirty="0">
                <a:latin typeface="+mj-lt"/>
                <a:ea typeface="+mn-ea"/>
                <a:cs typeface="+mn-cs"/>
              </a:rPr>
              <a:t> Inbound Marketing</a:t>
            </a:r>
          </a:p>
        </p:txBody>
      </p:sp>
      <p:sp>
        <p:nvSpPr>
          <p:cNvPr id="58371" name="Rechteck 4">
            <a:extLst>
              <a:ext uri="{FF2B5EF4-FFF2-40B4-BE49-F238E27FC236}">
                <a16:creationId xmlns:a16="http://schemas.microsoft.com/office/drawing/2014/main" id="{1B076B78-96BF-4582-85A3-9C60A44E60DD}"/>
              </a:ext>
            </a:extLst>
          </p:cNvPr>
          <p:cNvSpPr>
            <a:spLocks noChangeArrowheads="1"/>
          </p:cNvSpPr>
          <p:nvPr/>
        </p:nvSpPr>
        <p:spPr bwMode="auto">
          <a:xfrm>
            <a:off x="2133600" y="6400800"/>
            <a:ext cx="563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de-DE" sz="1200"/>
              <a:t>Quelle: wikipedia.de </a:t>
            </a:r>
          </a:p>
        </p:txBody>
      </p:sp>
      <p:pic>
        <p:nvPicPr>
          <p:cNvPr id="58372" name="Picture 2">
            <a:extLst>
              <a:ext uri="{FF2B5EF4-FFF2-40B4-BE49-F238E27FC236}">
                <a16:creationId xmlns:a16="http://schemas.microsoft.com/office/drawing/2014/main" id="{C63FB618-23A3-4A44-B6D4-BF06A1434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1790700"/>
            <a:ext cx="76676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9439909"/>
      </p:ext>
    </p:extLst>
  </p:cSld>
  <p:clrMapOvr>
    <a:masterClrMapping/>
  </p:clrMapOvr>
  <p:transition spd="med">
    <p:split dir="in"/>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724128" cy="461665"/>
          </a:xfrm>
          <a:noFill/>
          <a:ln cap="rnd" cmpd="dbl">
            <a:noFill/>
            <a:round/>
          </a:ln>
        </p:spPr>
        <p:txBody>
          <a:bodyPr vert="horz" wrap="square" lIns="91440" tIns="45720" rIns="91440" bIns="45720" rtlCol="0" anchor="ctr">
            <a:spAutoFit/>
          </a:bodyPr>
          <a:lstStyle/>
          <a:p>
            <a:pPr algn="l"/>
            <a:r>
              <a:rPr lang="en-CA" sz="2400" b="1" dirty="0" err="1">
                <a:latin typeface="+mj-lt"/>
                <a:ea typeface="+mn-ea"/>
                <a:cs typeface="+mn-cs"/>
              </a:rPr>
              <a:t>Themen</a:t>
            </a:r>
            <a:r>
              <a:rPr lang="en-CA" sz="2400" b="1" dirty="0">
                <a:latin typeface="+mj-lt"/>
                <a:ea typeface="+mn-ea"/>
                <a:cs typeface="+mn-cs"/>
              </a:rPr>
              <a:t> </a:t>
            </a:r>
            <a:r>
              <a:rPr lang="en-CA" sz="2400" b="1" dirty="0" err="1">
                <a:latin typeface="+mj-lt"/>
                <a:ea typeface="+mn-ea"/>
                <a:cs typeface="+mn-cs"/>
              </a:rPr>
              <a:t>rund</a:t>
            </a:r>
            <a:r>
              <a:rPr lang="en-CA" sz="2400" b="1" dirty="0">
                <a:latin typeface="+mj-lt"/>
                <a:ea typeface="+mn-ea"/>
                <a:cs typeface="+mn-cs"/>
              </a:rPr>
              <a:t> um Inbound Marketing</a:t>
            </a:r>
          </a:p>
        </p:txBody>
      </p:sp>
      <p:sp>
        <p:nvSpPr>
          <p:cNvPr id="6" name="Rechteck 5"/>
          <p:cNvSpPr/>
          <p:nvPr/>
        </p:nvSpPr>
        <p:spPr>
          <a:xfrm>
            <a:off x="2133600" y="6581001"/>
            <a:ext cx="5638800" cy="276999"/>
          </a:xfrm>
          <a:prstGeom prst="rect">
            <a:avLst/>
          </a:prstGeom>
        </p:spPr>
        <p:txBody>
          <a:bodyPr wrap="square">
            <a:spAutoFit/>
          </a:bodyPr>
          <a:lstStyle/>
          <a:p>
            <a:r>
              <a:rPr lang="en-US" sz="1200" dirty="0" err="1"/>
              <a:t>Quelle</a:t>
            </a:r>
            <a:r>
              <a:rPr lang="en-US" sz="1200" dirty="0"/>
              <a:t>: blog.hubspot.com </a:t>
            </a:r>
          </a:p>
        </p:txBody>
      </p:sp>
      <p:graphicFrame>
        <p:nvGraphicFramePr>
          <p:cNvPr id="3" name="Diagramm 2"/>
          <p:cNvGraphicFramePr/>
          <p:nvPr>
            <p:extLst/>
          </p:nvPr>
        </p:nvGraphicFramePr>
        <p:xfrm>
          <a:off x="1143000" y="1524000"/>
          <a:ext cx="7162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7212717"/>
      </p:ext>
    </p:extLst>
  </p:cSld>
  <p:clrMapOvr>
    <a:masterClrMapping/>
  </p:clrMapOvr>
  <p:transition spd="med">
    <p:split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E7A3EF33-3BAA-4B44-A1DF-29096351A74E}"/>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r>
              <a:rPr lang="de-DE" altLang="de-DE" sz="2200" kern="1200" dirty="0" err="1">
                <a:latin typeface="+mn-lt"/>
                <a:ea typeface="+mn-ea"/>
                <a:cs typeface="+mn-cs"/>
              </a:rPr>
              <a:t>One-to-one</a:t>
            </a:r>
            <a:r>
              <a:rPr lang="de-DE" altLang="de-DE" sz="2200" kern="1200" dirty="0">
                <a:latin typeface="+mn-lt"/>
                <a:ea typeface="+mn-ea"/>
                <a:cs typeface="+mn-cs"/>
              </a:rPr>
              <a:t> im E-Mail-Marketing</a:t>
            </a:r>
          </a:p>
        </p:txBody>
      </p:sp>
      <p:sp>
        <p:nvSpPr>
          <p:cNvPr id="5" name="object 5">
            <a:extLst>
              <a:ext uri="{FF2B5EF4-FFF2-40B4-BE49-F238E27FC236}">
                <a16:creationId xmlns:a16="http://schemas.microsoft.com/office/drawing/2014/main" id="{727564FA-E68F-4DCC-A105-C23914A20B1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3956" name="Textfeld 10">
            <a:extLst>
              <a:ext uri="{FF2B5EF4-FFF2-40B4-BE49-F238E27FC236}">
                <a16:creationId xmlns:a16="http://schemas.microsoft.com/office/drawing/2014/main" id="{D91036C0-0F4B-44C6-9043-0C39AB5596C2}"/>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dirty="0">
                <a:solidFill>
                  <a:schemeClr val="tx1"/>
                </a:solidFill>
                <a:latin typeface="Arial" panose="020B0604020202020204" pitchFamily="34" charset="0"/>
                <a:cs typeface="Arial" panose="020B0604020202020204" pitchFamily="34" charset="0"/>
              </a:rPr>
              <a:t>E-Mail-Marketing - Formate</a:t>
            </a:r>
          </a:p>
        </p:txBody>
      </p:sp>
      <p:sp>
        <p:nvSpPr>
          <p:cNvPr id="7" name="Rechteck 6">
            <a:extLst>
              <a:ext uri="{FF2B5EF4-FFF2-40B4-BE49-F238E27FC236}">
                <a16:creationId xmlns:a16="http://schemas.microsoft.com/office/drawing/2014/main" id="{551E14C5-5CC6-4420-BB40-35D043E3D9C6}"/>
              </a:ext>
            </a:extLst>
          </p:cNvPr>
          <p:cNvSpPr/>
          <p:nvPr/>
        </p:nvSpPr>
        <p:spPr>
          <a:xfrm>
            <a:off x="381000" y="2133600"/>
            <a:ext cx="3038475" cy="647700"/>
          </a:xfrm>
          <a:prstGeom prst="rect">
            <a:avLst/>
          </a:prstGeom>
        </p:spPr>
        <p:txBody>
          <a:bodyPr/>
          <a:lstStyle/>
          <a:p>
            <a:pPr marL="342900" indent="-342900">
              <a:lnSpc>
                <a:spcPct val="150000"/>
              </a:lnSpc>
              <a:spcBef>
                <a:spcPct val="20000"/>
              </a:spcBef>
              <a:buClr>
                <a:srgbClr val="0066FF"/>
              </a:buClr>
              <a:buFont typeface="Wingdings" panose="05000000000000000000" pitchFamily="2" charset="2"/>
              <a:buChar char="Ø"/>
              <a:defRPr/>
            </a:pPr>
            <a:r>
              <a:rPr lang="de-DE" sz="2000" kern="0" dirty="0">
                <a:solidFill>
                  <a:srgbClr val="003D52"/>
                </a:solidFill>
                <a:latin typeface="+mn-lt"/>
              </a:rPr>
              <a:t>Stand </a:t>
            </a:r>
            <a:r>
              <a:rPr lang="de-DE" sz="2000" kern="0" dirty="0" err="1">
                <a:solidFill>
                  <a:srgbClr val="003D52"/>
                </a:solidFill>
                <a:latin typeface="+mn-lt"/>
              </a:rPr>
              <a:t>Alone</a:t>
            </a:r>
            <a:r>
              <a:rPr lang="de-DE" sz="2000" kern="0" dirty="0">
                <a:solidFill>
                  <a:srgbClr val="003D52"/>
                </a:solidFill>
                <a:latin typeface="+mn-lt"/>
              </a:rPr>
              <a:t> Mailing</a:t>
            </a:r>
          </a:p>
        </p:txBody>
      </p:sp>
      <p:sp>
        <p:nvSpPr>
          <p:cNvPr id="9" name="Title 9">
            <a:extLst>
              <a:ext uri="{FF2B5EF4-FFF2-40B4-BE49-F238E27FC236}">
                <a16:creationId xmlns:a16="http://schemas.microsoft.com/office/drawing/2014/main" id="{A9612AD0-216C-4127-AE83-8F2A8FDCC1EE}"/>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pic>
        <p:nvPicPr>
          <p:cNvPr id="253959" name="Grafik 1">
            <a:extLst>
              <a:ext uri="{FF2B5EF4-FFF2-40B4-BE49-F238E27FC236}">
                <a16:creationId xmlns:a16="http://schemas.microsoft.com/office/drawing/2014/main" id="{16A99B62-BE94-4959-965F-2F20219EE9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946400"/>
            <a:ext cx="3049588"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a:extLst>
              <a:ext uri="{FF2B5EF4-FFF2-40B4-BE49-F238E27FC236}">
                <a16:creationId xmlns:a16="http://schemas.microsoft.com/office/drawing/2014/main" id="{39F58805-B312-447F-97F1-BE35F9AB527B}"/>
              </a:ext>
            </a:extLst>
          </p:cNvPr>
          <p:cNvSpPr/>
          <p:nvPr/>
        </p:nvSpPr>
        <p:spPr>
          <a:xfrm>
            <a:off x="4826000" y="2133600"/>
            <a:ext cx="3059113" cy="790575"/>
          </a:xfrm>
          <a:prstGeom prst="rect">
            <a:avLst/>
          </a:prstGeom>
        </p:spPr>
        <p:txBody>
          <a:bodyPr/>
          <a:lstStyle/>
          <a:p>
            <a:pPr marL="342900" indent="-342900">
              <a:lnSpc>
                <a:spcPct val="150000"/>
              </a:lnSpc>
              <a:spcBef>
                <a:spcPct val="20000"/>
              </a:spcBef>
              <a:buClr>
                <a:srgbClr val="0066FF"/>
              </a:buClr>
              <a:buFont typeface="Wingdings" panose="05000000000000000000" pitchFamily="2" charset="2"/>
              <a:buChar char="Ø"/>
              <a:defRPr/>
            </a:pPr>
            <a:r>
              <a:rPr lang="de-DE" sz="2000" kern="0" dirty="0">
                <a:solidFill>
                  <a:srgbClr val="003D52"/>
                </a:solidFill>
                <a:latin typeface="+mn-lt"/>
              </a:rPr>
              <a:t>Newsletter</a:t>
            </a:r>
          </a:p>
          <a:p>
            <a:pPr marL="342900" indent="-342900">
              <a:lnSpc>
                <a:spcPct val="150000"/>
              </a:lnSpc>
              <a:spcBef>
                <a:spcPct val="20000"/>
              </a:spcBef>
              <a:buClr>
                <a:srgbClr val="0066FF"/>
              </a:buClr>
              <a:buFont typeface="Wingdings" panose="05000000000000000000" pitchFamily="2" charset="2"/>
              <a:buChar char="Ø"/>
              <a:defRPr/>
            </a:pPr>
            <a:endParaRPr lang="de-DE" sz="2000" kern="0" dirty="0">
              <a:solidFill>
                <a:srgbClr val="003D52"/>
              </a:solidFill>
              <a:latin typeface="+mn-lt"/>
            </a:endParaRPr>
          </a:p>
        </p:txBody>
      </p:sp>
      <p:sp>
        <p:nvSpPr>
          <p:cNvPr id="3" name="Rechteck: abgerundete Ecken 2">
            <a:extLst>
              <a:ext uri="{FF2B5EF4-FFF2-40B4-BE49-F238E27FC236}">
                <a16:creationId xmlns:a16="http://schemas.microsoft.com/office/drawing/2014/main" id="{5BAA4905-84DB-4FDB-814C-665797FDBC02}"/>
              </a:ext>
            </a:extLst>
          </p:cNvPr>
          <p:cNvSpPr/>
          <p:nvPr/>
        </p:nvSpPr>
        <p:spPr>
          <a:xfrm>
            <a:off x="4932363" y="4724400"/>
            <a:ext cx="3455987" cy="936625"/>
          </a:xfrm>
          <a:prstGeom prst="roundRect">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53962" name="Grafik 3">
            <a:extLst>
              <a:ext uri="{FF2B5EF4-FFF2-40B4-BE49-F238E27FC236}">
                <a16:creationId xmlns:a16="http://schemas.microsoft.com/office/drawing/2014/main" id="{1BC0FB5E-CE43-4129-A835-84026F4EC6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688" y="2781300"/>
            <a:ext cx="2805112"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451258"/>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508104"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Methodik</a:t>
            </a:r>
            <a:r>
              <a:rPr lang="en-CA" sz="2400" b="1" dirty="0">
                <a:latin typeface="+mj-lt"/>
                <a:ea typeface="+mn-ea"/>
                <a:cs typeface="+mn-cs"/>
              </a:rPr>
              <a:t> Inbound Marketing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1790700"/>
            <a:ext cx="76676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2133600" y="6400800"/>
            <a:ext cx="5638800" cy="276999"/>
          </a:xfrm>
          <a:prstGeom prst="rect">
            <a:avLst/>
          </a:prstGeom>
        </p:spPr>
        <p:txBody>
          <a:bodyPr wrap="square">
            <a:spAutoFit/>
          </a:bodyPr>
          <a:lstStyle/>
          <a:p>
            <a:r>
              <a:rPr lang="en-US" sz="1200" dirty="0" err="1"/>
              <a:t>Quelle</a:t>
            </a:r>
            <a:r>
              <a:rPr lang="en-US" sz="1200" dirty="0"/>
              <a:t>: Sonja </a:t>
            </a:r>
            <a:r>
              <a:rPr lang="en-US" sz="1200" dirty="0" err="1"/>
              <a:t>Greye</a:t>
            </a:r>
            <a:r>
              <a:rPr lang="en-US" sz="1200" dirty="0"/>
              <a:t>, Netpress.org </a:t>
            </a:r>
          </a:p>
        </p:txBody>
      </p:sp>
    </p:spTree>
    <p:extLst>
      <p:ext uri="{BB962C8B-B14F-4D97-AF65-F5344CB8AC3E}">
        <p14:creationId xmlns:p14="http://schemas.microsoft.com/office/powerpoint/2010/main" val="449848234"/>
      </p:ext>
    </p:extLst>
  </p:cSld>
  <p:clrMapOvr>
    <a:masterClrMapping/>
  </p:clrMapOvr>
  <p:transition spd="med">
    <p:split dir="in"/>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940152"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Prozess zur Lead-Generierung</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blog.hubspot.com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258127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914400" y="6015335"/>
            <a:ext cx="5375189" cy="461665"/>
          </a:xfrm>
          <a:prstGeom prst="rect">
            <a:avLst/>
          </a:prstGeom>
          <a:noFill/>
        </p:spPr>
        <p:txBody>
          <a:bodyPr wrap="none" rtlCol="0">
            <a:spAutoFit/>
          </a:bodyPr>
          <a:lstStyle/>
          <a:p>
            <a:r>
              <a:rPr lang="de-DE" sz="2400" b="1" dirty="0"/>
              <a:t>Der ideale Kunde = </a:t>
            </a:r>
            <a:r>
              <a:rPr lang="de-DE" sz="2400" b="1" dirty="0" err="1"/>
              <a:t>Buyer</a:t>
            </a:r>
            <a:r>
              <a:rPr lang="de-DE" sz="2400" b="1" dirty="0"/>
              <a:t> </a:t>
            </a:r>
            <a:r>
              <a:rPr lang="de-DE" sz="2400" b="1" dirty="0" err="1"/>
              <a:t>personas</a:t>
            </a:r>
            <a:endParaRPr lang="de-DE" sz="2400" b="1" dirty="0"/>
          </a:p>
        </p:txBody>
      </p:sp>
      <p:sp>
        <p:nvSpPr>
          <p:cNvPr id="8" name="Content Placeholder 1"/>
          <p:cNvSpPr txBox="1">
            <a:spLocks/>
          </p:cNvSpPr>
          <p:nvPr/>
        </p:nvSpPr>
        <p:spPr>
          <a:xfrm>
            <a:off x="2743200" y="2133600"/>
            <a:ext cx="6248400" cy="2743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CA" sz="2400" b="1" dirty="0"/>
              <a:t>Tools </a:t>
            </a:r>
            <a:r>
              <a:rPr lang="en-CA" sz="2400" b="1" dirty="0" err="1"/>
              <a:t>zur</a:t>
            </a:r>
            <a:r>
              <a:rPr lang="en-CA" sz="2400" b="1" dirty="0"/>
              <a:t> </a:t>
            </a:r>
            <a:r>
              <a:rPr lang="en-CA" sz="2400" b="1" dirty="0" err="1"/>
              <a:t>Generierung</a:t>
            </a:r>
            <a:r>
              <a:rPr lang="en-CA" sz="2400" b="1" dirty="0"/>
              <a:t> der “</a:t>
            </a:r>
            <a:r>
              <a:rPr lang="en-CA" sz="2400" b="1" dirty="0" err="1"/>
              <a:t>richtigen</a:t>
            </a:r>
            <a:r>
              <a:rPr lang="en-CA" sz="2400" b="1" dirty="0"/>
              <a:t>” </a:t>
            </a:r>
            <a:r>
              <a:rPr lang="en-CA" sz="2400" b="1" dirty="0" err="1"/>
              <a:t>Besucher</a:t>
            </a:r>
            <a:endParaRPr lang="en-CA" sz="2400" b="1" dirty="0"/>
          </a:p>
          <a:p>
            <a:pPr lvl="1">
              <a:lnSpc>
                <a:spcPct val="150000"/>
              </a:lnSpc>
              <a:buFont typeface="Wingdings" panose="05000000000000000000" pitchFamily="2" charset="2"/>
              <a:buChar char="Ø"/>
            </a:pPr>
            <a:r>
              <a:rPr lang="en-CA" sz="2400" dirty="0"/>
              <a:t>Blogging (Start)</a:t>
            </a:r>
          </a:p>
          <a:p>
            <a:pPr lvl="1">
              <a:lnSpc>
                <a:spcPct val="150000"/>
              </a:lnSpc>
              <a:buFont typeface="Wingdings" panose="05000000000000000000" pitchFamily="2" charset="2"/>
              <a:buChar char="Ø"/>
            </a:pPr>
            <a:r>
              <a:rPr lang="en-CA" sz="2400" dirty="0"/>
              <a:t>SEO</a:t>
            </a:r>
          </a:p>
          <a:p>
            <a:pPr lvl="1">
              <a:lnSpc>
                <a:spcPct val="150000"/>
              </a:lnSpc>
              <a:buFont typeface="Wingdings" panose="05000000000000000000" pitchFamily="2" charset="2"/>
              <a:buChar char="Ø"/>
            </a:pPr>
            <a:r>
              <a:rPr lang="en-CA" sz="2400" dirty="0"/>
              <a:t>Pages</a:t>
            </a:r>
          </a:p>
          <a:p>
            <a:pPr lvl="1">
              <a:lnSpc>
                <a:spcPct val="150000"/>
              </a:lnSpc>
              <a:buFont typeface="Wingdings" panose="05000000000000000000" pitchFamily="2" charset="2"/>
              <a:buChar char="Ø"/>
            </a:pPr>
            <a:r>
              <a:rPr lang="en-CA" sz="2400" dirty="0"/>
              <a:t>Social Publishing</a:t>
            </a:r>
          </a:p>
        </p:txBody>
      </p:sp>
    </p:spTree>
    <p:extLst>
      <p:ext uri="{BB962C8B-B14F-4D97-AF65-F5344CB8AC3E}">
        <p14:creationId xmlns:p14="http://schemas.microsoft.com/office/powerpoint/2010/main" val="37329300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40"/>
            <a:ext cx="6228184" cy="830997"/>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Prozess zur Lead-Generierung</a:t>
            </a:r>
            <a:r>
              <a:rPr lang="en-CA" sz="2400" b="1" dirty="0">
                <a:latin typeface="+mj-lt"/>
                <a:ea typeface="+mn-ea"/>
                <a:cs typeface="+mn-cs"/>
              </a:rPr>
              <a:t> </a:t>
            </a:r>
            <a:r>
              <a:rPr lang="en-CA" sz="2400" b="1">
                <a:latin typeface="+mj-lt"/>
                <a:ea typeface="+mn-ea"/>
                <a:cs typeface="+mn-cs"/>
              </a:rPr>
              <a:t>- SEO-Optimierung</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Quelle:hubspot.net</a:t>
            </a:r>
            <a:r>
              <a:rPr lang="en-US" sz="1200" dirty="0"/>
              <a:t> </a:t>
            </a:r>
          </a:p>
        </p:txBody>
      </p:sp>
      <p:sp>
        <p:nvSpPr>
          <p:cNvPr id="3" name="Textfeld 2"/>
          <p:cNvSpPr txBox="1"/>
          <p:nvPr/>
        </p:nvSpPr>
        <p:spPr>
          <a:xfrm>
            <a:off x="228600" y="1829812"/>
            <a:ext cx="4114800" cy="3970318"/>
          </a:xfrm>
          <a:prstGeom prst="rect">
            <a:avLst/>
          </a:prstGeom>
          <a:noFill/>
        </p:spPr>
        <p:txBody>
          <a:bodyPr wrap="square" rtlCol="0">
            <a:spAutoFit/>
          </a:bodyPr>
          <a:lstStyle/>
          <a:p>
            <a:pPr>
              <a:lnSpc>
                <a:spcPct val="150000"/>
              </a:lnSpc>
            </a:pPr>
            <a:r>
              <a:rPr lang="de-DE" sz="2400" b="1" dirty="0"/>
              <a:t>Off-Page-SEO</a:t>
            </a:r>
          </a:p>
          <a:p>
            <a:pPr marL="342900" indent="-342900">
              <a:lnSpc>
                <a:spcPct val="150000"/>
              </a:lnSpc>
              <a:buFont typeface="Wingdings" panose="05000000000000000000" pitchFamily="2" charset="2"/>
              <a:buChar char="Ø"/>
            </a:pPr>
            <a:r>
              <a:rPr lang="de-DE" sz="2400" dirty="0"/>
              <a:t>Generierung eingehender Links (Authority, Link Juice)</a:t>
            </a:r>
          </a:p>
          <a:p>
            <a:pPr marL="342900" indent="-342900">
              <a:lnSpc>
                <a:spcPct val="150000"/>
              </a:lnSpc>
              <a:buFont typeface="Wingdings" panose="05000000000000000000" pitchFamily="2" charset="2"/>
              <a:buChar char="Ø"/>
            </a:pPr>
            <a:r>
              <a:rPr lang="de-DE" sz="2400" dirty="0"/>
              <a:t>Je mehr eingehende Links, desto besser ist das Ranking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76400"/>
            <a:ext cx="444817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633360"/>
      </p:ext>
    </p:extLst>
  </p:cSld>
  <p:clrMapOvr>
    <a:masterClrMapping/>
  </p:clrMapOvr>
  <p:transition spd="med">
    <p:split dir="in"/>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40"/>
            <a:ext cx="6228184" cy="830997"/>
          </a:xfrm>
          <a:noFill/>
          <a:ln cap="rnd" cmpd="dbl">
            <a:noFill/>
            <a:round/>
          </a:ln>
        </p:spPr>
        <p:txBody>
          <a:bodyPr vert="horz" wrap="square" lIns="91440" tIns="45720" rIns="91440" bIns="45720" rtlCol="0" anchor="ctr">
            <a:spAutoFit/>
          </a:bodyPr>
          <a:lstStyle/>
          <a:p>
            <a:pPr algn="l"/>
            <a:r>
              <a:rPr lang="en-CA" sz="2400" b="1" dirty="0" err="1">
                <a:latin typeface="+mj-lt"/>
                <a:ea typeface="+mn-ea"/>
                <a:cs typeface="+mn-cs"/>
              </a:rPr>
              <a:t>Prozess</a:t>
            </a:r>
            <a:r>
              <a:rPr lang="en-CA" sz="2400" b="1" dirty="0">
                <a:latin typeface="+mj-lt"/>
                <a:ea typeface="+mn-ea"/>
                <a:cs typeface="+mn-cs"/>
              </a:rPr>
              <a:t> </a:t>
            </a:r>
            <a:r>
              <a:rPr lang="en-CA" sz="2400" b="1" dirty="0" err="1">
                <a:latin typeface="+mj-lt"/>
                <a:ea typeface="+mn-ea"/>
                <a:cs typeface="+mn-cs"/>
              </a:rPr>
              <a:t>zur</a:t>
            </a:r>
            <a:r>
              <a:rPr lang="en-CA" sz="2400" b="1" dirty="0">
                <a:latin typeface="+mj-lt"/>
                <a:ea typeface="+mn-ea"/>
                <a:cs typeface="+mn-cs"/>
              </a:rPr>
              <a:t> Lead-</a:t>
            </a:r>
            <a:r>
              <a:rPr lang="en-CA" sz="2400" b="1" dirty="0" err="1">
                <a:latin typeface="+mj-lt"/>
                <a:ea typeface="+mn-ea"/>
                <a:cs typeface="+mn-cs"/>
              </a:rPr>
              <a:t>Generierung</a:t>
            </a:r>
            <a:r>
              <a:rPr lang="en-CA" sz="2400" b="1" dirty="0">
                <a:latin typeface="+mj-lt"/>
                <a:ea typeface="+mn-ea"/>
                <a:cs typeface="+mn-cs"/>
              </a:rPr>
              <a:t> - SEO-</a:t>
            </a:r>
            <a:r>
              <a:rPr lang="en-CA" sz="2400" b="1" dirty="0" err="1">
                <a:latin typeface="+mj-lt"/>
                <a:ea typeface="+mn-ea"/>
                <a:cs typeface="+mn-cs"/>
              </a:rPr>
              <a:t>Optimierung</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Quelle:hubspot.net</a:t>
            </a:r>
            <a:r>
              <a:rPr lang="en-US" sz="1200" dirty="0"/>
              <a:t> </a:t>
            </a:r>
          </a:p>
        </p:txBody>
      </p:sp>
      <p:sp>
        <p:nvSpPr>
          <p:cNvPr id="3" name="Textfeld 2"/>
          <p:cNvSpPr txBox="1"/>
          <p:nvPr/>
        </p:nvSpPr>
        <p:spPr>
          <a:xfrm>
            <a:off x="228600" y="1829812"/>
            <a:ext cx="4114800" cy="3416320"/>
          </a:xfrm>
          <a:prstGeom prst="rect">
            <a:avLst/>
          </a:prstGeom>
          <a:noFill/>
        </p:spPr>
        <p:txBody>
          <a:bodyPr wrap="square" rtlCol="0">
            <a:spAutoFit/>
          </a:bodyPr>
          <a:lstStyle/>
          <a:p>
            <a:pPr>
              <a:lnSpc>
                <a:spcPct val="150000"/>
              </a:lnSpc>
            </a:pPr>
            <a:r>
              <a:rPr lang="de-DE" sz="2400" b="1" dirty="0"/>
              <a:t>On-Page-SEO</a:t>
            </a:r>
          </a:p>
          <a:p>
            <a:pPr marL="342900" indent="-342900">
              <a:lnSpc>
                <a:spcPct val="150000"/>
              </a:lnSpc>
              <a:buFont typeface="Wingdings" panose="05000000000000000000" pitchFamily="2" charset="2"/>
              <a:buChar char="Ø"/>
            </a:pPr>
            <a:r>
              <a:rPr lang="de-DE" sz="2400" dirty="0"/>
              <a:t>Suchmaschinen finden Sie mit den richtigen Keywords</a:t>
            </a:r>
          </a:p>
          <a:p>
            <a:pPr marL="342900" indent="-342900">
              <a:lnSpc>
                <a:spcPct val="150000"/>
              </a:lnSpc>
              <a:buFont typeface="Wingdings" panose="05000000000000000000" pitchFamily="2" charset="2"/>
              <a:buChar char="Ø"/>
            </a:pPr>
            <a:r>
              <a:rPr lang="de-DE" sz="2400" dirty="0"/>
              <a:t>„Schlüsselwortdichte“ („</a:t>
            </a:r>
            <a:r>
              <a:rPr lang="de-DE" sz="2400" dirty="0" err="1"/>
              <a:t>keyword-density</a:t>
            </a:r>
            <a:r>
              <a:rPr lang="de-DE" sz="2400" dirty="0"/>
              <a:t>“)</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0"/>
            <a:ext cx="241785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200400"/>
            <a:ext cx="5357373"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685449"/>
      </p:ext>
    </p:extLst>
  </p:cSld>
  <p:clrMapOvr>
    <a:masterClrMapping/>
  </p:clrMapOvr>
  <p:transition spd="med">
    <p:split dir="in"/>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40"/>
            <a:ext cx="6084168" cy="830997"/>
          </a:xfrm>
          <a:noFill/>
          <a:ln cap="rnd" cmpd="dbl">
            <a:noFill/>
            <a:round/>
          </a:ln>
        </p:spPr>
        <p:txBody>
          <a:bodyPr vert="horz" wrap="square" lIns="91440" tIns="45720" rIns="91440" bIns="45720" rtlCol="0" anchor="ctr">
            <a:spAutoFit/>
          </a:bodyPr>
          <a:lstStyle/>
          <a:p>
            <a:pPr algn="l"/>
            <a:r>
              <a:rPr lang="en-CA" sz="2400" b="1" dirty="0" err="1">
                <a:latin typeface="+mj-lt"/>
                <a:ea typeface="+mn-ea"/>
                <a:cs typeface="+mn-cs"/>
              </a:rPr>
              <a:t>Prozess</a:t>
            </a:r>
            <a:r>
              <a:rPr lang="en-CA" sz="2400" b="1" dirty="0">
                <a:latin typeface="+mj-lt"/>
                <a:ea typeface="+mn-ea"/>
                <a:cs typeface="+mn-cs"/>
              </a:rPr>
              <a:t> </a:t>
            </a:r>
            <a:r>
              <a:rPr lang="en-CA" sz="2400" b="1" dirty="0" err="1">
                <a:latin typeface="+mj-lt"/>
                <a:ea typeface="+mn-ea"/>
                <a:cs typeface="+mn-cs"/>
              </a:rPr>
              <a:t>zur</a:t>
            </a:r>
            <a:r>
              <a:rPr lang="en-CA" sz="2400" b="1" dirty="0">
                <a:latin typeface="+mj-lt"/>
                <a:ea typeface="+mn-ea"/>
                <a:cs typeface="+mn-cs"/>
              </a:rPr>
              <a:t> Lead-</a:t>
            </a:r>
            <a:r>
              <a:rPr lang="en-CA" sz="2400" b="1" dirty="0" err="1">
                <a:latin typeface="+mj-lt"/>
                <a:ea typeface="+mn-ea"/>
                <a:cs typeface="+mn-cs"/>
              </a:rPr>
              <a:t>Generierung</a:t>
            </a:r>
            <a:r>
              <a:rPr lang="en-CA" sz="2400" b="1" dirty="0">
                <a:latin typeface="+mj-lt"/>
                <a:ea typeface="+mn-ea"/>
                <a:cs typeface="+mn-cs"/>
              </a:rPr>
              <a:t> - Social Publishing</a:t>
            </a: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Quelle:hubspot.net</a:t>
            </a:r>
            <a:r>
              <a:rPr lang="en-US" sz="1200" dirty="0"/>
              <a:t> </a:t>
            </a:r>
          </a:p>
        </p:txBody>
      </p:sp>
      <p:sp>
        <p:nvSpPr>
          <p:cNvPr id="3" name="Textfeld 2"/>
          <p:cNvSpPr txBox="1"/>
          <p:nvPr/>
        </p:nvSpPr>
        <p:spPr>
          <a:xfrm>
            <a:off x="228600" y="1829812"/>
            <a:ext cx="8915400" cy="4524315"/>
          </a:xfrm>
          <a:prstGeom prst="rect">
            <a:avLst/>
          </a:prstGeom>
          <a:noFill/>
        </p:spPr>
        <p:txBody>
          <a:bodyPr wrap="square" rtlCol="0">
            <a:spAutoFit/>
          </a:bodyPr>
          <a:lstStyle/>
          <a:p>
            <a:pPr>
              <a:lnSpc>
                <a:spcPct val="150000"/>
              </a:lnSpc>
            </a:pPr>
            <a:endParaRPr lang="de-DE" sz="2400" b="1" dirty="0"/>
          </a:p>
          <a:p>
            <a:pPr marL="342900" indent="-342900">
              <a:lnSpc>
                <a:spcPct val="150000"/>
              </a:lnSpc>
              <a:buFont typeface="Wingdings" panose="05000000000000000000" pitchFamily="2" charset="2"/>
              <a:buChar char="Ø"/>
            </a:pPr>
            <a:r>
              <a:rPr lang="de-DE" sz="2400" dirty="0"/>
              <a:t>Zentrale Quelle für Informationen</a:t>
            </a:r>
          </a:p>
          <a:p>
            <a:pPr marL="342900" indent="-342900">
              <a:lnSpc>
                <a:spcPct val="150000"/>
              </a:lnSpc>
              <a:buFont typeface="Wingdings" panose="05000000000000000000" pitchFamily="2" charset="2"/>
              <a:buChar char="Ø"/>
            </a:pPr>
            <a:r>
              <a:rPr lang="de-DE" sz="2400" dirty="0"/>
              <a:t>Nutzer empfinden die Informationen als vertrauenswürdig und glaubhaft</a:t>
            </a:r>
          </a:p>
          <a:p>
            <a:pPr marL="342900" indent="-342900">
              <a:lnSpc>
                <a:spcPct val="150000"/>
              </a:lnSpc>
              <a:buFont typeface="Wingdings" panose="05000000000000000000" pitchFamily="2" charset="2"/>
              <a:buChar char="Ø"/>
            </a:pPr>
            <a:r>
              <a:rPr lang="de-DE" sz="2400" dirty="0"/>
              <a:t>Userverhalten in sozialen Medien als Indikator für Kaufabsichten </a:t>
            </a:r>
          </a:p>
          <a:p>
            <a:pPr marL="342900" indent="-342900">
              <a:lnSpc>
                <a:spcPct val="150000"/>
              </a:lnSpc>
              <a:buFont typeface="Wingdings" panose="05000000000000000000" pitchFamily="2" charset="2"/>
              <a:buChar char="Ø"/>
            </a:pPr>
            <a:endParaRPr lang="de-DE" sz="2400" dirty="0"/>
          </a:p>
          <a:p>
            <a:pPr marL="342900" indent="-342900">
              <a:lnSpc>
                <a:spcPct val="150000"/>
              </a:lnSpc>
              <a:buFont typeface="Wingdings" panose="05000000000000000000" pitchFamily="2" charset="2"/>
              <a:buChar char="Ø"/>
            </a:pPr>
            <a:endParaRPr lang="de-DE" sz="2400" dirty="0"/>
          </a:p>
        </p:txBody>
      </p:sp>
    </p:spTree>
    <p:extLst>
      <p:ext uri="{BB962C8B-B14F-4D97-AF65-F5344CB8AC3E}">
        <p14:creationId xmlns:p14="http://schemas.microsoft.com/office/powerpoint/2010/main" val="2233091865"/>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40"/>
            <a:ext cx="6156176" cy="830997"/>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Prozess zur Lead-Generierung</a:t>
            </a:r>
            <a:r>
              <a:rPr lang="en-CA" sz="2400" b="1" dirty="0">
                <a:latin typeface="+mj-lt"/>
                <a:ea typeface="+mn-ea"/>
                <a:cs typeface="+mn-cs"/>
              </a:rPr>
              <a:t> </a:t>
            </a:r>
            <a:r>
              <a:rPr lang="en-CA" sz="2400" b="1">
                <a:latin typeface="+mj-lt"/>
                <a:ea typeface="+mn-ea"/>
                <a:cs typeface="+mn-cs"/>
              </a:rPr>
              <a:t>- Konvertierung</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blog.hubspot.com </a:t>
            </a:r>
          </a:p>
        </p:txBody>
      </p:sp>
      <p:sp>
        <p:nvSpPr>
          <p:cNvPr id="8" name="Content Placeholder 1"/>
          <p:cNvSpPr txBox="1">
            <a:spLocks/>
          </p:cNvSpPr>
          <p:nvPr/>
        </p:nvSpPr>
        <p:spPr>
          <a:xfrm>
            <a:off x="2743200" y="2133600"/>
            <a:ext cx="6248400" cy="2743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CA" sz="2400" b="1" dirty="0"/>
              <a:t>Tools </a:t>
            </a:r>
            <a:r>
              <a:rPr lang="en-CA" sz="2400" b="1" dirty="0" err="1"/>
              <a:t>zur</a:t>
            </a:r>
            <a:r>
              <a:rPr lang="en-CA" sz="2400" b="1" dirty="0"/>
              <a:t> </a:t>
            </a:r>
            <a:r>
              <a:rPr lang="en-CA" sz="2400" b="1" dirty="0" err="1"/>
              <a:t>Konvertierung</a:t>
            </a:r>
            <a:r>
              <a:rPr lang="en-CA" sz="2400" b="1" dirty="0"/>
              <a:t> von </a:t>
            </a:r>
            <a:r>
              <a:rPr lang="en-CA" sz="2400" b="1" dirty="0" err="1"/>
              <a:t>Besuchern</a:t>
            </a:r>
            <a:r>
              <a:rPr lang="en-CA" sz="2400" b="1" dirty="0"/>
              <a:t> zu Leads</a:t>
            </a:r>
          </a:p>
          <a:p>
            <a:pPr lvl="1">
              <a:lnSpc>
                <a:spcPct val="150000"/>
              </a:lnSpc>
              <a:buFont typeface="Wingdings" panose="05000000000000000000" pitchFamily="2" charset="2"/>
              <a:buChar char="Ø"/>
            </a:pPr>
            <a:r>
              <a:rPr lang="en-CA" sz="2400" dirty="0" err="1"/>
              <a:t>Formulare</a:t>
            </a:r>
            <a:endParaRPr lang="en-CA" sz="2400" dirty="0"/>
          </a:p>
          <a:p>
            <a:pPr lvl="1">
              <a:lnSpc>
                <a:spcPct val="150000"/>
              </a:lnSpc>
              <a:buFont typeface="Wingdings" panose="05000000000000000000" pitchFamily="2" charset="2"/>
              <a:buChar char="Ø"/>
            </a:pPr>
            <a:r>
              <a:rPr lang="en-CA" sz="2400" dirty="0"/>
              <a:t>Calls to action</a:t>
            </a:r>
          </a:p>
          <a:p>
            <a:pPr lvl="1">
              <a:lnSpc>
                <a:spcPct val="150000"/>
              </a:lnSpc>
              <a:buFont typeface="Wingdings" panose="05000000000000000000" pitchFamily="2" charset="2"/>
              <a:buChar char="Ø"/>
            </a:pPr>
            <a:r>
              <a:rPr lang="en-CA" sz="2400" dirty="0"/>
              <a:t>Landing Pages</a:t>
            </a:r>
          </a:p>
          <a:p>
            <a:pPr lvl="1">
              <a:lnSpc>
                <a:spcPct val="150000"/>
              </a:lnSpc>
              <a:buFont typeface="Wingdings" panose="05000000000000000000" pitchFamily="2" charset="2"/>
              <a:buChar char="Ø"/>
            </a:pPr>
            <a:r>
              <a:rPr lang="en-CA" sz="2400" dirty="0" err="1"/>
              <a:t>Kontakte</a:t>
            </a:r>
            <a:endParaRPr lang="en-CA" sz="2400" dirty="0"/>
          </a:p>
          <a:p>
            <a:pPr lvl="1">
              <a:lnSpc>
                <a:spcPct val="150000"/>
              </a:lnSpc>
              <a:buFont typeface="Wingdings" panose="05000000000000000000" pitchFamily="2" charset="2"/>
              <a:buChar char="Ø"/>
            </a:pPr>
            <a:endParaRPr lang="en-CA"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260985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9776737"/>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444208" cy="830997"/>
          </a:xfrm>
          <a:noFill/>
          <a:ln cap="rnd" cmpd="dbl">
            <a:noFill/>
            <a:round/>
          </a:ln>
        </p:spPr>
        <p:txBody>
          <a:bodyPr vert="horz" wrap="square" lIns="91440" tIns="45720" rIns="91440" bIns="45720" rtlCol="0" anchor="ctr">
            <a:spAutoFit/>
          </a:bodyPr>
          <a:lstStyle/>
          <a:p>
            <a:pPr algn="l"/>
            <a:r>
              <a:rPr lang="en-CA" sz="2400" b="1" dirty="0" err="1">
                <a:latin typeface="+mj-lt"/>
                <a:ea typeface="+mn-ea"/>
                <a:cs typeface="+mn-cs"/>
              </a:rPr>
              <a:t>Prozess</a:t>
            </a:r>
            <a:r>
              <a:rPr lang="en-CA" sz="2400" b="1" dirty="0">
                <a:latin typeface="+mj-lt"/>
                <a:ea typeface="+mn-ea"/>
                <a:cs typeface="+mn-cs"/>
              </a:rPr>
              <a:t> </a:t>
            </a:r>
            <a:r>
              <a:rPr lang="en-CA" sz="2400" b="1" dirty="0" err="1">
                <a:latin typeface="+mj-lt"/>
                <a:ea typeface="+mn-ea"/>
                <a:cs typeface="+mn-cs"/>
              </a:rPr>
              <a:t>zur</a:t>
            </a:r>
            <a:r>
              <a:rPr lang="en-CA" sz="2400" b="1" dirty="0">
                <a:latin typeface="+mj-lt"/>
                <a:ea typeface="+mn-ea"/>
                <a:cs typeface="+mn-cs"/>
              </a:rPr>
              <a:t> Lead-</a:t>
            </a:r>
            <a:r>
              <a:rPr lang="en-CA" sz="2400" b="1" dirty="0" err="1">
                <a:latin typeface="+mj-lt"/>
                <a:ea typeface="+mn-ea"/>
                <a:cs typeface="+mn-cs"/>
              </a:rPr>
              <a:t>Generierung</a:t>
            </a:r>
            <a:r>
              <a:rPr lang="en-CA" sz="2400" b="1" dirty="0">
                <a:latin typeface="+mj-lt"/>
                <a:ea typeface="+mn-ea"/>
                <a:cs typeface="+mn-cs"/>
              </a:rPr>
              <a:t> - </a:t>
            </a:r>
            <a:r>
              <a:rPr lang="en-CA" sz="2400" b="1" dirty="0" err="1">
                <a:latin typeface="+mj-lt"/>
                <a:ea typeface="+mn-ea"/>
                <a:cs typeface="+mn-cs"/>
              </a:rPr>
              <a:t>Konvertierung</a:t>
            </a:r>
            <a:r>
              <a:rPr lang="en-CA" sz="2400" b="1" dirty="0">
                <a:latin typeface="+mj-lt"/>
                <a:ea typeface="+mn-ea"/>
                <a:cs typeface="+mn-cs"/>
              </a:rPr>
              <a:t> </a:t>
            </a:r>
            <a:r>
              <a:rPr lang="en-CA" sz="2400" b="1" dirty="0" err="1">
                <a:latin typeface="+mj-lt"/>
                <a:ea typeface="+mn-ea"/>
                <a:cs typeface="+mn-cs"/>
              </a:rPr>
              <a:t>durch</a:t>
            </a:r>
            <a:r>
              <a:rPr lang="en-CA" sz="2400" b="1" dirty="0">
                <a:latin typeface="+mj-lt"/>
                <a:ea typeface="+mn-ea"/>
                <a:cs typeface="+mn-cs"/>
              </a:rPr>
              <a:t> </a:t>
            </a:r>
            <a:r>
              <a:rPr lang="en-CA" sz="2400" b="1" dirty="0" err="1">
                <a:latin typeface="+mj-lt"/>
                <a:ea typeface="+mn-ea"/>
                <a:cs typeface="+mn-cs"/>
              </a:rPr>
              <a:t>Formulare</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hubspot.net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5" y="1752600"/>
            <a:ext cx="437197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1"/>
          <p:cNvSpPr txBox="1">
            <a:spLocks/>
          </p:cNvSpPr>
          <p:nvPr/>
        </p:nvSpPr>
        <p:spPr>
          <a:xfrm>
            <a:off x="-34636" y="1676400"/>
            <a:ext cx="4682836" cy="2743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50000"/>
              </a:lnSpc>
              <a:buFont typeface="Wingdings" panose="05000000000000000000" pitchFamily="2" charset="2"/>
              <a:buChar char="Ø"/>
            </a:pPr>
            <a:r>
              <a:rPr lang="en-CA" sz="2400" dirty="0" err="1"/>
              <a:t>Nur</a:t>
            </a:r>
            <a:r>
              <a:rPr lang="en-CA" sz="2400" dirty="0"/>
              <a:t> </a:t>
            </a:r>
            <a:r>
              <a:rPr lang="en-CA" sz="2400" dirty="0" err="1"/>
              <a:t>benötigte</a:t>
            </a:r>
            <a:r>
              <a:rPr lang="en-CA" sz="2400" dirty="0"/>
              <a:t> </a:t>
            </a:r>
            <a:r>
              <a:rPr lang="en-CA" sz="2400" dirty="0" err="1"/>
              <a:t>Infos</a:t>
            </a:r>
            <a:endParaRPr lang="en-CA" sz="2400" dirty="0"/>
          </a:p>
          <a:p>
            <a:pPr lvl="1">
              <a:lnSpc>
                <a:spcPct val="150000"/>
              </a:lnSpc>
              <a:buFont typeface="Wingdings" panose="05000000000000000000" pitchFamily="2" charset="2"/>
              <a:buChar char="Ø"/>
            </a:pPr>
            <a:r>
              <a:rPr lang="en-CA" sz="2400" dirty="0" err="1"/>
              <a:t>Jede</a:t>
            </a:r>
            <a:r>
              <a:rPr lang="en-CA" sz="2400" dirty="0"/>
              <a:t> </a:t>
            </a:r>
            <a:r>
              <a:rPr lang="en-CA" sz="2400" dirty="0" err="1"/>
              <a:t>Informationsabfrage</a:t>
            </a:r>
            <a:r>
              <a:rPr lang="en-CA" sz="2400" dirty="0"/>
              <a:t> </a:t>
            </a:r>
            <a:r>
              <a:rPr lang="en-CA" sz="2400" dirty="0" err="1"/>
              <a:t>mehr</a:t>
            </a:r>
            <a:r>
              <a:rPr lang="en-CA" sz="2400" dirty="0"/>
              <a:t> = </a:t>
            </a:r>
            <a:r>
              <a:rPr lang="en-CA" sz="2400" dirty="0" err="1"/>
              <a:t>weniger</a:t>
            </a:r>
            <a:r>
              <a:rPr lang="en-CA" sz="2400" dirty="0"/>
              <a:t> Conversions!</a:t>
            </a:r>
          </a:p>
          <a:p>
            <a:pPr lvl="1">
              <a:lnSpc>
                <a:spcPct val="150000"/>
              </a:lnSpc>
              <a:buFont typeface="Wingdings" panose="05000000000000000000" pitchFamily="2" charset="2"/>
              <a:buChar char="Ø"/>
            </a:pPr>
            <a:r>
              <a:rPr lang="en-CA" sz="2400" dirty="0" err="1"/>
              <a:t>Testen</a:t>
            </a:r>
            <a:r>
              <a:rPr lang="en-CA" sz="2400" dirty="0"/>
              <a:t> der </a:t>
            </a:r>
            <a:r>
              <a:rPr lang="en-CA" sz="2400" dirty="0" err="1"/>
              <a:t>Informationen</a:t>
            </a:r>
            <a:endParaRPr lang="en-CA" sz="2400" dirty="0"/>
          </a:p>
          <a:p>
            <a:pPr lvl="1">
              <a:lnSpc>
                <a:spcPct val="150000"/>
              </a:lnSpc>
              <a:buFont typeface="Wingdings" panose="05000000000000000000" pitchFamily="2" charset="2"/>
              <a:buChar char="Ø"/>
            </a:pPr>
            <a:r>
              <a:rPr lang="en-CA" sz="2400" dirty="0"/>
              <a:t>Je </a:t>
            </a:r>
            <a:r>
              <a:rPr lang="en-CA" sz="2400" dirty="0" err="1"/>
              <a:t>höher</a:t>
            </a:r>
            <a:r>
              <a:rPr lang="en-CA" sz="2400" dirty="0"/>
              <a:t> der Wert des </a:t>
            </a:r>
            <a:r>
              <a:rPr lang="en-CA" sz="2400" dirty="0" err="1"/>
              <a:t>Angebots</a:t>
            </a:r>
            <a:r>
              <a:rPr lang="en-CA" sz="2400" dirty="0"/>
              <a:t>, </a:t>
            </a:r>
            <a:r>
              <a:rPr lang="en-CA" sz="2400" dirty="0" err="1"/>
              <a:t>desto</a:t>
            </a:r>
            <a:r>
              <a:rPr lang="en-CA" sz="2400" dirty="0"/>
              <a:t> </a:t>
            </a:r>
            <a:r>
              <a:rPr lang="en-CA" sz="2400" dirty="0" err="1"/>
              <a:t>mehr</a:t>
            </a:r>
            <a:r>
              <a:rPr lang="en-CA" sz="2400" dirty="0"/>
              <a:t> </a:t>
            </a:r>
            <a:r>
              <a:rPr lang="en-CA" sz="2400" dirty="0" err="1"/>
              <a:t>Informationen</a:t>
            </a:r>
            <a:r>
              <a:rPr lang="en-CA" sz="2400" dirty="0"/>
              <a:t> </a:t>
            </a:r>
          </a:p>
        </p:txBody>
      </p:sp>
    </p:spTree>
    <p:extLst>
      <p:ext uri="{BB962C8B-B14F-4D97-AF65-F5344CB8AC3E}">
        <p14:creationId xmlns:p14="http://schemas.microsoft.com/office/powerpoint/2010/main" val="206677513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300192" cy="830997"/>
          </a:xfrm>
          <a:noFill/>
          <a:ln cap="rnd" cmpd="dbl">
            <a:noFill/>
            <a:round/>
          </a:ln>
        </p:spPr>
        <p:txBody>
          <a:bodyPr vert="horz" wrap="square" lIns="91440" tIns="45720" rIns="91440" bIns="45720" rtlCol="0" anchor="ctr">
            <a:spAutoFit/>
          </a:bodyPr>
          <a:lstStyle/>
          <a:p>
            <a:pPr algn="l"/>
            <a:r>
              <a:rPr lang="en-CA" sz="2400" b="1" dirty="0" err="1">
                <a:latin typeface="+mj-lt"/>
                <a:ea typeface="+mn-ea"/>
                <a:cs typeface="+mn-cs"/>
              </a:rPr>
              <a:t>Prozess</a:t>
            </a:r>
            <a:r>
              <a:rPr lang="en-CA" sz="2400" b="1" dirty="0">
                <a:latin typeface="+mj-lt"/>
                <a:ea typeface="+mn-ea"/>
                <a:cs typeface="+mn-cs"/>
              </a:rPr>
              <a:t> </a:t>
            </a:r>
            <a:r>
              <a:rPr lang="en-CA" sz="2400" b="1" dirty="0" err="1">
                <a:latin typeface="+mj-lt"/>
                <a:ea typeface="+mn-ea"/>
                <a:cs typeface="+mn-cs"/>
              </a:rPr>
              <a:t>zur</a:t>
            </a:r>
            <a:r>
              <a:rPr lang="en-CA" sz="2400" b="1" dirty="0">
                <a:latin typeface="+mj-lt"/>
                <a:ea typeface="+mn-ea"/>
                <a:cs typeface="+mn-cs"/>
              </a:rPr>
              <a:t> Lead-</a:t>
            </a:r>
            <a:r>
              <a:rPr lang="en-CA" sz="2400" b="1" dirty="0" err="1">
                <a:latin typeface="+mj-lt"/>
                <a:ea typeface="+mn-ea"/>
                <a:cs typeface="+mn-cs"/>
              </a:rPr>
              <a:t>Generierung</a:t>
            </a:r>
            <a:r>
              <a:rPr lang="en-CA" sz="2400" b="1" dirty="0">
                <a:latin typeface="+mj-lt"/>
                <a:ea typeface="+mn-ea"/>
                <a:cs typeface="+mn-cs"/>
              </a:rPr>
              <a:t> - </a:t>
            </a:r>
            <a:r>
              <a:rPr lang="en-CA" sz="2400" b="1" dirty="0" err="1">
                <a:latin typeface="+mj-lt"/>
                <a:ea typeface="+mn-ea"/>
                <a:cs typeface="+mn-cs"/>
              </a:rPr>
              <a:t>Konvertierung</a:t>
            </a:r>
            <a:r>
              <a:rPr lang="en-CA" sz="2400" b="1" dirty="0">
                <a:latin typeface="+mj-lt"/>
                <a:ea typeface="+mn-ea"/>
                <a:cs typeface="+mn-cs"/>
              </a:rPr>
              <a:t> </a:t>
            </a:r>
            <a:r>
              <a:rPr lang="en-CA" sz="2400" b="1" dirty="0" err="1">
                <a:latin typeface="+mj-lt"/>
                <a:ea typeface="+mn-ea"/>
                <a:cs typeface="+mn-cs"/>
              </a:rPr>
              <a:t>durch</a:t>
            </a:r>
            <a:r>
              <a:rPr lang="en-CA" sz="2400" b="1" dirty="0">
                <a:latin typeface="+mj-lt"/>
                <a:ea typeface="+mn-ea"/>
                <a:cs typeface="+mn-cs"/>
              </a:rPr>
              <a:t> Call to action (CTA)</a:t>
            </a: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blog.hubspot.com </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743200"/>
            <a:ext cx="5508077"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p:cNvSpPr txBox="1">
            <a:spLocks/>
          </p:cNvSpPr>
          <p:nvPr/>
        </p:nvSpPr>
        <p:spPr>
          <a:xfrm>
            <a:off x="152400" y="1600200"/>
            <a:ext cx="3886200" cy="2743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CA" dirty="0" err="1"/>
              <a:t>Sofort</a:t>
            </a:r>
            <a:r>
              <a:rPr lang="en-CA" dirty="0"/>
              <a:t> </a:t>
            </a:r>
            <a:r>
              <a:rPr lang="en-CA" dirty="0" err="1"/>
              <a:t>sichtbar</a:t>
            </a:r>
            <a:endParaRPr lang="en-CA" dirty="0"/>
          </a:p>
          <a:p>
            <a:pPr>
              <a:lnSpc>
                <a:spcPct val="150000"/>
              </a:lnSpc>
              <a:buFont typeface="Wingdings" panose="05000000000000000000" pitchFamily="2" charset="2"/>
              <a:buChar char="Ø"/>
            </a:pPr>
            <a:r>
              <a:rPr lang="en-CA" sz="2400" dirty="0" err="1"/>
              <a:t>Auffallende</a:t>
            </a:r>
            <a:r>
              <a:rPr lang="en-CA" sz="2400" dirty="0"/>
              <a:t> </a:t>
            </a:r>
            <a:r>
              <a:rPr lang="en-CA" sz="2400" dirty="0" err="1"/>
              <a:t>Gestaltung</a:t>
            </a:r>
            <a:r>
              <a:rPr lang="en-CA" sz="2400" dirty="0"/>
              <a:t> </a:t>
            </a:r>
            <a:r>
              <a:rPr lang="en-CA" sz="2400" dirty="0" err="1"/>
              <a:t>mit</a:t>
            </a:r>
            <a:r>
              <a:rPr lang="en-CA" sz="2400" dirty="0"/>
              <a:t> </a:t>
            </a:r>
            <a:r>
              <a:rPr lang="en-CA" sz="2400" dirty="0" err="1"/>
              <a:t>geeigneten</a:t>
            </a:r>
            <a:r>
              <a:rPr lang="en-CA" sz="2400" dirty="0"/>
              <a:t> </a:t>
            </a:r>
            <a:r>
              <a:rPr lang="en-CA" sz="2400" dirty="0" err="1"/>
              <a:t>Farben</a:t>
            </a:r>
            <a:endParaRPr lang="en-CA" sz="2400" dirty="0"/>
          </a:p>
          <a:p>
            <a:pPr>
              <a:lnSpc>
                <a:spcPct val="150000"/>
              </a:lnSpc>
              <a:buFont typeface="Wingdings" panose="05000000000000000000" pitchFamily="2" charset="2"/>
              <a:buChar char="Ø"/>
            </a:pPr>
            <a:r>
              <a:rPr lang="en-CA" sz="2400" dirty="0"/>
              <a:t>Wert </a:t>
            </a:r>
            <a:r>
              <a:rPr lang="en-CA" sz="2400" dirty="0" err="1"/>
              <a:t>kommunizieren</a:t>
            </a:r>
            <a:endParaRPr lang="en-CA" sz="2400" dirty="0"/>
          </a:p>
          <a:p>
            <a:pPr>
              <a:lnSpc>
                <a:spcPct val="150000"/>
              </a:lnSpc>
              <a:buFont typeface="Wingdings" panose="05000000000000000000" pitchFamily="2" charset="2"/>
              <a:buChar char="Ø"/>
            </a:pPr>
            <a:r>
              <a:rPr lang="en-CA" sz="2400" dirty="0" err="1"/>
              <a:t>Klickfläche</a:t>
            </a:r>
            <a:r>
              <a:rPr lang="en-CA" sz="2400" dirty="0"/>
              <a:t> </a:t>
            </a:r>
            <a:r>
              <a:rPr lang="en-CA" sz="2400" dirty="0" err="1"/>
              <a:t>sollte</a:t>
            </a:r>
            <a:r>
              <a:rPr lang="en-CA" sz="2400" dirty="0"/>
              <a:t> </a:t>
            </a:r>
            <a:r>
              <a:rPr lang="en-CA" sz="2400" dirty="0" err="1"/>
              <a:t>ersichtlich</a:t>
            </a:r>
            <a:r>
              <a:rPr lang="en-CA" sz="2400" dirty="0"/>
              <a:t> sein</a:t>
            </a:r>
          </a:p>
        </p:txBody>
      </p:sp>
    </p:spTree>
    <p:extLst>
      <p:ext uri="{BB962C8B-B14F-4D97-AF65-F5344CB8AC3E}">
        <p14:creationId xmlns:p14="http://schemas.microsoft.com/office/powerpoint/2010/main" val="1805950893"/>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444208" cy="830997"/>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Prozess zur Lead-Generierung</a:t>
            </a:r>
            <a:r>
              <a:rPr lang="en-CA" sz="2400" b="1" dirty="0">
                <a:latin typeface="+mj-lt"/>
                <a:ea typeface="+mn-ea"/>
                <a:cs typeface="+mn-cs"/>
              </a:rPr>
              <a:t> </a:t>
            </a:r>
            <a:r>
              <a:rPr lang="en-CA" sz="2400" b="1">
                <a:latin typeface="+mj-lt"/>
                <a:ea typeface="+mn-ea"/>
                <a:cs typeface="+mn-cs"/>
              </a:rPr>
              <a:t>- Konvertierung</a:t>
            </a:r>
            <a:r>
              <a:rPr lang="en-CA" sz="2400" b="1" dirty="0">
                <a:latin typeface="+mj-lt"/>
                <a:ea typeface="+mn-ea"/>
                <a:cs typeface="+mn-cs"/>
              </a:rPr>
              <a:t> </a:t>
            </a:r>
            <a:r>
              <a:rPr lang="en-CA" sz="2400" b="1">
                <a:latin typeface="+mj-lt"/>
                <a:ea typeface="+mn-ea"/>
                <a:cs typeface="+mn-cs"/>
              </a:rPr>
              <a:t>– durch Landingpages</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blog.hubspot.com </a:t>
            </a:r>
          </a:p>
        </p:txBody>
      </p:sp>
      <p:sp>
        <p:nvSpPr>
          <p:cNvPr id="8" name="Content Placeholder 1"/>
          <p:cNvSpPr txBox="1">
            <a:spLocks/>
          </p:cNvSpPr>
          <p:nvPr/>
        </p:nvSpPr>
        <p:spPr>
          <a:xfrm>
            <a:off x="609600" y="1676400"/>
            <a:ext cx="8382000" cy="2743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CA" sz="2400" b="1" dirty="0"/>
              <a:t>6 </a:t>
            </a:r>
            <a:r>
              <a:rPr lang="en-CA" sz="2400" b="1" dirty="0" err="1"/>
              <a:t>Tipps</a:t>
            </a:r>
            <a:r>
              <a:rPr lang="en-CA" sz="2400" b="1" dirty="0"/>
              <a:t> </a:t>
            </a:r>
            <a:r>
              <a:rPr lang="en-CA" sz="2400" b="1" dirty="0" err="1"/>
              <a:t>zum</a:t>
            </a:r>
            <a:r>
              <a:rPr lang="en-CA" sz="2400" b="1" dirty="0"/>
              <a:t> </a:t>
            </a:r>
            <a:r>
              <a:rPr lang="en-CA" sz="2400" b="1" dirty="0" err="1"/>
              <a:t>Erfolg</a:t>
            </a:r>
            <a:r>
              <a:rPr lang="en-CA" sz="2400" b="1" dirty="0"/>
              <a:t>:</a:t>
            </a:r>
          </a:p>
          <a:p>
            <a:pPr lvl="1">
              <a:lnSpc>
                <a:spcPct val="150000"/>
              </a:lnSpc>
              <a:buFont typeface="Wingdings" panose="05000000000000000000" pitchFamily="2" charset="2"/>
              <a:buChar char="Ø"/>
            </a:pPr>
            <a:r>
              <a:rPr lang="en-CA" sz="2400" dirty="0" err="1"/>
              <a:t>Sensibilität</a:t>
            </a:r>
            <a:r>
              <a:rPr lang="en-CA" sz="2400" dirty="0"/>
              <a:t> </a:t>
            </a:r>
            <a:r>
              <a:rPr lang="en-CA" sz="2400" dirty="0" err="1"/>
              <a:t>bei</a:t>
            </a:r>
            <a:r>
              <a:rPr lang="en-CA" sz="2400" dirty="0"/>
              <a:t> der </a:t>
            </a:r>
            <a:r>
              <a:rPr lang="en-CA" sz="2400" dirty="0" err="1"/>
              <a:t>Datenabfrage</a:t>
            </a:r>
            <a:endParaRPr lang="en-CA" sz="2400" dirty="0"/>
          </a:p>
          <a:p>
            <a:pPr lvl="1">
              <a:lnSpc>
                <a:spcPct val="150000"/>
              </a:lnSpc>
              <a:buFont typeface="Wingdings" panose="05000000000000000000" pitchFamily="2" charset="2"/>
              <a:buChar char="Ø"/>
            </a:pPr>
            <a:r>
              <a:rPr lang="en-CA" sz="2400" dirty="0" err="1"/>
              <a:t>Fokus</a:t>
            </a:r>
            <a:r>
              <a:rPr lang="en-CA" sz="2400" dirty="0"/>
              <a:t> auf EIN </a:t>
            </a:r>
            <a:r>
              <a:rPr lang="en-CA" sz="2400" dirty="0" err="1"/>
              <a:t>Angebot</a:t>
            </a:r>
            <a:r>
              <a:rPr lang="en-CA" sz="2400" dirty="0"/>
              <a:t>, </a:t>
            </a:r>
            <a:r>
              <a:rPr lang="en-CA" sz="2400" dirty="0" err="1"/>
              <a:t>ersichtlicher</a:t>
            </a:r>
            <a:r>
              <a:rPr lang="en-CA" sz="2400" dirty="0"/>
              <a:t> </a:t>
            </a:r>
            <a:r>
              <a:rPr lang="en-CA" sz="2400" dirty="0" err="1"/>
              <a:t>Mehrwert</a:t>
            </a:r>
            <a:endParaRPr lang="en-CA" sz="2400" dirty="0"/>
          </a:p>
          <a:p>
            <a:pPr lvl="1">
              <a:lnSpc>
                <a:spcPct val="150000"/>
              </a:lnSpc>
              <a:buFont typeface="Wingdings" panose="05000000000000000000" pitchFamily="2" charset="2"/>
              <a:buChar char="Ø"/>
            </a:pPr>
            <a:r>
              <a:rPr lang="en-CA" sz="2400" dirty="0"/>
              <a:t>Text: In der </a:t>
            </a:r>
            <a:r>
              <a:rPr lang="en-CA" sz="2400" dirty="0" err="1"/>
              <a:t>Kürze</a:t>
            </a:r>
            <a:r>
              <a:rPr lang="en-CA" sz="2400" dirty="0"/>
              <a:t> </a:t>
            </a:r>
            <a:r>
              <a:rPr lang="en-CA" sz="2400" dirty="0" err="1"/>
              <a:t>liegt</a:t>
            </a:r>
            <a:r>
              <a:rPr lang="en-CA" sz="2400" dirty="0"/>
              <a:t> die </a:t>
            </a:r>
            <a:r>
              <a:rPr lang="en-CA" sz="2400" dirty="0" err="1"/>
              <a:t>Würze</a:t>
            </a:r>
            <a:r>
              <a:rPr lang="en-CA" sz="2400" dirty="0"/>
              <a:t>!</a:t>
            </a:r>
          </a:p>
          <a:p>
            <a:pPr lvl="1">
              <a:lnSpc>
                <a:spcPct val="150000"/>
              </a:lnSpc>
              <a:buFont typeface="Wingdings" panose="05000000000000000000" pitchFamily="2" charset="2"/>
              <a:buChar char="Ø"/>
            </a:pPr>
            <a:r>
              <a:rPr lang="en-CA" sz="2400" dirty="0" err="1"/>
              <a:t>Überschrift</a:t>
            </a:r>
            <a:r>
              <a:rPr lang="en-CA" sz="2400" dirty="0"/>
              <a:t>: </a:t>
            </a:r>
            <a:r>
              <a:rPr lang="en-CA" sz="2400" dirty="0" err="1"/>
              <a:t>spezifisch</a:t>
            </a:r>
            <a:r>
              <a:rPr lang="en-CA" sz="2400" dirty="0"/>
              <a:t> und </a:t>
            </a:r>
            <a:r>
              <a:rPr lang="en-CA" sz="2400" dirty="0" err="1"/>
              <a:t>deutlich</a:t>
            </a:r>
            <a:r>
              <a:rPr lang="en-CA" sz="2400" dirty="0"/>
              <a:t>!</a:t>
            </a:r>
          </a:p>
          <a:p>
            <a:pPr lvl="1">
              <a:lnSpc>
                <a:spcPct val="150000"/>
              </a:lnSpc>
              <a:buFont typeface="Wingdings" panose="05000000000000000000" pitchFamily="2" charset="2"/>
              <a:buChar char="Ø"/>
            </a:pPr>
            <a:r>
              <a:rPr lang="en-CA" sz="2400" dirty="0" err="1"/>
              <a:t>Kurze</a:t>
            </a:r>
            <a:r>
              <a:rPr lang="en-CA" sz="2400" dirty="0"/>
              <a:t> </a:t>
            </a:r>
            <a:r>
              <a:rPr lang="en-CA" sz="2400" dirty="0" err="1"/>
              <a:t>Ladezeiten</a:t>
            </a:r>
            <a:r>
              <a:rPr lang="en-CA" sz="2400" dirty="0"/>
              <a:t> </a:t>
            </a:r>
            <a:r>
              <a:rPr lang="en-CA" sz="2400" dirty="0" err="1"/>
              <a:t>beachten</a:t>
            </a:r>
            <a:endParaRPr lang="en-CA" sz="2400" dirty="0"/>
          </a:p>
          <a:p>
            <a:pPr lvl="1">
              <a:lnSpc>
                <a:spcPct val="150000"/>
              </a:lnSpc>
              <a:buFont typeface="Wingdings" panose="05000000000000000000" pitchFamily="2" charset="2"/>
              <a:buChar char="Ø"/>
            </a:pPr>
            <a:r>
              <a:rPr lang="en-CA" sz="2400" dirty="0" err="1"/>
              <a:t>Testen</a:t>
            </a:r>
            <a:r>
              <a:rPr lang="en-CA" sz="2400" dirty="0"/>
              <a:t>, </a:t>
            </a:r>
            <a:r>
              <a:rPr lang="en-CA" sz="2400" dirty="0" err="1"/>
              <a:t>Evaluieren</a:t>
            </a:r>
            <a:r>
              <a:rPr lang="en-CA" sz="2400" dirty="0"/>
              <a:t>! </a:t>
            </a:r>
          </a:p>
        </p:txBody>
      </p:sp>
    </p:spTree>
    <p:extLst>
      <p:ext uri="{BB962C8B-B14F-4D97-AF65-F5344CB8AC3E}">
        <p14:creationId xmlns:p14="http://schemas.microsoft.com/office/powerpoint/2010/main" val="35001380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Das perfekte Formular</a:t>
            </a:r>
            <a:r>
              <a:rPr lang="en-CA" sz="2400" b="1" dirty="0">
                <a:latin typeface="+mj-lt"/>
                <a:ea typeface="+mn-ea"/>
                <a:cs typeface="+mn-cs"/>
              </a:rPr>
              <a:t>…</a:t>
            </a:r>
          </a:p>
        </p:txBody>
      </p:sp>
      <p:sp>
        <p:nvSpPr>
          <p:cNvPr id="5" name="Rechteck 4"/>
          <p:cNvSpPr/>
          <p:nvPr/>
        </p:nvSpPr>
        <p:spPr>
          <a:xfrm>
            <a:off x="2133600" y="6581001"/>
            <a:ext cx="5638800" cy="276999"/>
          </a:xfrm>
          <a:prstGeom prst="rect">
            <a:avLst/>
          </a:prstGeom>
        </p:spPr>
        <p:txBody>
          <a:bodyPr wrap="square">
            <a:spAutoFit/>
          </a:bodyPr>
          <a:lstStyle/>
          <a:p>
            <a:r>
              <a:rPr lang="en-US" sz="1200" dirty="0"/>
              <a:t>Quelle: emeritus.org</a:t>
            </a:r>
          </a:p>
        </p:txBody>
      </p:sp>
      <p:pic>
        <p:nvPicPr>
          <p:cNvPr id="3" name="Grafik 2"/>
          <p:cNvPicPr>
            <a:picLocks noChangeAspect="1"/>
          </p:cNvPicPr>
          <p:nvPr/>
        </p:nvPicPr>
        <p:blipFill>
          <a:blip r:embed="rId3"/>
          <a:stretch>
            <a:fillRect/>
          </a:stretch>
        </p:blipFill>
        <p:spPr>
          <a:xfrm>
            <a:off x="304800" y="1905000"/>
            <a:ext cx="8476214" cy="4419600"/>
          </a:xfrm>
          <a:prstGeom prst="rect">
            <a:avLst/>
          </a:prstGeom>
        </p:spPr>
      </p:pic>
    </p:spTree>
    <p:extLst>
      <p:ext uri="{BB962C8B-B14F-4D97-AF65-F5344CB8AC3E}">
        <p14:creationId xmlns:p14="http://schemas.microsoft.com/office/powerpoint/2010/main" val="1076021055"/>
      </p:ext>
    </p:extLst>
  </p:cSld>
  <p:clrMapOvr>
    <a:masterClrMapping/>
  </p:clrMapOvr>
  <p:transition spd="med">
    <p:split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CB420B93-1E70-4A6A-83FE-3490F09D2FC5}"/>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r>
              <a:rPr lang="de-DE" altLang="de-DE" sz="2200" kern="1200" dirty="0" err="1">
                <a:latin typeface="+mn-lt"/>
                <a:ea typeface="+mn-ea"/>
                <a:cs typeface="+mn-cs"/>
              </a:rPr>
              <a:t>One-to-one</a:t>
            </a:r>
            <a:r>
              <a:rPr lang="de-DE" altLang="de-DE" sz="2200" kern="1200" dirty="0">
                <a:latin typeface="+mn-lt"/>
                <a:ea typeface="+mn-ea"/>
                <a:cs typeface="+mn-cs"/>
              </a:rPr>
              <a:t> im E-Mail-Marketing</a:t>
            </a:r>
          </a:p>
        </p:txBody>
      </p:sp>
      <p:sp>
        <p:nvSpPr>
          <p:cNvPr id="5" name="object 5">
            <a:extLst>
              <a:ext uri="{FF2B5EF4-FFF2-40B4-BE49-F238E27FC236}">
                <a16:creationId xmlns:a16="http://schemas.microsoft.com/office/drawing/2014/main" id="{62A8936E-D6B2-4450-9F5B-7BE023EED7E8}"/>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6004" name="Textfeld 10">
            <a:extLst>
              <a:ext uri="{FF2B5EF4-FFF2-40B4-BE49-F238E27FC236}">
                <a16:creationId xmlns:a16="http://schemas.microsoft.com/office/drawing/2014/main" id="{37EE9B4E-6FA0-4723-A3C2-F750BAC1612F}"/>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dirty="0">
                <a:solidFill>
                  <a:schemeClr val="tx1"/>
                </a:solidFill>
                <a:latin typeface="Arial" panose="020B0604020202020204" pitchFamily="34" charset="0"/>
                <a:cs typeface="Arial" panose="020B0604020202020204" pitchFamily="34" charset="0"/>
              </a:rPr>
              <a:t>E-Mail-Marketing - Formate</a:t>
            </a:r>
          </a:p>
        </p:txBody>
      </p:sp>
      <p:sp>
        <p:nvSpPr>
          <p:cNvPr id="7" name="Rechteck 6">
            <a:extLst>
              <a:ext uri="{FF2B5EF4-FFF2-40B4-BE49-F238E27FC236}">
                <a16:creationId xmlns:a16="http://schemas.microsoft.com/office/drawing/2014/main" id="{17DDB0B4-723E-4EE1-B53A-C42BCF17D530}"/>
              </a:ext>
            </a:extLst>
          </p:cNvPr>
          <p:cNvSpPr/>
          <p:nvPr/>
        </p:nvSpPr>
        <p:spPr>
          <a:xfrm>
            <a:off x="381000" y="1988840"/>
            <a:ext cx="3686175" cy="649288"/>
          </a:xfrm>
          <a:prstGeom prst="rect">
            <a:avLst/>
          </a:prstGeom>
        </p:spPr>
        <p:txBody>
          <a:bodyPr/>
          <a:lstStyle/>
          <a:p>
            <a:pPr marL="342900" indent="-342900">
              <a:lnSpc>
                <a:spcPct val="150000"/>
              </a:lnSpc>
              <a:spcBef>
                <a:spcPct val="20000"/>
              </a:spcBef>
              <a:buClr>
                <a:srgbClr val="0066FF"/>
              </a:buClr>
              <a:buFont typeface="Wingdings" panose="05000000000000000000" pitchFamily="2" charset="2"/>
              <a:buChar char="Ø"/>
              <a:defRPr/>
            </a:pPr>
            <a:r>
              <a:rPr lang="de-DE" sz="2800" kern="0" dirty="0">
                <a:solidFill>
                  <a:srgbClr val="003D52"/>
                </a:solidFill>
                <a:latin typeface="+mn-lt"/>
              </a:rPr>
              <a:t>Stand </a:t>
            </a:r>
            <a:r>
              <a:rPr lang="de-DE" sz="2800" kern="0" dirty="0" err="1">
                <a:solidFill>
                  <a:srgbClr val="003D52"/>
                </a:solidFill>
                <a:latin typeface="+mn-lt"/>
              </a:rPr>
              <a:t>Alone</a:t>
            </a:r>
            <a:r>
              <a:rPr lang="de-DE" sz="2800" kern="0" dirty="0">
                <a:solidFill>
                  <a:srgbClr val="003D52"/>
                </a:solidFill>
                <a:latin typeface="+mn-lt"/>
              </a:rPr>
              <a:t> Mailing</a:t>
            </a:r>
          </a:p>
          <a:p>
            <a:pPr marL="800100" lvl="1" indent="-342900">
              <a:lnSpc>
                <a:spcPct val="150000"/>
              </a:lnSpc>
              <a:spcBef>
                <a:spcPct val="20000"/>
              </a:spcBef>
              <a:buClr>
                <a:srgbClr val="0066FF"/>
              </a:buClr>
              <a:buFont typeface="Wingdings" panose="05000000000000000000" pitchFamily="2" charset="2"/>
              <a:buChar char="Ø"/>
              <a:defRPr/>
            </a:pPr>
            <a:r>
              <a:rPr lang="de-DE" kern="0" dirty="0">
                <a:solidFill>
                  <a:srgbClr val="003D52"/>
                </a:solidFill>
                <a:latin typeface="+mn-lt"/>
              </a:rPr>
              <a:t>Exklusive Inhalte abgestimmt auf die Zielgruppe</a:t>
            </a:r>
          </a:p>
          <a:p>
            <a:pPr marL="800100" lvl="1" indent="-342900">
              <a:lnSpc>
                <a:spcPct val="150000"/>
              </a:lnSpc>
              <a:spcBef>
                <a:spcPct val="20000"/>
              </a:spcBef>
              <a:buClr>
                <a:srgbClr val="0066FF"/>
              </a:buClr>
              <a:buFont typeface="Wingdings" panose="05000000000000000000" pitchFamily="2" charset="2"/>
              <a:buChar char="Ø"/>
              <a:defRPr/>
            </a:pPr>
            <a:r>
              <a:rPr lang="de-DE" kern="0" dirty="0">
                <a:solidFill>
                  <a:srgbClr val="003D52"/>
                </a:solidFill>
                <a:latin typeface="+mn-lt"/>
              </a:rPr>
              <a:t>Adressen werden bei Adress-Brokern entsprechend der gewünschten Zielgruppe eingekauft</a:t>
            </a:r>
          </a:p>
        </p:txBody>
      </p:sp>
      <p:sp>
        <p:nvSpPr>
          <p:cNvPr id="9" name="Title 9">
            <a:extLst>
              <a:ext uri="{FF2B5EF4-FFF2-40B4-BE49-F238E27FC236}">
                <a16:creationId xmlns:a16="http://schemas.microsoft.com/office/drawing/2014/main" id="{F3DC8779-AE34-4E85-8112-3347AC8448B8}"/>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sp>
        <p:nvSpPr>
          <p:cNvPr id="10" name="Rechteck 9">
            <a:extLst>
              <a:ext uri="{FF2B5EF4-FFF2-40B4-BE49-F238E27FC236}">
                <a16:creationId xmlns:a16="http://schemas.microsoft.com/office/drawing/2014/main" id="{6496158F-CF6F-407B-99AF-1429C91FA1BA}"/>
              </a:ext>
            </a:extLst>
          </p:cNvPr>
          <p:cNvSpPr/>
          <p:nvPr/>
        </p:nvSpPr>
        <p:spPr>
          <a:xfrm>
            <a:off x="5003800" y="1988840"/>
            <a:ext cx="3894138" cy="792163"/>
          </a:xfrm>
          <a:prstGeom prst="rect">
            <a:avLst/>
          </a:prstGeom>
        </p:spPr>
        <p:txBody>
          <a:bodyPr/>
          <a:lstStyle/>
          <a:p>
            <a:pPr marL="342900" indent="-342900">
              <a:lnSpc>
                <a:spcPct val="150000"/>
              </a:lnSpc>
              <a:spcBef>
                <a:spcPct val="20000"/>
              </a:spcBef>
              <a:buClr>
                <a:srgbClr val="0066FF"/>
              </a:buClr>
              <a:buFont typeface="Wingdings" panose="05000000000000000000" pitchFamily="2" charset="2"/>
              <a:buChar char="Ø"/>
              <a:defRPr/>
            </a:pPr>
            <a:r>
              <a:rPr lang="de-DE" sz="2800" kern="0" dirty="0">
                <a:solidFill>
                  <a:srgbClr val="003D52"/>
                </a:solidFill>
                <a:latin typeface="+mn-lt"/>
              </a:rPr>
              <a:t>Newsletter</a:t>
            </a:r>
          </a:p>
          <a:p>
            <a:pPr marL="800100" lvl="1" indent="-342900">
              <a:lnSpc>
                <a:spcPct val="150000"/>
              </a:lnSpc>
              <a:spcBef>
                <a:spcPct val="20000"/>
              </a:spcBef>
              <a:buClr>
                <a:srgbClr val="0066FF"/>
              </a:buClr>
              <a:buFont typeface="Wingdings" panose="05000000000000000000" pitchFamily="2" charset="2"/>
              <a:buChar char="Ø"/>
              <a:defRPr/>
            </a:pPr>
            <a:r>
              <a:rPr lang="de-DE" kern="0" dirty="0">
                <a:solidFill>
                  <a:srgbClr val="003D52"/>
                </a:solidFill>
                <a:latin typeface="+mn-lt"/>
              </a:rPr>
              <a:t>Regelmäßiger Versand von Inhalten an eigene Kunden/Nutzer oder…</a:t>
            </a:r>
          </a:p>
          <a:p>
            <a:pPr marL="800100" lvl="1" indent="-342900">
              <a:lnSpc>
                <a:spcPct val="150000"/>
              </a:lnSpc>
              <a:spcBef>
                <a:spcPct val="20000"/>
              </a:spcBef>
              <a:buClr>
                <a:srgbClr val="0066FF"/>
              </a:buClr>
              <a:buFont typeface="Wingdings" panose="05000000000000000000" pitchFamily="2" charset="2"/>
              <a:buChar char="Ø"/>
              <a:defRPr/>
            </a:pPr>
            <a:r>
              <a:rPr lang="de-DE" kern="0" dirty="0">
                <a:solidFill>
                  <a:srgbClr val="003D52"/>
                </a:solidFill>
                <a:latin typeface="+mn-lt"/>
              </a:rPr>
              <a:t>Anzeige in externen Newslettern</a:t>
            </a:r>
          </a:p>
        </p:txBody>
      </p:sp>
    </p:spTree>
    <p:extLst>
      <p:ext uri="{BB962C8B-B14F-4D97-AF65-F5344CB8AC3E}">
        <p14:creationId xmlns:p14="http://schemas.microsoft.com/office/powerpoint/2010/main" val="737882310"/>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Das perfekte Formular</a:t>
            </a:r>
            <a:r>
              <a:rPr lang="en-CA" sz="2400" b="1" dirty="0">
                <a:latin typeface="+mj-lt"/>
                <a:ea typeface="+mn-ea"/>
                <a:cs typeface="+mn-cs"/>
              </a:rPr>
              <a:t>…</a:t>
            </a:r>
          </a:p>
        </p:txBody>
      </p:sp>
      <p:sp>
        <p:nvSpPr>
          <p:cNvPr id="5" name="Rechteck 4"/>
          <p:cNvSpPr/>
          <p:nvPr/>
        </p:nvSpPr>
        <p:spPr>
          <a:xfrm>
            <a:off x="2133600" y="6581001"/>
            <a:ext cx="5638800" cy="276999"/>
          </a:xfrm>
          <a:prstGeom prst="rect">
            <a:avLst/>
          </a:prstGeom>
        </p:spPr>
        <p:txBody>
          <a:bodyPr wrap="square">
            <a:spAutoFit/>
          </a:bodyPr>
          <a:lstStyle/>
          <a:p>
            <a:r>
              <a:rPr lang="en-US" sz="1200" dirty="0"/>
              <a:t>Quelle: emeritus.org</a:t>
            </a:r>
          </a:p>
        </p:txBody>
      </p:sp>
      <p:pic>
        <p:nvPicPr>
          <p:cNvPr id="3" name="Grafik 2"/>
          <p:cNvPicPr>
            <a:picLocks noChangeAspect="1"/>
          </p:cNvPicPr>
          <p:nvPr/>
        </p:nvPicPr>
        <p:blipFill>
          <a:blip r:embed="rId3"/>
          <a:stretch>
            <a:fillRect/>
          </a:stretch>
        </p:blipFill>
        <p:spPr>
          <a:xfrm>
            <a:off x="304800" y="1905000"/>
            <a:ext cx="3505200" cy="1827653"/>
          </a:xfrm>
          <a:prstGeom prst="rect">
            <a:avLst/>
          </a:prstGeom>
        </p:spPr>
      </p:pic>
      <p:sp>
        <p:nvSpPr>
          <p:cNvPr id="6" name="Content Placeholder 1"/>
          <p:cNvSpPr txBox="1">
            <a:spLocks/>
          </p:cNvSpPr>
          <p:nvPr/>
        </p:nvSpPr>
        <p:spPr>
          <a:xfrm>
            <a:off x="4114800" y="1676400"/>
            <a:ext cx="4876800" cy="2743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50000"/>
              </a:lnSpc>
              <a:buFont typeface="Wingdings" panose="05000000000000000000" pitchFamily="2" charset="2"/>
              <a:buChar char="Ø"/>
            </a:pPr>
            <a:r>
              <a:rPr lang="en-CA" sz="2400" dirty="0" err="1"/>
              <a:t>Farblich</a:t>
            </a:r>
            <a:r>
              <a:rPr lang="en-CA" sz="2400" dirty="0"/>
              <a:t> </a:t>
            </a:r>
            <a:r>
              <a:rPr lang="en-CA" sz="2400" dirty="0" err="1"/>
              <a:t>abgesetztes</a:t>
            </a:r>
            <a:r>
              <a:rPr lang="en-CA" sz="2400" dirty="0"/>
              <a:t> </a:t>
            </a:r>
            <a:r>
              <a:rPr lang="en-CA" sz="2400" dirty="0" err="1"/>
              <a:t>Formular</a:t>
            </a:r>
            <a:endParaRPr lang="en-CA" sz="2400" dirty="0"/>
          </a:p>
          <a:p>
            <a:pPr lvl="1">
              <a:lnSpc>
                <a:spcPct val="150000"/>
              </a:lnSpc>
              <a:buFont typeface="Wingdings" panose="05000000000000000000" pitchFamily="2" charset="2"/>
              <a:buChar char="Ø"/>
            </a:pPr>
            <a:r>
              <a:rPr lang="en-CA" sz="2400" dirty="0" err="1"/>
              <a:t>Linkedin</a:t>
            </a:r>
            <a:r>
              <a:rPr lang="en-CA" sz="2400" dirty="0"/>
              <a:t>-Sign-In</a:t>
            </a:r>
          </a:p>
          <a:p>
            <a:pPr lvl="1">
              <a:lnSpc>
                <a:spcPct val="150000"/>
              </a:lnSpc>
              <a:buFont typeface="Wingdings" panose="05000000000000000000" pitchFamily="2" charset="2"/>
              <a:buChar char="Ø"/>
            </a:pPr>
            <a:r>
              <a:rPr lang="en-CA" sz="2400" dirty="0" err="1"/>
              <a:t>Prominente</a:t>
            </a:r>
            <a:r>
              <a:rPr lang="en-CA" sz="2400" dirty="0"/>
              <a:t> </a:t>
            </a:r>
            <a:r>
              <a:rPr lang="en-CA" sz="2400" dirty="0" err="1"/>
              <a:t>Platzierung</a:t>
            </a:r>
            <a:endParaRPr lang="en-CA" sz="2400" dirty="0"/>
          </a:p>
          <a:p>
            <a:pPr lvl="1">
              <a:lnSpc>
                <a:spcPct val="150000"/>
              </a:lnSpc>
              <a:buFont typeface="Wingdings" panose="05000000000000000000" pitchFamily="2" charset="2"/>
              <a:buChar char="Ø"/>
            </a:pPr>
            <a:r>
              <a:rPr lang="en-CA" sz="2400" dirty="0"/>
              <a:t>“Get Program Info” </a:t>
            </a:r>
            <a:r>
              <a:rPr lang="en-CA" sz="2400" dirty="0">
                <a:sym typeface="Wingdings" panose="05000000000000000000" pitchFamily="2" charset="2"/>
              </a:rPr>
              <a:t> </a:t>
            </a:r>
            <a:r>
              <a:rPr lang="en-CA" sz="2400" dirty="0" err="1">
                <a:sym typeface="Wingdings" panose="05000000000000000000" pitchFamily="2" charset="2"/>
              </a:rPr>
              <a:t>klarer</a:t>
            </a:r>
            <a:r>
              <a:rPr lang="en-CA" sz="2400" dirty="0">
                <a:sym typeface="Wingdings" panose="05000000000000000000" pitchFamily="2" charset="2"/>
              </a:rPr>
              <a:t> </a:t>
            </a:r>
            <a:r>
              <a:rPr lang="en-CA" sz="2400" dirty="0" err="1">
                <a:sym typeface="Wingdings" panose="05000000000000000000" pitchFamily="2" charset="2"/>
              </a:rPr>
              <a:t>Mehrwert</a:t>
            </a:r>
            <a:r>
              <a:rPr lang="en-CA" sz="2400" dirty="0">
                <a:sym typeface="Wingdings" panose="05000000000000000000" pitchFamily="2" charset="2"/>
              </a:rPr>
              <a:t> des Downloads </a:t>
            </a:r>
            <a:r>
              <a:rPr lang="en-CA" sz="2400" dirty="0" err="1">
                <a:sym typeface="Wingdings" panose="05000000000000000000" pitchFamily="2" charset="2"/>
              </a:rPr>
              <a:t>ersichtlich</a:t>
            </a:r>
            <a:endParaRPr lang="en-CA" sz="2400" dirty="0"/>
          </a:p>
        </p:txBody>
      </p:sp>
    </p:spTree>
    <p:extLst>
      <p:ext uri="{BB962C8B-B14F-4D97-AF65-F5344CB8AC3E}">
        <p14:creationId xmlns:p14="http://schemas.microsoft.com/office/powerpoint/2010/main" val="27528996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038850"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Beispiele guter Landingpages</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t3n.de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5810250"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048000"/>
            <a:ext cx="4829175" cy="3048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6337395"/>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796136"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Beispiele guter Landingpages</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t3n.de </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5214187"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429000"/>
            <a:ext cx="4930823" cy="286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3871033"/>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292080"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Beispiele</a:t>
            </a:r>
            <a:r>
              <a:rPr lang="en-CA" sz="2400" b="1" dirty="0">
                <a:latin typeface="+mj-lt"/>
                <a:ea typeface="+mn-ea"/>
                <a:cs typeface="+mn-cs"/>
              </a:rPr>
              <a:t> </a:t>
            </a:r>
            <a:r>
              <a:rPr lang="en-CA" sz="2400" b="1">
                <a:latin typeface="+mj-lt"/>
                <a:ea typeface="+mn-ea"/>
                <a:cs typeface="+mn-cs"/>
              </a:rPr>
              <a:t>von Landingpages</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hubspot.net </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42" y="1447800"/>
            <a:ext cx="4907358"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600200"/>
            <a:ext cx="512445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descr="C:\Users\Rudi\AppData\Local\Microsoft\Windows\Temporary Internet Files\Content.IE5\ZIPOWRYU\120px-MarkeKreuzRot.svg[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667000"/>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Users\Rudi\AppData\Local\Microsoft\Windows\Temporary Internet Files\Content.IE5\WV3ORYYO\513px-Haken_grün.svg[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828800"/>
            <a:ext cx="3254171"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082144"/>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580112" cy="461665"/>
          </a:xfrm>
          <a:noFill/>
          <a:ln cap="rnd" cmpd="dbl">
            <a:noFill/>
            <a:round/>
          </a:ln>
        </p:spPr>
        <p:txBody>
          <a:bodyPr vert="horz" wrap="square" lIns="91440" tIns="45720" rIns="91440" bIns="45720" rtlCol="0" anchor="ctr">
            <a:spAutoFit/>
          </a:bodyPr>
          <a:lstStyle/>
          <a:p>
            <a:pPr algn="l"/>
            <a:r>
              <a:rPr lang="en-CA" sz="2400" b="1" dirty="0" err="1">
                <a:latin typeface="+mj-lt"/>
                <a:ea typeface="+mn-ea"/>
                <a:cs typeface="+mn-cs"/>
              </a:rPr>
              <a:t>Prozess</a:t>
            </a:r>
            <a:r>
              <a:rPr lang="en-CA" sz="2400" b="1" dirty="0">
                <a:latin typeface="+mj-lt"/>
                <a:ea typeface="+mn-ea"/>
                <a:cs typeface="+mn-cs"/>
              </a:rPr>
              <a:t> </a:t>
            </a:r>
            <a:r>
              <a:rPr lang="en-CA" sz="2400" b="1" dirty="0" err="1">
                <a:latin typeface="+mj-lt"/>
                <a:ea typeface="+mn-ea"/>
                <a:cs typeface="+mn-cs"/>
              </a:rPr>
              <a:t>zur</a:t>
            </a:r>
            <a:r>
              <a:rPr lang="en-CA" sz="2400" b="1" dirty="0">
                <a:latin typeface="+mj-lt"/>
                <a:ea typeface="+mn-ea"/>
                <a:cs typeface="+mn-cs"/>
              </a:rPr>
              <a:t> Lead-</a:t>
            </a:r>
            <a:r>
              <a:rPr lang="en-CA" sz="2400" b="1" dirty="0" err="1">
                <a:latin typeface="+mj-lt"/>
                <a:ea typeface="+mn-ea"/>
                <a:cs typeface="+mn-cs"/>
              </a:rPr>
              <a:t>Generierung</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blog.hubspot.com </a:t>
            </a:r>
          </a:p>
        </p:txBody>
      </p:sp>
      <p:sp>
        <p:nvSpPr>
          <p:cNvPr id="8" name="Content Placeholder 1"/>
          <p:cNvSpPr txBox="1">
            <a:spLocks/>
          </p:cNvSpPr>
          <p:nvPr/>
        </p:nvSpPr>
        <p:spPr>
          <a:xfrm>
            <a:off x="2743200" y="2133600"/>
            <a:ext cx="6248400" cy="2743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CA" sz="2400" b="1" dirty="0"/>
              <a:t>Tools </a:t>
            </a:r>
            <a:r>
              <a:rPr lang="en-CA" sz="2400" b="1" dirty="0" err="1"/>
              <a:t>zur</a:t>
            </a:r>
            <a:r>
              <a:rPr lang="en-CA" sz="2400" b="1" dirty="0"/>
              <a:t> </a:t>
            </a:r>
            <a:r>
              <a:rPr lang="en-CA" sz="2400" b="1" dirty="0" err="1"/>
              <a:t>Konvertierung</a:t>
            </a:r>
            <a:r>
              <a:rPr lang="en-CA" sz="2400" b="1" dirty="0"/>
              <a:t> von Leads zu </a:t>
            </a:r>
            <a:r>
              <a:rPr lang="en-CA" sz="2400" b="1" dirty="0" err="1"/>
              <a:t>Kunden</a:t>
            </a:r>
            <a:endParaRPr lang="en-CA" sz="2400" b="1" dirty="0"/>
          </a:p>
          <a:p>
            <a:pPr lvl="1">
              <a:lnSpc>
                <a:spcPct val="150000"/>
              </a:lnSpc>
              <a:buFont typeface="Wingdings" panose="05000000000000000000" pitchFamily="2" charset="2"/>
              <a:buChar char="Ø"/>
            </a:pPr>
            <a:r>
              <a:rPr lang="en-CA" sz="2400" dirty="0"/>
              <a:t>CRM</a:t>
            </a:r>
          </a:p>
          <a:p>
            <a:pPr lvl="1">
              <a:lnSpc>
                <a:spcPct val="150000"/>
              </a:lnSpc>
              <a:buFont typeface="Wingdings" panose="05000000000000000000" pitchFamily="2" charset="2"/>
              <a:buChar char="Ø"/>
            </a:pPr>
            <a:r>
              <a:rPr lang="en-CA" sz="2400" dirty="0"/>
              <a:t>Closed loop Reporting</a:t>
            </a:r>
          </a:p>
          <a:p>
            <a:pPr lvl="1">
              <a:lnSpc>
                <a:spcPct val="150000"/>
              </a:lnSpc>
              <a:buFont typeface="Wingdings" panose="05000000000000000000" pitchFamily="2" charset="2"/>
              <a:buChar char="Ø"/>
            </a:pPr>
            <a:r>
              <a:rPr lang="en-CA" sz="2400" dirty="0"/>
              <a:t>Email</a:t>
            </a:r>
          </a:p>
          <a:p>
            <a:pPr lvl="1">
              <a:lnSpc>
                <a:spcPct val="150000"/>
              </a:lnSpc>
              <a:buFont typeface="Wingdings" panose="05000000000000000000" pitchFamily="2" charset="2"/>
              <a:buChar char="Ø"/>
            </a:pPr>
            <a:r>
              <a:rPr lang="en-CA" sz="2400" dirty="0"/>
              <a:t>Marketing Automation</a:t>
            </a:r>
          </a:p>
          <a:p>
            <a:pPr lvl="1">
              <a:lnSpc>
                <a:spcPct val="150000"/>
              </a:lnSpc>
              <a:buFont typeface="Wingdings" panose="05000000000000000000" pitchFamily="2" charset="2"/>
              <a:buChar char="Ø"/>
            </a:pPr>
            <a:endParaRPr lang="en-CA" sz="2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2543175"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4881958"/>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084168"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Prozess zur Lead-Generierung</a:t>
            </a:r>
            <a:endParaRPr lang="en-CA" sz="2400" b="1" dirty="0">
              <a:latin typeface="+mj-lt"/>
              <a:ea typeface="+mn-ea"/>
              <a:cs typeface="+mn-cs"/>
            </a:endParaRP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blog.hubspot.com </a:t>
            </a:r>
          </a:p>
        </p:txBody>
      </p:sp>
      <p:sp>
        <p:nvSpPr>
          <p:cNvPr id="8" name="Content Placeholder 1"/>
          <p:cNvSpPr txBox="1">
            <a:spLocks/>
          </p:cNvSpPr>
          <p:nvPr/>
        </p:nvSpPr>
        <p:spPr>
          <a:xfrm>
            <a:off x="2743200" y="2133600"/>
            <a:ext cx="6248400" cy="2743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CA" sz="2400" b="1" dirty="0"/>
              <a:t>Tools, um </a:t>
            </a:r>
            <a:r>
              <a:rPr lang="en-CA" sz="2400" b="1" dirty="0" err="1"/>
              <a:t>bestehende</a:t>
            </a:r>
            <a:r>
              <a:rPr lang="en-CA" sz="2400" b="1" dirty="0"/>
              <a:t> </a:t>
            </a:r>
            <a:r>
              <a:rPr lang="en-CA" sz="2400" b="1" dirty="0" err="1"/>
              <a:t>Kunden</a:t>
            </a:r>
            <a:r>
              <a:rPr lang="en-CA" sz="2400" b="1" dirty="0"/>
              <a:t> zu </a:t>
            </a:r>
            <a:r>
              <a:rPr lang="en-CA" sz="2400" b="1" dirty="0" err="1"/>
              <a:t>Multiplikatoren</a:t>
            </a:r>
            <a:r>
              <a:rPr lang="en-CA" sz="2400" b="1" dirty="0"/>
              <a:t> </a:t>
            </a:r>
            <a:r>
              <a:rPr lang="en-CA" sz="2400" b="1" dirty="0" err="1"/>
              <a:t>auszubauen</a:t>
            </a:r>
            <a:endParaRPr lang="en-CA" sz="2400" b="1" dirty="0"/>
          </a:p>
          <a:p>
            <a:pPr lvl="1">
              <a:lnSpc>
                <a:spcPct val="150000"/>
              </a:lnSpc>
              <a:buFont typeface="Wingdings" panose="05000000000000000000" pitchFamily="2" charset="2"/>
              <a:buChar char="Ø"/>
            </a:pPr>
            <a:r>
              <a:rPr lang="en-CA" sz="2400" dirty="0"/>
              <a:t>Surveys</a:t>
            </a:r>
          </a:p>
          <a:p>
            <a:pPr lvl="1">
              <a:lnSpc>
                <a:spcPct val="150000"/>
              </a:lnSpc>
              <a:buFont typeface="Wingdings" panose="05000000000000000000" pitchFamily="2" charset="2"/>
              <a:buChar char="Ø"/>
            </a:pPr>
            <a:r>
              <a:rPr lang="en-CA" sz="2400" dirty="0"/>
              <a:t>Smart Calls to action</a:t>
            </a:r>
          </a:p>
          <a:p>
            <a:pPr lvl="1">
              <a:lnSpc>
                <a:spcPct val="150000"/>
              </a:lnSpc>
              <a:buFont typeface="Wingdings" panose="05000000000000000000" pitchFamily="2" charset="2"/>
              <a:buChar char="Ø"/>
            </a:pPr>
            <a:r>
              <a:rPr lang="en-CA" sz="2400" dirty="0" err="1"/>
              <a:t>Smarte</a:t>
            </a:r>
            <a:r>
              <a:rPr lang="en-CA" sz="2400" dirty="0"/>
              <a:t> </a:t>
            </a:r>
            <a:r>
              <a:rPr lang="en-CA" sz="2400" dirty="0" err="1"/>
              <a:t>Texte</a:t>
            </a:r>
            <a:endParaRPr lang="en-CA" sz="2400" dirty="0"/>
          </a:p>
          <a:p>
            <a:pPr lvl="1">
              <a:lnSpc>
                <a:spcPct val="150000"/>
              </a:lnSpc>
              <a:buFont typeface="Wingdings" panose="05000000000000000000" pitchFamily="2" charset="2"/>
              <a:buChar char="Ø"/>
            </a:pPr>
            <a:r>
              <a:rPr lang="en-CA" sz="2400" dirty="0"/>
              <a:t>Social Monitoring</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51460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247485"/>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8"/>
          <p:cNvSpPr>
            <a:spLocks noGrp="1"/>
          </p:cNvSpPr>
          <p:nvPr>
            <p:ph type="dt" sz="half" idx="10"/>
          </p:nvPr>
        </p:nvSpPr>
        <p:spPr/>
        <p:txBody>
          <a:bodyPr/>
          <a:lstStyle/>
          <a:p>
            <a:fld id="{233EC599-3FA9-49A1-A54C-ABCDA6D67E2F}" type="datetime1">
              <a:rPr lang="de-DE" smtClean="0"/>
              <a:t>18.04.2019</a:t>
            </a:fld>
            <a:endParaRPr lang="de-DE" dirty="0"/>
          </a:p>
        </p:txBody>
      </p:sp>
      <p:sp>
        <p:nvSpPr>
          <p:cNvPr id="3" name="Titel 2"/>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Umgang mit Kundendaten</a:t>
            </a:r>
          </a:p>
        </p:txBody>
      </p:sp>
      <p:pic>
        <p:nvPicPr>
          <p:cNvPr id="21507" name="Picture 3" descr="http://www.onlinemarketing-praxis.de/uploads/rezensionen/.thumbs/kunden-machen-was-sie-wolle_3de09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75" y="7826375"/>
            <a:ext cx="9525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8143" y="1501177"/>
            <a:ext cx="7152457" cy="5052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1669100" y="6536377"/>
            <a:ext cx="3550972" cy="276999"/>
          </a:xfrm>
          <a:prstGeom prst="rect">
            <a:avLst/>
          </a:prstGeom>
        </p:spPr>
        <p:txBody>
          <a:bodyPr wrap="none">
            <a:spAutoFit/>
          </a:bodyPr>
          <a:lstStyle/>
          <a:p>
            <a:r>
              <a:rPr lang="de-DE" sz="1200" dirty="0"/>
              <a:t>Quelle: Uwe-Michael Sinn, adzine.de, 28.10.2015</a:t>
            </a:r>
          </a:p>
        </p:txBody>
      </p:sp>
    </p:spTree>
    <p:extLst>
      <p:ext uri="{BB962C8B-B14F-4D97-AF65-F5344CB8AC3E}">
        <p14:creationId xmlns:p14="http://schemas.microsoft.com/office/powerpoint/2010/main" val="3316184014"/>
      </p:ext>
    </p:extLst>
  </p:cSld>
  <p:clrMapOvr>
    <a:masterClrMapping/>
  </p:clrMapOvr>
  <p:transition spd="med">
    <p:split dir="in"/>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14D0-0074-41D0-93AB-EA52AE1341BF}"/>
              </a:ext>
            </a:extLst>
          </p:cNvPr>
          <p:cNvSpPr>
            <a:spLocks noGrp="1"/>
          </p:cNvSpPr>
          <p:nvPr>
            <p:ph type="title" idx="4294967295"/>
          </p:nvPr>
        </p:nvSpPr>
        <p:spPr>
          <a:xfrm>
            <a:off x="615684" y="772745"/>
            <a:ext cx="8060772" cy="830997"/>
          </a:xfrm>
          <a:noFill/>
          <a:ln cap="rnd" cmpd="dbl">
            <a:noFill/>
            <a:round/>
          </a:ln>
        </p:spPr>
        <p:txBody>
          <a:bodyPr vert="horz" wrap="square" lIns="91440" tIns="45720" rIns="91440" bIns="45720" rtlCol="0" anchor="ctr">
            <a:spAutoFit/>
          </a:bodyPr>
          <a:lstStyle/>
          <a:p>
            <a:pPr algn="l"/>
            <a:r>
              <a:rPr lang="en-CA" sz="2400" b="1" dirty="0" err="1">
                <a:latin typeface="+mj-lt"/>
                <a:ea typeface="+mn-ea"/>
                <a:cs typeface="+mn-cs"/>
              </a:rPr>
              <a:t>Zusammenhänge</a:t>
            </a:r>
            <a:r>
              <a:rPr lang="en-CA" sz="2400" b="1" dirty="0">
                <a:latin typeface="+mj-lt"/>
                <a:ea typeface="+mn-ea"/>
                <a:cs typeface="+mn-cs"/>
              </a:rPr>
              <a:t> Content Marketing, Inbound Marketing und Marketing Automation</a:t>
            </a:r>
          </a:p>
        </p:txBody>
      </p:sp>
      <p:sp>
        <p:nvSpPr>
          <p:cNvPr id="6" name="Freihandform 5">
            <a:extLst>
              <a:ext uri="{FF2B5EF4-FFF2-40B4-BE49-F238E27FC236}">
                <a16:creationId xmlns:a16="http://schemas.microsoft.com/office/drawing/2014/main" id="{8B90B328-C94E-45B8-A219-C729303D2640}"/>
              </a:ext>
            </a:extLst>
          </p:cNvPr>
          <p:cNvSpPr/>
          <p:nvPr/>
        </p:nvSpPr>
        <p:spPr>
          <a:xfrm>
            <a:off x="457200" y="1600200"/>
            <a:ext cx="8458200" cy="1276350"/>
          </a:xfrm>
          <a:custGeom>
            <a:avLst/>
            <a:gdLst>
              <a:gd name="connsiteX0" fmla="*/ 0 w 8153400"/>
              <a:gd name="connsiteY0" fmla="*/ 296861 h 1187445"/>
              <a:gd name="connsiteX1" fmla="*/ 7559678 w 8153400"/>
              <a:gd name="connsiteY1" fmla="*/ 296861 h 1187445"/>
              <a:gd name="connsiteX2" fmla="*/ 7559678 w 8153400"/>
              <a:gd name="connsiteY2" fmla="*/ 0 h 1187445"/>
              <a:gd name="connsiteX3" fmla="*/ 8153400 w 8153400"/>
              <a:gd name="connsiteY3" fmla="*/ 593723 h 1187445"/>
              <a:gd name="connsiteX4" fmla="*/ 7559678 w 8153400"/>
              <a:gd name="connsiteY4" fmla="*/ 1187445 h 1187445"/>
              <a:gd name="connsiteX5" fmla="*/ 7559678 w 8153400"/>
              <a:gd name="connsiteY5" fmla="*/ 890584 h 1187445"/>
              <a:gd name="connsiteX6" fmla="*/ 0 w 8153400"/>
              <a:gd name="connsiteY6" fmla="*/ 890584 h 1187445"/>
              <a:gd name="connsiteX7" fmla="*/ 0 w 8153400"/>
              <a:gd name="connsiteY7" fmla="*/ 296861 h 118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400" h="1187445">
                <a:moveTo>
                  <a:pt x="0" y="296861"/>
                </a:moveTo>
                <a:lnTo>
                  <a:pt x="7559678" y="296861"/>
                </a:lnTo>
                <a:lnTo>
                  <a:pt x="7559678" y="0"/>
                </a:lnTo>
                <a:lnTo>
                  <a:pt x="8153400" y="593723"/>
                </a:lnTo>
                <a:lnTo>
                  <a:pt x="7559678" y="1187445"/>
                </a:lnTo>
                <a:lnTo>
                  <a:pt x="7559678" y="890584"/>
                </a:lnTo>
                <a:lnTo>
                  <a:pt x="0" y="890584"/>
                </a:lnTo>
                <a:lnTo>
                  <a:pt x="0" y="296861"/>
                </a:lnTo>
                <a:close/>
              </a:path>
            </a:pathLst>
          </a:custGeom>
          <a:solidFill>
            <a:srgbClr val="00CC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76200" tIns="373061" rIns="550861" bIns="485368" spcCol="1270" anchor="ctr"/>
          <a:lstStyle/>
          <a:p>
            <a:pPr defTabSz="889000" eaLnBrk="1" fontAlgn="auto" hangingPunct="1">
              <a:lnSpc>
                <a:spcPct val="90000"/>
              </a:lnSpc>
              <a:spcAft>
                <a:spcPct val="35000"/>
              </a:spcAft>
              <a:defRPr/>
            </a:pPr>
            <a:r>
              <a:rPr lang="de-DE" sz="2000" b="1" dirty="0">
                <a:solidFill>
                  <a:schemeClr val="bg1"/>
                </a:solidFill>
              </a:rPr>
              <a:t>Content Marketing</a:t>
            </a:r>
          </a:p>
        </p:txBody>
      </p:sp>
      <p:sp>
        <p:nvSpPr>
          <p:cNvPr id="8" name="Freihandform 7">
            <a:extLst>
              <a:ext uri="{FF2B5EF4-FFF2-40B4-BE49-F238E27FC236}">
                <a16:creationId xmlns:a16="http://schemas.microsoft.com/office/drawing/2014/main" id="{40CC3EF5-BF01-458A-B844-47B34BCED87D}"/>
              </a:ext>
            </a:extLst>
          </p:cNvPr>
          <p:cNvSpPr/>
          <p:nvPr/>
        </p:nvSpPr>
        <p:spPr>
          <a:xfrm>
            <a:off x="457200" y="2605088"/>
            <a:ext cx="2511425" cy="2287587"/>
          </a:xfrm>
          <a:custGeom>
            <a:avLst/>
            <a:gdLst>
              <a:gd name="connsiteX0" fmla="*/ 0 w 2511247"/>
              <a:gd name="connsiteY0" fmla="*/ 0 h 2287457"/>
              <a:gd name="connsiteX1" fmla="*/ 2511247 w 2511247"/>
              <a:gd name="connsiteY1" fmla="*/ 0 h 2287457"/>
              <a:gd name="connsiteX2" fmla="*/ 2511247 w 2511247"/>
              <a:gd name="connsiteY2" fmla="*/ 2287457 h 2287457"/>
              <a:gd name="connsiteX3" fmla="*/ 0 w 2511247"/>
              <a:gd name="connsiteY3" fmla="*/ 2287457 h 2287457"/>
              <a:gd name="connsiteX4" fmla="*/ 0 w 2511247"/>
              <a:gd name="connsiteY4" fmla="*/ 0 h 228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247" h="2287457">
                <a:moveTo>
                  <a:pt x="0" y="0"/>
                </a:moveTo>
                <a:lnTo>
                  <a:pt x="2511247" y="0"/>
                </a:lnTo>
                <a:lnTo>
                  <a:pt x="2511247" y="2287457"/>
                </a:lnTo>
                <a:lnTo>
                  <a:pt x="0" y="2287457"/>
                </a:lnTo>
                <a:lnTo>
                  <a:pt x="0" y="0"/>
                </a:lnTo>
                <a:close/>
              </a:path>
            </a:pathLst>
          </a:custGeom>
          <a:solidFill>
            <a:schemeClr val="tx1">
              <a:lumMod val="40000"/>
              <a:lumOff val="60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76200" tIns="76200" rIns="76200" bIns="76200" spcCol="1270"/>
          <a:lstStyle/>
          <a:p>
            <a:pPr defTabSz="889000" eaLnBrk="1" fontAlgn="auto" hangingPunct="1">
              <a:lnSpc>
                <a:spcPct val="150000"/>
              </a:lnSpc>
              <a:spcAft>
                <a:spcPct val="35000"/>
              </a:spcAft>
              <a:defRPr/>
            </a:pPr>
            <a:r>
              <a:rPr lang="de-DE" sz="2000" dirty="0">
                <a:solidFill>
                  <a:schemeClr val="tx1"/>
                </a:solidFill>
              </a:rPr>
              <a:t>Bereitstellung </a:t>
            </a:r>
            <a:r>
              <a:rPr lang="de-DE" sz="2000" b="1" dirty="0">
                <a:solidFill>
                  <a:schemeClr val="tx1"/>
                </a:solidFill>
              </a:rPr>
              <a:t>Informationen</a:t>
            </a:r>
          </a:p>
        </p:txBody>
      </p:sp>
      <p:sp>
        <p:nvSpPr>
          <p:cNvPr id="9" name="Freihandform 8">
            <a:extLst>
              <a:ext uri="{FF2B5EF4-FFF2-40B4-BE49-F238E27FC236}">
                <a16:creationId xmlns:a16="http://schemas.microsoft.com/office/drawing/2014/main" id="{79235B81-AB13-48BB-95EF-4F23BC342832}"/>
              </a:ext>
            </a:extLst>
          </p:cNvPr>
          <p:cNvSpPr/>
          <p:nvPr/>
        </p:nvSpPr>
        <p:spPr>
          <a:xfrm>
            <a:off x="2968625" y="1995488"/>
            <a:ext cx="5870575" cy="1277937"/>
          </a:xfrm>
          <a:custGeom>
            <a:avLst/>
            <a:gdLst>
              <a:gd name="connsiteX0" fmla="*/ 0 w 5642152"/>
              <a:gd name="connsiteY0" fmla="*/ 296861 h 1187445"/>
              <a:gd name="connsiteX1" fmla="*/ 5048430 w 5642152"/>
              <a:gd name="connsiteY1" fmla="*/ 296861 h 1187445"/>
              <a:gd name="connsiteX2" fmla="*/ 5048430 w 5642152"/>
              <a:gd name="connsiteY2" fmla="*/ 0 h 1187445"/>
              <a:gd name="connsiteX3" fmla="*/ 5642152 w 5642152"/>
              <a:gd name="connsiteY3" fmla="*/ 593723 h 1187445"/>
              <a:gd name="connsiteX4" fmla="*/ 5048430 w 5642152"/>
              <a:gd name="connsiteY4" fmla="*/ 1187445 h 1187445"/>
              <a:gd name="connsiteX5" fmla="*/ 5048430 w 5642152"/>
              <a:gd name="connsiteY5" fmla="*/ 890584 h 1187445"/>
              <a:gd name="connsiteX6" fmla="*/ 0 w 5642152"/>
              <a:gd name="connsiteY6" fmla="*/ 890584 h 1187445"/>
              <a:gd name="connsiteX7" fmla="*/ 0 w 5642152"/>
              <a:gd name="connsiteY7" fmla="*/ 296861 h 118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2152" h="1187445">
                <a:moveTo>
                  <a:pt x="0" y="296861"/>
                </a:moveTo>
                <a:lnTo>
                  <a:pt x="5048430" y="296861"/>
                </a:lnTo>
                <a:lnTo>
                  <a:pt x="5048430" y="0"/>
                </a:lnTo>
                <a:lnTo>
                  <a:pt x="5642152" y="593723"/>
                </a:lnTo>
                <a:lnTo>
                  <a:pt x="5048430" y="1187445"/>
                </a:lnTo>
                <a:lnTo>
                  <a:pt x="5048430" y="890584"/>
                </a:lnTo>
                <a:lnTo>
                  <a:pt x="0" y="890584"/>
                </a:lnTo>
                <a:lnTo>
                  <a:pt x="0" y="296861"/>
                </a:lnTo>
                <a:close/>
              </a:path>
            </a:pathLst>
          </a:custGeom>
          <a:solidFill>
            <a:srgbClr val="00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76200" tIns="373061" rIns="550861" bIns="485368" spcCol="1270" anchor="ctr"/>
          <a:lstStyle/>
          <a:p>
            <a:pPr defTabSz="889000" eaLnBrk="1" fontAlgn="auto" hangingPunct="1">
              <a:lnSpc>
                <a:spcPct val="90000"/>
              </a:lnSpc>
              <a:spcAft>
                <a:spcPct val="35000"/>
              </a:spcAft>
              <a:defRPr/>
            </a:pPr>
            <a:r>
              <a:rPr lang="de-DE" sz="2000" b="1" dirty="0">
                <a:solidFill>
                  <a:schemeClr val="bg1"/>
                </a:solidFill>
              </a:rPr>
              <a:t>Inbound Marketing</a:t>
            </a:r>
          </a:p>
        </p:txBody>
      </p:sp>
      <p:sp>
        <p:nvSpPr>
          <p:cNvPr id="10" name="Freihandform 9">
            <a:extLst>
              <a:ext uri="{FF2B5EF4-FFF2-40B4-BE49-F238E27FC236}">
                <a16:creationId xmlns:a16="http://schemas.microsoft.com/office/drawing/2014/main" id="{74A04B88-937A-4457-9162-0C30E068C546}"/>
              </a:ext>
            </a:extLst>
          </p:cNvPr>
          <p:cNvSpPr/>
          <p:nvPr/>
        </p:nvSpPr>
        <p:spPr>
          <a:xfrm>
            <a:off x="2968625" y="3000375"/>
            <a:ext cx="2511425" cy="2287588"/>
          </a:xfrm>
          <a:custGeom>
            <a:avLst/>
            <a:gdLst>
              <a:gd name="connsiteX0" fmla="*/ 0 w 2511247"/>
              <a:gd name="connsiteY0" fmla="*/ 0 h 2287457"/>
              <a:gd name="connsiteX1" fmla="*/ 2511247 w 2511247"/>
              <a:gd name="connsiteY1" fmla="*/ 0 h 2287457"/>
              <a:gd name="connsiteX2" fmla="*/ 2511247 w 2511247"/>
              <a:gd name="connsiteY2" fmla="*/ 2287457 h 2287457"/>
              <a:gd name="connsiteX3" fmla="*/ 0 w 2511247"/>
              <a:gd name="connsiteY3" fmla="*/ 2287457 h 2287457"/>
              <a:gd name="connsiteX4" fmla="*/ 0 w 2511247"/>
              <a:gd name="connsiteY4" fmla="*/ 0 h 228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247" h="2287457">
                <a:moveTo>
                  <a:pt x="0" y="0"/>
                </a:moveTo>
                <a:lnTo>
                  <a:pt x="2511247" y="0"/>
                </a:lnTo>
                <a:lnTo>
                  <a:pt x="2511247" y="2287457"/>
                </a:lnTo>
                <a:lnTo>
                  <a:pt x="0" y="2287457"/>
                </a:lnTo>
                <a:lnTo>
                  <a:pt x="0" y="0"/>
                </a:lnTo>
                <a:close/>
              </a:path>
            </a:pathLst>
          </a:custGeom>
          <a:solidFill>
            <a:schemeClr val="tx1">
              <a:lumMod val="40000"/>
              <a:lumOff val="60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76200" tIns="76200" rIns="76200" bIns="76200" spcCol="1270"/>
          <a:lstStyle/>
          <a:p>
            <a:pPr defTabSz="889000" eaLnBrk="1" fontAlgn="auto" hangingPunct="1">
              <a:lnSpc>
                <a:spcPct val="150000"/>
              </a:lnSpc>
              <a:spcAft>
                <a:spcPct val="35000"/>
              </a:spcAft>
              <a:defRPr/>
            </a:pPr>
            <a:r>
              <a:rPr lang="de-DE" sz="2000" dirty="0">
                <a:solidFill>
                  <a:schemeClr val="tx1"/>
                </a:solidFill>
              </a:rPr>
              <a:t>Schaffung von Inhalten mit konkretem Nutzen und </a:t>
            </a:r>
            <a:r>
              <a:rPr lang="de-DE" sz="2000" b="1" dirty="0">
                <a:solidFill>
                  <a:schemeClr val="tx1"/>
                </a:solidFill>
              </a:rPr>
              <a:t>Animation zum Kauf</a:t>
            </a:r>
          </a:p>
        </p:txBody>
      </p:sp>
      <p:sp>
        <p:nvSpPr>
          <p:cNvPr id="11" name="Freihandform 10">
            <a:extLst>
              <a:ext uri="{FF2B5EF4-FFF2-40B4-BE49-F238E27FC236}">
                <a16:creationId xmlns:a16="http://schemas.microsoft.com/office/drawing/2014/main" id="{F72CBD85-EC1A-4AAF-B037-1999F3309511}"/>
              </a:ext>
            </a:extLst>
          </p:cNvPr>
          <p:cNvSpPr/>
          <p:nvPr/>
        </p:nvSpPr>
        <p:spPr>
          <a:xfrm>
            <a:off x="5480050" y="2392363"/>
            <a:ext cx="3335338" cy="1276350"/>
          </a:xfrm>
          <a:custGeom>
            <a:avLst/>
            <a:gdLst>
              <a:gd name="connsiteX0" fmla="*/ 0 w 3130905"/>
              <a:gd name="connsiteY0" fmla="*/ 296861 h 1187445"/>
              <a:gd name="connsiteX1" fmla="*/ 2537183 w 3130905"/>
              <a:gd name="connsiteY1" fmla="*/ 296861 h 1187445"/>
              <a:gd name="connsiteX2" fmla="*/ 2537183 w 3130905"/>
              <a:gd name="connsiteY2" fmla="*/ 0 h 1187445"/>
              <a:gd name="connsiteX3" fmla="*/ 3130905 w 3130905"/>
              <a:gd name="connsiteY3" fmla="*/ 593723 h 1187445"/>
              <a:gd name="connsiteX4" fmla="*/ 2537183 w 3130905"/>
              <a:gd name="connsiteY4" fmla="*/ 1187445 h 1187445"/>
              <a:gd name="connsiteX5" fmla="*/ 2537183 w 3130905"/>
              <a:gd name="connsiteY5" fmla="*/ 890584 h 1187445"/>
              <a:gd name="connsiteX6" fmla="*/ 0 w 3130905"/>
              <a:gd name="connsiteY6" fmla="*/ 890584 h 1187445"/>
              <a:gd name="connsiteX7" fmla="*/ 0 w 3130905"/>
              <a:gd name="connsiteY7" fmla="*/ 296861 h 118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0905" h="1187445">
                <a:moveTo>
                  <a:pt x="0" y="296861"/>
                </a:moveTo>
                <a:lnTo>
                  <a:pt x="2537183" y="296861"/>
                </a:lnTo>
                <a:lnTo>
                  <a:pt x="2537183" y="0"/>
                </a:lnTo>
                <a:lnTo>
                  <a:pt x="3130905" y="593723"/>
                </a:lnTo>
                <a:lnTo>
                  <a:pt x="2537183" y="1187445"/>
                </a:lnTo>
                <a:lnTo>
                  <a:pt x="2537183" y="890584"/>
                </a:lnTo>
                <a:lnTo>
                  <a:pt x="0" y="890584"/>
                </a:lnTo>
                <a:lnTo>
                  <a:pt x="0" y="296861"/>
                </a:lnTo>
                <a:close/>
              </a:path>
            </a:pathLst>
          </a:custGeom>
          <a:solidFill>
            <a:srgbClr val="0099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76200" tIns="373061" rIns="550861" bIns="485368" spcCol="1270" anchor="ctr"/>
          <a:lstStyle/>
          <a:p>
            <a:pPr defTabSz="889000" eaLnBrk="1" fontAlgn="auto" hangingPunct="1">
              <a:lnSpc>
                <a:spcPct val="90000"/>
              </a:lnSpc>
              <a:spcAft>
                <a:spcPct val="35000"/>
              </a:spcAft>
              <a:defRPr/>
            </a:pPr>
            <a:r>
              <a:rPr lang="de-DE" sz="2000" b="1" dirty="0">
                <a:solidFill>
                  <a:schemeClr val="bg1"/>
                </a:solidFill>
              </a:rPr>
              <a:t>Marketing Automation</a:t>
            </a:r>
          </a:p>
        </p:txBody>
      </p:sp>
      <p:sp>
        <p:nvSpPr>
          <p:cNvPr id="12" name="Freihandform 11">
            <a:extLst>
              <a:ext uri="{FF2B5EF4-FFF2-40B4-BE49-F238E27FC236}">
                <a16:creationId xmlns:a16="http://schemas.microsoft.com/office/drawing/2014/main" id="{991B6F8B-241F-4158-A512-8C8A98CCE3C2}"/>
              </a:ext>
            </a:extLst>
          </p:cNvPr>
          <p:cNvSpPr/>
          <p:nvPr/>
        </p:nvSpPr>
        <p:spPr>
          <a:xfrm>
            <a:off x="5480050" y="3397250"/>
            <a:ext cx="2511425" cy="2254250"/>
          </a:xfrm>
          <a:custGeom>
            <a:avLst/>
            <a:gdLst>
              <a:gd name="connsiteX0" fmla="*/ 0 w 2511247"/>
              <a:gd name="connsiteY0" fmla="*/ 0 h 2253980"/>
              <a:gd name="connsiteX1" fmla="*/ 2511247 w 2511247"/>
              <a:gd name="connsiteY1" fmla="*/ 0 h 2253980"/>
              <a:gd name="connsiteX2" fmla="*/ 2511247 w 2511247"/>
              <a:gd name="connsiteY2" fmla="*/ 2253980 h 2253980"/>
              <a:gd name="connsiteX3" fmla="*/ 0 w 2511247"/>
              <a:gd name="connsiteY3" fmla="*/ 2253980 h 2253980"/>
              <a:gd name="connsiteX4" fmla="*/ 0 w 2511247"/>
              <a:gd name="connsiteY4" fmla="*/ 0 h 2253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247" h="2253980">
                <a:moveTo>
                  <a:pt x="0" y="0"/>
                </a:moveTo>
                <a:lnTo>
                  <a:pt x="2511247" y="0"/>
                </a:lnTo>
                <a:lnTo>
                  <a:pt x="2511247" y="2253980"/>
                </a:lnTo>
                <a:lnTo>
                  <a:pt x="0" y="2253980"/>
                </a:lnTo>
                <a:lnTo>
                  <a:pt x="0" y="0"/>
                </a:lnTo>
                <a:close/>
              </a:path>
            </a:pathLst>
          </a:custGeom>
          <a:solidFill>
            <a:schemeClr val="tx1">
              <a:lumMod val="40000"/>
              <a:lumOff val="60000"/>
            </a:schemeClr>
          </a:solid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76200" tIns="76200" rIns="76200" bIns="76200" spcCol="1270"/>
          <a:lstStyle/>
          <a:p>
            <a:pPr defTabSz="889000" eaLnBrk="1" fontAlgn="auto" hangingPunct="1">
              <a:lnSpc>
                <a:spcPct val="150000"/>
              </a:lnSpc>
              <a:spcAft>
                <a:spcPct val="35000"/>
              </a:spcAft>
              <a:defRPr/>
            </a:pPr>
            <a:r>
              <a:rPr lang="de-DE" sz="2000" b="1" dirty="0">
                <a:solidFill>
                  <a:schemeClr val="tx1"/>
                </a:solidFill>
              </a:rPr>
              <a:t>Automatisierte</a:t>
            </a:r>
            <a:r>
              <a:rPr lang="de-DE" sz="2000" dirty="0">
                <a:solidFill>
                  <a:schemeClr val="tx1"/>
                </a:solidFill>
              </a:rPr>
              <a:t> Bereitstellung von Inhalten</a:t>
            </a:r>
          </a:p>
        </p:txBody>
      </p:sp>
      <p:sp>
        <p:nvSpPr>
          <p:cNvPr id="13" name="Textfeld 12">
            <a:extLst>
              <a:ext uri="{FF2B5EF4-FFF2-40B4-BE49-F238E27FC236}">
                <a16:creationId xmlns:a16="http://schemas.microsoft.com/office/drawing/2014/main" id="{4844E218-47F0-423F-B10E-C1A31D51E5CD}"/>
              </a:ext>
            </a:extLst>
          </p:cNvPr>
          <p:cNvSpPr txBox="1">
            <a:spLocks noChangeArrowheads="1"/>
          </p:cNvSpPr>
          <p:nvPr/>
        </p:nvSpPr>
        <p:spPr bwMode="auto">
          <a:xfrm>
            <a:off x="457200" y="5961063"/>
            <a:ext cx="797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de-DE" altLang="de-DE" sz="2400">
                <a:solidFill>
                  <a:schemeClr val="bg1"/>
                </a:solidFill>
                <a:latin typeface="Tahoma" panose="020B0604030504040204" pitchFamily="34" charset="0"/>
              </a:rPr>
              <a:t>Anschluß an ein CRM-System bzw. ERP-Software sinnvoll</a:t>
            </a:r>
            <a:r>
              <a:rPr lang="de-DE" altLang="de-DE" sz="2400"/>
              <a:t>!</a:t>
            </a:r>
          </a:p>
        </p:txBody>
      </p:sp>
    </p:spTree>
    <p:extLst>
      <p:ext uri="{BB962C8B-B14F-4D97-AF65-F5344CB8AC3E}">
        <p14:creationId xmlns:p14="http://schemas.microsoft.com/office/powerpoint/2010/main" val="198715065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D2D3992-E434-46A9-9871-70099763166D}"/>
              </a:ext>
            </a:extLst>
          </p:cNvPr>
          <p:cNvSpPr>
            <a:spLocks noGrp="1"/>
          </p:cNvSpPr>
          <p:nvPr>
            <p:ph type="dt" sz="half" idx="10"/>
          </p:nvPr>
        </p:nvSpPr>
        <p:spPr/>
        <p:txBody>
          <a:bodyPr/>
          <a:lstStyle/>
          <a:p>
            <a:pPr>
              <a:defRPr/>
            </a:pPr>
            <a:endParaRPr lang="en-US" altLang="de-DE"/>
          </a:p>
        </p:txBody>
      </p:sp>
      <p:sp>
        <p:nvSpPr>
          <p:cNvPr id="3" name="Fußzeilenplatzhalter 2">
            <a:extLst>
              <a:ext uri="{FF2B5EF4-FFF2-40B4-BE49-F238E27FC236}">
                <a16:creationId xmlns:a16="http://schemas.microsoft.com/office/drawing/2014/main" id="{32F3F8FF-9374-4F70-91E7-2C34BC5A8F74}"/>
              </a:ext>
            </a:extLst>
          </p:cNvPr>
          <p:cNvSpPr>
            <a:spLocks noGrp="1"/>
          </p:cNvSpPr>
          <p:nvPr>
            <p:ph type="ftr" sz="quarter" idx="11"/>
          </p:nvPr>
        </p:nvSpPr>
        <p:spPr/>
        <p:txBody>
          <a:bodyPr/>
          <a:lstStyle/>
          <a:p>
            <a:pPr>
              <a:defRPr/>
            </a:pPr>
            <a:endParaRPr lang="en-US" altLang="de-DE"/>
          </a:p>
        </p:txBody>
      </p:sp>
      <p:sp>
        <p:nvSpPr>
          <p:cNvPr id="4" name="Foliennummernplatzhalter 3">
            <a:extLst>
              <a:ext uri="{FF2B5EF4-FFF2-40B4-BE49-F238E27FC236}">
                <a16:creationId xmlns:a16="http://schemas.microsoft.com/office/drawing/2014/main" id="{F7476670-8FC5-411C-B322-2E4C060E8182}"/>
              </a:ext>
            </a:extLst>
          </p:cNvPr>
          <p:cNvSpPr>
            <a:spLocks noGrp="1"/>
          </p:cNvSpPr>
          <p:nvPr>
            <p:ph type="sldNum" sz="quarter" idx="12"/>
          </p:nvPr>
        </p:nvSpPr>
        <p:spPr/>
        <p:txBody>
          <a:bodyPr/>
          <a:lstStyle/>
          <a:p>
            <a:pPr>
              <a:defRPr/>
            </a:pPr>
            <a:fld id="{75101745-0CAE-4074-826E-3166C225823F}" type="slidenum">
              <a:rPr lang="en-US" altLang="de-DE" smtClean="0"/>
              <a:pPr>
                <a:defRPr/>
              </a:pPr>
              <a:t>128</a:t>
            </a:fld>
            <a:endParaRPr lang="en-US" altLang="de-DE"/>
          </a:p>
        </p:txBody>
      </p:sp>
      <p:sp>
        <p:nvSpPr>
          <p:cNvPr id="5" name="Textfeld 4">
            <a:extLst>
              <a:ext uri="{FF2B5EF4-FFF2-40B4-BE49-F238E27FC236}">
                <a16:creationId xmlns:a16="http://schemas.microsoft.com/office/drawing/2014/main" id="{6672D7BE-15A8-4D6C-AAAA-42F91D0154EE}"/>
              </a:ext>
            </a:extLst>
          </p:cNvPr>
          <p:cNvSpPr txBox="1"/>
          <p:nvPr/>
        </p:nvSpPr>
        <p:spPr>
          <a:xfrm>
            <a:off x="2008800" y="2564904"/>
            <a:ext cx="4455066" cy="769441"/>
          </a:xfrm>
          <a:prstGeom prst="rect">
            <a:avLst/>
          </a:prstGeom>
          <a:noFill/>
        </p:spPr>
        <p:txBody>
          <a:bodyPr wrap="none" rtlCol="0">
            <a:spAutoFit/>
          </a:bodyPr>
          <a:lstStyle/>
          <a:p>
            <a:r>
              <a:rPr lang="de-DE" sz="4400" dirty="0"/>
              <a:t>Leadgenerierung</a:t>
            </a:r>
          </a:p>
        </p:txBody>
      </p:sp>
    </p:spTree>
    <p:extLst>
      <p:ext uri="{BB962C8B-B14F-4D97-AF65-F5344CB8AC3E}">
        <p14:creationId xmlns:p14="http://schemas.microsoft.com/office/powerpoint/2010/main" val="1054864545"/>
      </p:ext>
    </p:extLst>
  </p:cSld>
  <p:clrMapOvr>
    <a:masterClrMapping/>
  </p:clrMapOvr>
  <p:transition spd="med">
    <p:split dir="in"/>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5372" y="530920"/>
            <a:ext cx="4043363" cy="1143000"/>
          </a:xfrm>
          <a:noFill/>
          <a:ln cap="rnd" cmpd="dbl">
            <a:noFill/>
            <a:round/>
          </a:ln>
        </p:spPr>
        <p:txBody>
          <a:bodyPr vert="horz" wrap="square" lIns="91440" tIns="45720" rIns="91440" bIns="45720" rtlCol="0" anchor="ctr">
            <a:normAutofit/>
          </a:bodyPr>
          <a:lstStyle/>
          <a:p>
            <a:pPr algn="l"/>
            <a:r>
              <a:rPr lang="en-CA" sz="2400" b="1" dirty="0">
                <a:solidFill>
                  <a:schemeClr val="tx1"/>
                </a:solidFill>
                <a:latin typeface="+mj-lt"/>
                <a:ea typeface="+mn-ea"/>
                <a:cs typeface="+mn-cs"/>
              </a:rPr>
              <a:t>Definition Lead</a:t>
            </a:r>
          </a:p>
        </p:txBody>
      </p:sp>
      <p:sp>
        <p:nvSpPr>
          <p:cNvPr id="3" name="Rechteck 2"/>
          <p:cNvSpPr/>
          <p:nvPr/>
        </p:nvSpPr>
        <p:spPr>
          <a:xfrm>
            <a:off x="609600" y="2133600"/>
            <a:ext cx="7772400" cy="3347840"/>
          </a:xfrm>
          <a:prstGeom prst="rect">
            <a:avLst/>
          </a:prstGeom>
        </p:spPr>
        <p:txBody>
          <a:bodyPr wrap="square">
            <a:spAutoFit/>
          </a:bodyPr>
          <a:lstStyle/>
          <a:p>
            <a:pPr>
              <a:lnSpc>
                <a:spcPct val="150000"/>
              </a:lnSpc>
            </a:pPr>
            <a:r>
              <a:rPr lang="de-DE" sz="2400" dirty="0"/>
              <a:t>Ein Lead ist ein qualifizierter Interessent, der sich für ein Unternehmen bzw. ein Produkt interessiert, und der dem Werbungtreibenden aus eigenem Antrieb seine Adresse und ähnliche Kontaktdaten (Lead = Datensatz) für einen weiteren Dialogaufbau überlässt und daher mit hoher Wahrscheinlichkeit zum Kunden wird. </a:t>
            </a:r>
          </a:p>
        </p:txBody>
      </p:sp>
      <p:sp>
        <p:nvSpPr>
          <p:cNvPr id="5" name="Rechteck 4"/>
          <p:cNvSpPr/>
          <p:nvPr/>
        </p:nvSpPr>
        <p:spPr>
          <a:xfrm>
            <a:off x="2133600" y="6400800"/>
            <a:ext cx="5638800" cy="276999"/>
          </a:xfrm>
          <a:prstGeom prst="rect">
            <a:avLst/>
          </a:prstGeom>
        </p:spPr>
        <p:txBody>
          <a:bodyPr wrap="square">
            <a:spAutoFit/>
          </a:bodyPr>
          <a:lstStyle/>
          <a:p>
            <a:r>
              <a:rPr lang="en-US" sz="1200" dirty="0" err="1"/>
              <a:t>Quelle</a:t>
            </a:r>
            <a:r>
              <a:rPr lang="en-US" sz="1200" dirty="0"/>
              <a:t>: wikipedia.de </a:t>
            </a:r>
          </a:p>
        </p:txBody>
      </p:sp>
    </p:spTree>
    <p:extLst>
      <p:ext uri="{BB962C8B-B14F-4D97-AF65-F5344CB8AC3E}">
        <p14:creationId xmlns:p14="http://schemas.microsoft.com/office/powerpoint/2010/main" val="328237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396484" y="419100"/>
            <a:ext cx="716280" cy="1024128"/>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971600" y="1072571"/>
            <a:ext cx="4042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de-DE" sz="2400" dirty="0">
                <a:latin typeface="Arial" panose="020B0604020202020204" pitchFamily="34" charset="0"/>
                <a:ea typeface="+mn-ea"/>
                <a:cs typeface="Arial" panose="020B0604020202020204" pitchFamily="34" charset="0"/>
              </a:rPr>
              <a:t>Email-Marketing - </a:t>
            </a:r>
            <a:r>
              <a:rPr sz="2400" dirty="0" err="1">
                <a:latin typeface="Arial" panose="020B0604020202020204" pitchFamily="34" charset="0"/>
                <a:ea typeface="+mn-ea"/>
                <a:cs typeface="Arial" panose="020B0604020202020204" pitchFamily="34" charset="0"/>
              </a:rPr>
              <a:t>Vorteile</a:t>
            </a:r>
            <a:endParaRPr sz="2400" dirty="0">
              <a:latin typeface="Arial" panose="020B0604020202020204" pitchFamily="34" charset="0"/>
              <a:ea typeface="+mn-ea"/>
              <a:cs typeface="Arial" panose="020B0604020202020204" pitchFamily="34" charset="0"/>
            </a:endParaRPr>
          </a:p>
        </p:txBody>
      </p:sp>
      <p:sp>
        <p:nvSpPr>
          <p:cNvPr id="5" name="object 5"/>
          <p:cNvSpPr txBox="1"/>
          <p:nvPr/>
        </p:nvSpPr>
        <p:spPr>
          <a:xfrm>
            <a:off x="457200" y="2608326"/>
            <a:ext cx="4474845" cy="3021981"/>
          </a:xfrm>
          <a:prstGeom prst="rect">
            <a:avLst/>
          </a:prstGeom>
          <a:ln w="9525">
            <a:solidFill>
              <a:srgbClr val="4F81BC"/>
            </a:solidFill>
          </a:ln>
        </p:spPr>
        <p:txBody>
          <a:bodyPr vert="horz" wrap="square" lIns="0" tIns="15875" rIns="0" bIns="0" rtlCol="0">
            <a:spAutoFit/>
          </a:bodyPr>
          <a:lstStyle/>
          <a:p>
            <a:pPr marL="429895" indent="-343535">
              <a:lnSpc>
                <a:spcPct val="100000"/>
              </a:lnSpc>
              <a:spcBef>
                <a:spcPts val="125"/>
              </a:spcBef>
              <a:buFont typeface="Arial"/>
              <a:buChar char="•"/>
              <a:tabLst>
                <a:tab pos="429259" algn="l"/>
                <a:tab pos="429895" algn="l"/>
              </a:tabLst>
            </a:pPr>
            <a:r>
              <a:rPr sz="3200" dirty="0">
                <a:latin typeface="Calibri"/>
                <a:cs typeface="Calibri"/>
              </a:rPr>
              <a:t>E-Mail </a:t>
            </a:r>
            <a:r>
              <a:rPr sz="3200" spc="-15" dirty="0">
                <a:latin typeface="Calibri"/>
                <a:cs typeface="Calibri"/>
              </a:rPr>
              <a:t>Marketing</a:t>
            </a:r>
            <a:r>
              <a:rPr sz="3200" spc="-90" dirty="0">
                <a:latin typeface="Calibri"/>
                <a:cs typeface="Calibri"/>
              </a:rPr>
              <a:t> </a:t>
            </a:r>
            <a:r>
              <a:rPr sz="3200" spc="-10" dirty="0">
                <a:latin typeface="Calibri"/>
                <a:cs typeface="Calibri"/>
              </a:rPr>
              <a:t>ist:</a:t>
            </a:r>
            <a:endParaRPr sz="3200" dirty="0">
              <a:latin typeface="Calibri"/>
              <a:cs typeface="Calibri"/>
            </a:endParaRPr>
          </a:p>
          <a:p>
            <a:pPr marL="830580" lvl="1" indent="-286385">
              <a:lnSpc>
                <a:spcPct val="100000"/>
              </a:lnSpc>
              <a:spcBef>
                <a:spcPts val="685"/>
              </a:spcBef>
              <a:buFont typeface="Arial"/>
              <a:buChar char="–"/>
              <a:tabLst>
                <a:tab pos="831215" algn="l"/>
              </a:tabLst>
            </a:pPr>
            <a:r>
              <a:rPr sz="2800" spc="-10" dirty="0">
                <a:latin typeface="Calibri"/>
                <a:cs typeface="Calibri"/>
              </a:rPr>
              <a:t>schnell</a:t>
            </a:r>
            <a:endParaRPr sz="2800" dirty="0">
              <a:latin typeface="Calibri"/>
              <a:cs typeface="Calibri"/>
            </a:endParaRPr>
          </a:p>
          <a:p>
            <a:pPr marL="830580" lvl="1" indent="-286385">
              <a:lnSpc>
                <a:spcPct val="100000"/>
              </a:lnSpc>
              <a:spcBef>
                <a:spcPts val="670"/>
              </a:spcBef>
              <a:buFont typeface="Arial"/>
              <a:buChar char="–"/>
              <a:tabLst>
                <a:tab pos="831215" algn="l"/>
              </a:tabLst>
            </a:pPr>
            <a:r>
              <a:rPr sz="2800" spc="-15" dirty="0">
                <a:latin typeface="Calibri"/>
                <a:cs typeface="Calibri"/>
              </a:rPr>
              <a:t>einfach</a:t>
            </a:r>
            <a:endParaRPr sz="2800" dirty="0">
              <a:latin typeface="Calibri"/>
              <a:cs typeface="Calibri"/>
            </a:endParaRPr>
          </a:p>
          <a:p>
            <a:pPr marL="830580" lvl="1" indent="-286385">
              <a:lnSpc>
                <a:spcPct val="100000"/>
              </a:lnSpc>
              <a:spcBef>
                <a:spcPts val="670"/>
              </a:spcBef>
              <a:buFont typeface="Arial"/>
              <a:buChar char="–"/>
              <a:tabLst>
                <a:tab pos="831215" algn="l"/>
              </a:tabLst>
            </a:pPr>
            <a:r>
              <a:rPr lang="de-DE" sz="2800" spc="-10" dirty="0">
                <a:latin typeface="Calibri"/>
                <a:cs typeface="Calibri"/>
              </a:rPr>
              <a:t>G</a:t>
            </a:r>
            <a:r>
              <a:rPr sz="2800" spc="-10" dirty="0" err="1">
                <a:latin typeface="Calibri"/>
                <a:cs typeface="Calibri"/>
              </a:rPr>
              <a:t>ünstig</a:t>
            </a:r>
            <a:endParaRPr lang="de-DE" sz="2800" spc="-10" dirty="0">
              <a:latin typeface="Calibri"/>
              <a:cs typeface="Calibri"/>
            </a:endParaRPr>
          </a:p>
          <a:p>
            <a:pPr marL="830580" lvl="1" indent="-286385">
              <a:lnSpc>
                <a:spcPct val="100000"/>
              </a:lnSpc>
              <a:spcBef>
                <a:spcPts val="670"/>
              </a:spcBef>
              <a:buFont typeface="Arial"/>
              <a:buChar char="–"/>
              <a:tabLst>
                <a:tab pos="831215" algn="l"/>
              </a:tabLst>
            </a:pPr>
            <a:r>
              <a:rPr lang="de-DE" sz="2800" spc="-10" dirty="0">
                <a:latin typeface="Calibri"/>
                <a:cs typeface="Calibri"/>
              </a:rPr>
              <a:t>Starkes Tool für Dialogaufbau</a:t>
            </a:r>
            <a:endParaRPr sz="2800" dirty="0">
              <a:latin typeface="Calibri"/>
              <a:cs typeface="Calibri"/>
            </a:endParaRPr>
          </a:p>
        </p:txBody>
      </p:sp>
      <p:sp>
        <p:nvSpPr>
          <p:cNvPr id="6" name="object 6"/>
          <p:cNvSpPr/>
          <p:nvPr/>
        </p:nvSpPr>
        <p:spPr>
          <a:xfrm>
            <a:off x="5364098" y="2276855"/>
            <a:ext cx="2800350" cy="2800350"/>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02870">
              <a:lnSpc>
                <a:spcPts val="1240"/>
              </a:lnSpc>
            </a:pPr>
            <a:fld id="{81D60167-4931-47E6-BA6A-407CBD079E47}" type="slidenum">
              <a:rPr dirty="0"/>
              <a:t>13</a:t>
            </a:fld>
            <a:endParaRPr dirty="0"/>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240"/>
              </a:lnSpc>
            </a:pPr>
            <a:r>
              <a:rPr spc="-5" dirty="0"/>
              <a:t>Email</a:t>
            </a:r>
            <a:r>
              <a:rPr spc="-45" dirty="0"/>
              <a:t> </a:t>
            </a:r>
            <a:r>
              <a:rPr spc="-10" dirty="0"/>
              <a:t>Marketing</a:t>
            </a:r>
          </a:p>
        </p:txBody>
      </p:sp>
    </p:spTree>
    <p:extLst>
      <p:ext uri="{BB962C8B-B14F-4D97-AF65-F5344CB8AC3E}">
        <p14:creationId xmlns:p14="http://schemas.microsoft.com/office/powerpoint/2010/main" val="25964030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2952" cy="1143000"/>
          </a:xfrm>
          <a:noFill/>
          <a:ln cap="rnd" cmpd="dbl">
            <a:noFill/>
            <a:round/>
          </a:ln>
        </p:spPr>
        <p:txBody>
          <a:bodyPr vert="horz" wrap="square" lIns="91440" tIns="45720" rIns="91440" bIns="45720" rtlCol="0" anchor="ctr">
            <a:normAutofit/>
          </a:bodyPr>
          <a:lstStyle/>
          <a:p>
            <a:pPr algn="l"/>
            <a:r>
              <a:rPr lang="en-CA" sz="2400" b="1" dirty="0" err="1">
                <a:latin typeface="+mj-lt"/>
                <a:ea typeface="+mn-ea"/>
                <a:cs typeface="+mn-cs"/>
              </a:rPr>
              <a:t>Herkunft</a:t>
            </a:r>
            <a:r>
              <a:rPr lang="en-CA" sz="2400" b="1" dirty="0">
                <a:latin typeface="+mj-lt"/>
                <a:ea typeface="+mn-ea"/>
                <a:cs typeface="+mn-cs"/>
              </a:rPr>
              <a:t> und </a:t>
            </a:r>
            <a:r>
              <a:rPr lang="en-CA" sz="2400" b="1" dirty="0" err="1">
                <a:latin typeface="+mj-lt"/>
                <a:ea typeface="+mn-ea"/>
                <a:cs typeface="+mn-cs"/>
              </a:rPr>
              <a:t>Geschichte</a:t>
            </a:r>
            <a:r>
              <a:rPr lang="en-CA" sz="2400" b="1" dirty="0">
                <a:latin typeface="+mj-lt"/>
                <a:ea typeface="+mn-ea"/>
                <a:cs typeface="+mn-cs"/>
              </a:rPr>
              <a:t> der </a:t>
            </a:r>
            <a:r>
              <a:rPr lang="en-CA" sz="2400" b="1" dirty="0" err="1">
                <a:latin typeface="+mj-lt"/>
                <a:ea typeface="+mn-ea"/>
                <a:cs typeface="+mn-cs"/>
              </a:rPr>
              <a:t>Leadgenerierung</a:t>
            </a:r>
            <a:endParaRPr lang="en-CA" sz="2400" b="1" dirty="0">
              <a:latin typeface="+mj-lt"/>
              <a:ea typeface="+mn-ea"/>
              <a:cs typeface="+mn-cs"/>
            </a:endParaRPr>
          </a:p>
        </p:txBody>
      </p:sp>
      <p:sp>
        <p:nvSpPr>
          <p:cNvPr id="6" name="Rechteck 5"/>
          <p:cNvSpPr/>
          <p:nvPr/>
        </p:nvSpPr>
        <p:spPr>
          <a:xfrm>
            <a:off x="2133600" y="6400800"/>
            <a:ext cx="5638800" cy="276999"/>
          </a:xfrm>
          <a:prstGeom prst="rect">
            <a:avLst/>
          </a:prstGeom>
        </p:spPr>
        <p:txBody>
          <a:bodyPr wrap="square">
            <a:spAutoFit/>
          </a:bodyPr>
          <a:lstStyle/>
          <a:p>
            <a:r>
              <a:rPr lang="en-US" sz="1200" dirty="0" err="1"/>
              <a:t>Quelle</a:t>
            </a:r>
            <a:r>
              <a:rPr lang="en-US" sz="1200" dirty="0"/>
              <a:t>: wikipedia.de </a:t>
            </a:r>
          </a:p>
        </p:txBody>
      </p:sp>
      <p:sp>
        <p:nvSpPr>
          <p:cNvPr id="3" name="Rechteck 2"/>
          <p:cNvSpPr/>
          <p:nvPr/>
        </p:nvSpPr>
        <p:spPr>
          <a:xfrm>
            <a:off x="609600" y="2133600"/>
            <a:ext cx="7772400" cy="3970318"/>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Entstanden aus dem Direktmarketing</a:t>
            </a:r>
          </a:p>
          <a:p>
            <a:pPr marL="342900" indent="-342900">
              <a:lnSpc>
                <a:spcPct val="150000"/>
              </a:lnSpc>
              <a:buFont typeface="Wingdings" panose="05000000000000000000" pitchFamily="2" charset="2"/>
              <a:buChar char="Ø"/>
            </a:pPr>
            <a:r>
              <a:rPr lang="de-DE" sz="2400" dirty="0"/>
              <a:t>Direktmarketing von Unternehmen, die Ihre Produkte nach dem 1.Weltkrieg  über den Postweg versandten (Eduscho, Quelle)</a:t>
            </a:r>
          </a:p>
          <a:p>
            <a:pPr marL="342900" indent="-342900">
              <a:lnSpc>
                <a:spcPct val="150000"/>
              </a:lnSpc>
              <a:buFont typeface="Wingdings" panose="05000000000000000000" pitchFamily="2" charset="2"/>
              <a:buChar char="Ø"/>
            </a:pPr>
            <a:r>
              <a:rPr lang="de-DE" sz="2400" dirty="0"/>
              <a:t>seit 80-iger Jahre Boom durch erhöhten Wettbewerb und zunehmende Kundenorientierung</a:t>
            </a:r>
          </a:p>
          <a:p>
            <a:pPr marL="342900" indent="-342900">
              <a:lnSpc>
                <a:spcPct val="150000"/>
              </a:lnSpc>
              <a:buFont typeface="Wingdings" panose="05000000000000000000" pitchFamily="2" charset="2"/>
              <a:buChar char="Ø"/>
            </a:pPr>
            <a:endParaRPr lang="de-DE" sz="2400" dirty="0"/>
          </a:p>
        </p:txBody>
      </p:sp>
    </p:spTree>
    <p:extLst>
      <p:ext uri="{BB962C8B-B14F-4D97-AF65-F5344CB8AC3E}">
        <p14:creationId xmlns:p14="http://schemas.microsoft.com/office/powerpoint/2010/main" val="180487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615305"/>
            <a:ext cx="4860032"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Qualitätsmerkmale von Leads</a:t>
            </a:r>
          </a:p>
        </p:txBody>
      </p:sp>
      <p:sp>
        <p:nvSpPr>
          <p:cNvPr id="3" name="Rectangle 1"/>
          <p:cNvSpPr>
            <a:spLocks noChangeArrowheads="1"/>
          </p:cNvSpPr>
          <p:nvPr/>
        </p:nvSpPr>
        <p:spPr bwMode="auto">
          <a:xfrm>
            <a:off x="457200" y="1925598"/>
            <a:ext cx="7924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lnSpc>
                <a:spcPct val="150000"/>
              </a:lnSpc>
              <a:spcBef>
                <a:spcPct val="0"/>
              </a:spcBef>
              <a:spcAft>
                <a:spcPct val="0"/>
              </a:spcAft>
              <a:buFont typeface="Wingdings" panose="05000000000000000000" pitchFamily="2" charset="2"/>
              <a:buChar char="Ø"/>
            </a:pPr>
            <a:r>
              <a:rPr lang="de-DE" sz="2400" dirty="0"/>
              <a:t>Korrektheit</a:t>
            </a:r>
          </a:p>
          <a:p>
            <a:pPr marL="342900" indent="-342900" eaLnBrk="0" fontAlgn="base" hangingPunct="0">
              <a:lnSpc>
                <a:spcPct val="150000"/>
              </a:lnSpc>
              <a:spcBef>
                <a:spcPct val="0"/>
              </a:spcBef>
              <a:spcAft>
                <a:spcPct val="0"/>
              </a:spcAft>
              <a:buFont typeface="Wingdings" panose="05000000000000000000" pitchFamily="2" charset="2"/>
              <a:buChar char="Ø"/>
            </a:pPr>
            <a:r>
              <a:rPr lang="de-DE" sz="2400" dirty="0"/>
              <a:t>Aktualität</a:t>
            </a:r>
          </a:p>
          <a:p>
            <a:pPr marL="342900" indent="-342900" eaLnBrk="0" fontAlgn="base" hangingPunct="0">
              <a:lnSpc>
                <a:spcPct val="150000"/>
              </a:lnSpc>
              <a:spcBef>
                <a:spcPct val="0"/>
              </a:spcBef>
              <a:spcAft>
                <a:spcPct val="0"/>
              </a:spcAft>
              <a:buFont typeface="Wingdings" panose="05000000000000000000" pitchFamily="2" charset="2"/>
              <a:buChar char="Ø"/>
            </a:pPr>
            <a:r>
              <a:rPr lang="de-DE" sz="2400" dirty="0"/>
              <a:t>freiwillige, bewusste Überlassung der Daten durch den (potentiellen) Kunden</a:t>
            </a:r>
          </a:p>
          <a:p>
            <a:pPr marL="342900" indent="-342900" eaLnBrk="0" fontAlgn="base" hangingPunct="0">
              <a:lnSpc>
                <a:spcPct val="150000"/>
              </a:lnSpc>
              <a:spcBef>
                <a:spcPct val="0"/>
              </a:spcBef>
              <a:spcAft>
                <a:spcPct val="0"/>
              </a:spcAft>
              <a:buFont typeface="Wingdings" panose="05000000000000000000" pitchFamily="2" charset="2"/>
              <a:buChar char="Ø"/>
            </a:pPr>
            <a:r>
              <a:rPr lang="de-DE" sz="2400" dirty="0"/>
              <a:t>echtes Interesse des Kunden am betreffenden Produkt oder Unternehmen.</a:t>
            </a:r>
            <a:endParaRPr kumimoji="0" lang="de-DE" altLang="de-DE" sz="2400" b="0" i="0" u="none" strike="noStrike" cap="none" normalizeH="0" baseline="0" dirty="0">
              <a:ln>
                <a:noFill/>
              </a:ln>
              <a:solidFill>
                <a:schemeClr val="tx1"/>
              </a:solidFill>
              <a:effectLst/>
              <a:latin typeface="Arial" charset="0"/>
              <a:cs typeface="Arial" charset="0"/>
            </a:endParaRPr>
          </a:p>
        </p:txBody>
      </p:sp>
      <p:sp>
        <p:nvSpPr>
          <p:cNvPr id="8" name="Rechteck 7"/>
          <p:cNvSpPr/>
          <p:nvPr/>
        </p:nvSpPr>
        <p:spPr>
          <a:xfrm>
            <a:off x="2133600" y="6400800"/>
            <a:ext cx="5638800" cy="276999"/>
          </a:xfrm>
          <a:prstGeom prst="rect">
            <a:avLst/>
          </a:prstGeom>
        </p:spPr>
        <p:txBody>
          <a:bodyPr wrap="square">
            <a:spAutoFit/>
          </a:bodyPr>
          <a:lstStyle/>
          <a:p>
            <a:r>
              <a:rPr lang="en-US" sz="1200" dirty="0" err="1"/>
              <a:t>Quelle</a:t>
            </a:r>
            <a:r>
              <a:rPr lang="en-US" sz="1200" dirty="0"/>
              <a:t>: wikipedia.de </a:t>
            </a:r>
          </a:p>
        </p:txBody>
      </p:sp>
    </p:spTree>
    <p:extLst>
      <p:ext uri="{BB962C8B-B14F-4D97-AF65-F5344CB8AC3E}">
        <p14:creationId xmlns:p14="http://schemas.microsoft.com/office/powerpoint/2010/main" val="1165259833"/>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Qualitätsmerkmale von Leads</a:t>
            </a:r>
          </a:p>
        </p:txBody>
      </p:sp>
      <p:sp>
        <p:nvSpPr>
          <p:cNvPr id="3" name="Rectangle 1"/>
          <p:cNvSpPr>
            <a:spLocks noChangeArrowheads="1"/>
          </p:cNvSpPr>
          <p:nvPr/>
        </p:nvSpPr>
        <p:spPr bwMode="auto">
          <a:xfrm>
            <a:off x="457200" y="1495485"/>
            <a:ext cx="8458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lnSpc>
                <a:spcPct val="150000"/>
              </a:lnSpc>
              <a:spcBef>
                <a:spcPct val="0"/>
              </a:spcBef>
              <a:spcAft>
                <a:spcPct val="0"/>
              </a:spcAft>
              <a:buFont typeface="Wingdings" panose="05000000000000000000" pitchFamily="2" charset="2"/>
              <a:buChar char="Ø"/>
            </a:pPr>
            <a:r>
              <a:rPr lang="de-DE" sz="2400" dirty="0"/>
              <a:t>„</a:t>
            </a:r>
            <a:r>
              <a:rPr lang="de-DE" sz="2400" b="1" dirty="0" err="1"/>
              <a:t>Cold</a:t>
            </a:r>
            <a:r>
              <a:rPr lang="de-DE" sz="2400" b="1" dirty="0"/>
              <a:t> Leads“</a:t>
            </a:r>
          </a:p>
          <a:p>
            <a:pPr marL="800100" lvl="1" indent="-342900" eaLnBrk="0" fontAlgn="base" hangingPunct="0">
              <a:lnSpc>
                <a:spcPct val="150000"/>
              </a:lnSpc>
              <a:spcBef>
                <a:spcPct val="0"/>
              </a:spcBef>
              <a:spcAft>
                <a:spcPct val="0"/>
              </a:spcAft>
              <a:buFont typeface="Wingdings" panose="05000000000000000000" pitchFamily="2" charset="2"/>
              <a:buChar char="Ø"/>
            </a:pPr>
            <a:r>
              <a:rPr lang="de-DE" sz="2400" dirty="0"/>
              <a:t>Kein Interesse am Herausgeber oder dessen Produkte</a:t>
            </a:r>
          </a:p>
          <a:p>
            <a:pPr marL="800100" lvl="1" indent="-342900" eaLnBrk="0" fontAlgn="base" hangingPunct="0">
              <a:lnSpc>
                <a:spcPct val="150000"/>
              </a:lnSpc>
              <a:spcBef>
                <a:spcPct val="0"/>
              </a:spcBef>
              <a:spcAft>
                <a:spcPct val="0"/>
              </a:spcAft>
              <a:buFont typeface="Wingdings" panose="05000000000000000000" pitchFamily="2" charset="2"/>
              <a:buChar char="Ø"/>
            </a:pPr>
            <a:r>
              <a:rPr lang="de-DE" sz="2400" dirty="0"/>
              <a:t>Schlechte Qualität, Gefahr von Reaktanz</a:t>
            </a:r>
          </a:p>
          <a:p>
            <a:pPr marL="342900" indent="-342900" eaLnBrk="0" fontAlgn="base" hangingPunct="0">
              <a:lnSpc>
                <a:spcPct val="150000"/>
              </a:lnSpc>
              <a:spcBef>
                <a:spcPct val="0"/>
              </a:spcBef>
              <a:spcAft>
                <a:spcPct val="0"/>
              </a:spcAft>
              <a:buFont typeface="Wingdings" panose="05000000000000000000" pitchFamily="2" charset="2"/>
              <a:buChar char="Ø"/>
            </a:pPr>
            <a:r>
              <a:rPr lang="de-DE" sz="2400" b="1" dirty="0"/>
              <a:t>„Warm Leads“</a:t>
            </a:r>
          </a:p>
          <a:p>
            <a:pPr marL="800100" lvl="1" indent="-342900" eaLnBrk="0" fontAlgn="base" hangingPunct="0">
              <a:lnSpc>
                <a:spcPct val="150000"/>
              </a:lnSpc>
              <a:spcBef>
                <a:spcPct val="0"/>
              </a:spcBef>
              <a:spcAft>
                <a:spcPct val="0"/>
              </a:spcAft>
              <a:buFont typeface="Wingdings" panose="05000000000000000000" pitchFamily="2" charset="2"/>
              <a:buChar char="Ø"/>
            </a:pPr>
            <a:r>
              <a:rPr lang="de-DE" sz="2400" dirty="0"/>
              <a:t>eigenständiges Interesse am Service/Produkt</a:t>
            </a:r>
          </a:p>
          <a:p>
            <a:pPr marL="800100" lvl="1" indent="-342900" eaLnBrk="0" fontAlgn="base" hangingPunct="0">
              <a:lnSpc>
                <a:spcPct val="150000"/>
              </a:lnSpc>
              <a:spcBef>
                <a:spcPct val="0"/>
              </a:spcBef>
              <a:spcAft>
                <a:spcPct val="0"/>
              </a:spcAft>
              <a:buFont typeface="Wingdings" panose="05000000000000000000" pitchFamily="2" charset="2"/>
              <a:buChar char="Ø"/>
            </a:pPr>
            <a:r>
              <a:rPr kumimoji="0" lang="de-DE" altLang="de-DE" sz="2400" b="0" i="0" u="none" strike="noStrike" cap="none" normalizeH="0" baseline="0" dirty="0">
                <a:ln>
                  <a:noFill/>
                </a:ln>
                <a:solidFill>
                  <a:schemeClr val="tx1"/>
                </a:solidFill>
                <a:effectLst/>
                <a:latin typeface="Arial" charset="0"/>
                <a:cs typeface="Arial" charset="0"/>
              </a:rPr>
              <a:t>Hochwertig</a:t>
            </a:r>
          </a:p>
          <a:p>
            <a:pPr marL="342900" indent="-342900" eaLnBrk="0" fontAlgn="base" hangingPunct="0">
              <a:lnSpc>
                <a:spcPct val="150000"/>
              </a:lnSpc>
              <a:spcBef>
                <a:spcPct val="0"/>
              </a:spcBef>
              <a:spcAft>
                <a:spcPct val="0"/>
              </a:spcAft>
              <a:buFont typeface="Wingdings" panose="05000000000000000000" pitchFamily="2" charset="2"/>
              <a:buChar char="Ø"/>
            </a:pPr>
            <a:r>
              <a:rPr lang="de-DE" sz="2400" b="1" dirty="0"/>
              <a:t>„</a:t>
            </a:r>
            <a:r>
              <a:rPr lang="de-DE" sz="2400" b="1" dirty="0" err="1"/>
              <a:t>Churn</a:t>
            </a:r>
            <a:r>
              <a:rPr lang="de-DE" sz="2400" b="1" dirty="0"/>
              <a:t> Leads“</a:t>
            </a:r>
          </a:p>
          <a:p>
            <a:pPr marL="800100" lvl="1" indent="-342900" eaLnBrk="0" fontAlgn="base" hangingPunct="0">
              <a:lnSpc>
                <a:spcPct val="150000"/>
              </a:lnSpc>
              <a:spcBef>
                <a:spcPct val="0"/>
              </a:spcBef>
              <a:spcAft>
                <a:spcPct val="0"/>
              </a:spcAft>
              <a:buFont typeface="Wingdings" panose="05000000000000000000" pitchFamily="2" charset="2"/>
              <a:buChar char="Ø"/>
            </a:pPr>
            <a:r>
              <a:rPr lang="de-DE" sz="2400" dirty="0"/>
              <a:t>analytisch erkannte erhöhte Kündigungsgefahr</a:t>
            </a:r>
            <a:endParaRPr kumimoji="0" lang="de-DE" altLang="de-DE" sz="2400" b="0" i="0" u="none" strike="noStrike" cap="none" normalizeH="0" baseline="0" dirty="0">
              <a:ln>
                <a:noFill/>
              </a:ln>
              <a:solidFill>
                <a:schemeClr val="tx1"/>
              </a:solidFill>
              <a:effectLst/>
              <a:latin typeface="Arial" charset="0"/>
              <a:cs typeface="Arial" charset="0"/>
            </a:endParaRPr>
          </a:p>
        </p:txBody>
      </p:sp>
      <p:sp>
        <p:nvSpPr>
          <p:cNvPr id="8" name="Rechteck 7"/>
          <p:cNvSpPr/>
          <p:nvPr/>
        </p:nvSpPr>
        <p:spPr>
          <a:xfrm>
            <a:off x="2133600" y="6400800"/>
            <a:ext cx="5638800" cy="276999"/>
          </a:xfrm>
          <a:prstGeom prst="rect">
            <a:avLst/>
          </a:prstGeom>
        </p:spPr>
        <p:txBody>
          <a:bodyPr wrap="square">
            <a:spAutoFit/>
          </a:bodyPr>
          <a:lstStyle/>
          <a:p>
            <a:r>
              <a:rPr lang="en-US" sz="1200" dirty="0" err="1"/>
              <a:t>Quelle</a:t>
            </a:r>
            <a:r>
              <a:rPr lang="en-US" sz="1200" dirty="0"/>
              <a:t>: wikipedia.de </a:t>
            </a:r>
          </a:p>
        </p:txBody>
      </p:sp>
    </p:spTree>
    <p:extLst>
      <p:ext uri="{BB962C8B-B14F-4D97-AF65-F5344CB8AC3E}">
        <p14:creationId xmlns:p14="http://schemas.microsoft.com/office/powerpoint/2010/main" val="4192550705"/>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615305"/>
            <a:ext cx="4860032"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Qualitätsmerkmale von Leads</a:t>
            </a:r>
          </a:p>
        </p:txBody>
      </p:sp>
      <p:sp>
        <p:nvSpPr>
          <p:cNvPr id="3" name="Rectangle 1"/>
          <p:cNvSpPr>
            <a:spLocks noChangeArrowheads="1"/>
          </p:cNvSpPr>
          <p:nvPr/>
        </p:nvSpPr>
        <p:spPr bwMode="auto">
          <a:xfrm>
            <a:off x="457200" y="1474887"/>
            <a:ext cx="8458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lang="de-DE" sz="2400" dirty="0"/>
              <a:t>Sicherstellung der Qualität durch:</a:t>
            </a:r>
          </a:p>
          <a:p>
            <a:pPr marL="800100" lvl="1" indent="-342900" eaLnBrk="0" fontAlgn="base" hangingPunct="0">
              <a:lnSpc>
                <a:spcPct val="150000"/>
              </a:lnSpc>
              <a:spcBef>
                <a:spcPct val="0"/>
              </a:spcBef>
              <a:spcAft>
                <a:spcPct val="0"/>
              </a:spcAft>
              <a:buFont typeface="Wingdings" panose="05000000000000000000" pitchFamily="2" charset="2"/>
              <a:buChar char="Ø"/>
            </a:pPr>
            <a:r>
              <a:rPr lang="de-DE" sz="2400" dirty="0"/>
              <a:t>Einverständnis der Verbraucher (Double </a:t>
            </a:r>
            <a:r>
              <a:rPr lang="de-DE" sz="2400" dirty="0" err="1"/>
              <a:t>Opt</a:t>
            </a:r>
            <a:r>
              <a:rPr lang="de-DE" sz="2400" dirty="0"/>
              <a:t>-In)</a:t>
            </a:r>
          </a:p>
          <a:p>
            <a:pPr marL="800100" lvl="1" indent="-342900" eaLnBrk="0" fontAlgn="base" hangingPunct="0">
              <a:lnSpc>
                <a:spcPct val="150000"/>
              </a:lnSpc>
              <a:spcBef>
                <a:spcPct val="0"/>
              </a:spcBef>
              <a:spcAft>
                <a:spcPct val="0"/>
              </a:spcAft>
              <a:buFont typeface="Wingdings" panose="05000000000000000000" pitchFamily="2" charset="2"/>
              <a:buChar char="Ø"/>
            </a:pPr>
            <a:r>
              <a:rPr lang="de-DE" sz="2400" dirty="0"/>
              <a:t>Automatische Checks der Datensätze</a:t>
            </a:r>
          </a:p>
          <a:p>
            <a:pPr marL="1257300" lvl="2" indent="-342900" eaLnBrk="0" fontAlgn="base" hangingPunct="0">
              <a:lnSpc>
                <a:spcPct val="150000"/>
              </a:lnSpc>
              <a:spcBef>
                <a:spcPct val="0"/>
              </a:spcBef>
              <a:spcAft>
                <a:spcPct val="0"/>
              </a:spcAft>
              <a:buFont typeface="Wingdings" panose="05000000000000000000" pitchFamily="2" charset="2"/>
              <a:buChar char="Ø"/>
            </a:pPr>
            <a:r>
              <a:rPr lang="de-DE" sz="2400" dirty="0"/>
              <a:t>Doppelnennungen</a:t>
            </a:r>
          </a:p>
          <a:p>
            <a:pPr marL="1257300" lvl="2" indent="-342900" eaLnBrk="0" fontAlgn="base" hangingPunct="0">
              <a:lnSpc>
                <a:spcPct val="150000"/>
              </a:lnSpc>
              <a:spcBef>
                <a:spcPct val="0"/>
              </a:spcBef>
              <a:spcAft>
                <a:spcPct val="0"/>
              </a:spcAft>
              <a:buFont typeface="Wingdings" panose="05000000000000000000" pitchFamily="2" charset="2"/>
              <a:buChar char="Ø"/>
            </a:pPr>
            <a:r>
              <a:rPr lang="de-DE" sz="2400" dirty="0"/>
              <a:t>Plausibilität (New York als Stadt und D als Land </a:t>
            </a:r>
            <a:r>
              <a:rPr lang="de-DE" sz="2400" dirty="0">
                <a:sym typeface="Wingdings" panose="05000000000000000000" pitchFamily="2" charset="2"/>
              </a:rPr>
              <a:t> passt nicht!)</a:t>
            </a:r>
          </a:p>
          <a:p>
            <a:pPr marL="800100" lvl="1" indent="-342900" eaLnBrk="0" fontAlgn="base" hangingPunct="0">
              <a:lnSpc>
                <a:spcPct val="150000"/>
              </a:lnSpc>
              <a:spcBef>
                <a:spcPct val="0"/>
              </a:spcBef>
              <a:spcAft>
                <a:spcPct val="0"/>
              </a:spcAft>
              <a:buFont typeface="Wingdings" panose="05000000000000000000" pitchFamily="2" charset="2"/>
              <a:buChar char="Ø"/>
            </a:pPr>
            <a:r>
              <a:rPr lang="de-DE" sz="2400" dirty="0">
                <a:sym typeface="Wingdings" panose="05000000000000000000" pitchFamily="2" charset="2"/>
              </a:rPr>
              <a:t>Manuelle Sichtung (Tippfehler)</a:t>
            </a:r>
          </a:p>
          <a:p>
            <a:pPr marL="800100" lvl="1" indent="-342900" eaLnBrk="0" fontAlgn="base" hangingPunct="0">
              <a:lnSpc>
                <a:spcPct val="150000"/>
              </a:lnSpc>
              <a:spcBef>
                <a:spcPct val="0"/>
              </a:spcBef>
              <a:spcAft>
                <a:spcPct val="0"/>
              </a:spcAft>
              <a:buFont typeface="Wingdings" panose="05000000000000000000" pitchFamily="2" charset="2"/>
              <a:buChar char="Ø"/>
            </a:pPr>
            <a:r>
              <a:rPr lang="de-DE" sz="2400" dirty="0">
                <a:sym typeface="Wingdings" panose="05000000000000000000" pitchFamily="2" charset="2"/>
              </a:rPr>
              <a:t>Zusätzliche telefonische Kontaktaufnahme (Call Center)</a:t>
            </a:r>
            <a:endParaRPr kumimoji="0" lang="de-DE" altLang="de-DE" sz="2400" b="0" i="0" u="none" strike="noStrike" cap="none" normalizeH="0" baseline="0" dirty="0">
              <a:ln>
                <a:noFill/>
              </a:ln>
              <a:solidFill>
                <a:schemeClr val="tx1"/>
              </a:solidFill>
              <a:effectLst/>
              <a:latin typeface="Arial" charset="0"/>
              <a:cs typeface="Arial" charset="0"/>
            </a:endParaRPr>
          </a:p>
        </p:txBody>
      </p:sp>
      <p:sp>
        <p:nvSpPr>
          <p:cNvPr id="8" name="Rechteck 7"/>
          <p:cNvSpPr/>
          <p:nvPr/>
        </p:nvSpPr>
        <p:spPr>
          <a:xfrm>
            <a:off x="2133600" y="6400800"/>
            <a:ext cx="5638800" cy="276999"/>
          </a:xfrm>
          <a:prstGeom prst="rect">
            <a:avLst/>
          </a:prstGeom>
        </p:spPr>
        <p:txBody>
          <a:bodyPr wrap="square">
            <a:spAutoFit/>
          </a:bodyPr>
          <a:lstStyle/>
          <a:p>
            <a:r>
              <a:rPr lang="en-US" sz="1200" dirty="0" err="1"/>
              <a:t>Quelle</a:t>
            </a:r>
            <a:r>
              <a:rPr lang="en-US" sz="1200" dirty="0"/>
              <a:t>: wikipedia.de </a:t>
            </a:r>
          </a:p>
        </p:txBody>
      </p:sp>
    </p:spTree>
    <p:extLst>
      <p:ext uri="{BB962C8B-B14F-4D97-AF65-F5344CB8AC3E}">
        <p14:creationId xmlns:p14="http://schemas.microsoft.com/office/powerpoint/2010/main" val="605829240"/>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940152"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Leitmotiv Leadgenerierung</a:t>
            </a:r>
            <a:endParaRPr lang="en-CA" sz="2400" b="1" dirty="0">
              <a:latin typeface="+mj-lt"/>
              <a:ea typeface="+mn-ea"/>
              <a:cs typeface="+mn-cs"/>
            </a:endParaRPr>
          </a:p>
        </p:txBody>
      </p:sp>
      <p:sp>
        <p:nvSpPr>
          <p:cNvPr id="6" name="Rechteck 5"/>
          <p:cNvSpPr/>
          <p:nvPr/>
        </p:nvSpPr>
        <p:spPr>
          <a:xfrm>
            <a:off x="2133600" y="6400800"/>
            <a:ext cx="5638800" cy="276999"/>
          </a:xfrm>
          <a:prstGeom prst="rect">
            <a:avLst/>
          </a:prstGeom>
        </p:spPr>
        <p:txBody>
          <a:bodyPr wrap="square">
            <a:spAutoFit/>
          </a:bodyPr>
          <a:lstStyle/>
          <a:p>
            <a:r>
              <a:rPr lang="en-US" sz="1200" dirty="0" err="1"/>
              <a:t>Quelle</a:t>
            </a:r>
            <a:r>
              <a:rPr lang="en-US" sz="1200" dirty="0"/>
              <a:t>: blog.hubspot.com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4000"/>
            <a:ext cx="5267325" cy="407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381000" y="4800600"/>
            <a:ext cx="7772400" cy="1754326"/>
          </a:xfrm>
          <a:prstGeom prst="rect">
            <a:avLst/>
          </a:prstGeom>
        </p:spPr>
        <p:txBody>
          <a:bodyPr wrap="square">
            <a:spAutoFit/>
          </a:bodyPr>
          <a:lstStyle/>
          <a:p>
            <a:pPr>
              <a:lnSpc>
                <a:spcPct val="150000"/>
              </a:lnSpc>
            </a:pPr>
            <a:r>
              <a:rPr lang="en-US" sz="2400" dirty="0"/>
              <a:t>Die </a:t>
            </a:r>
            <a:r>
              <a:rPr lang="en-US" sz="2400" dirty="0" err="1"/>
              <a:t>richtige</a:t>
            </a:r>
            <a:r>
              <a:rPr lang="en-US" sz="2400" dirty="0"/>
              <a:t> Person (Buyer Persona) </a:t>
            </a:r>
            <a:r>
              <a:rPr lang="en-US" sz="2400" dirty="0" err="1"/>
              <a:t>zur</a:t>
            </a:r>
            <a:r>
              <a:rPr lang="en-US" sz="2400" dirty="0"/>
              <a:t> </a:t>
            </a:r>
            <a:r>
              <a:rPr lang="en-US" sz="2400" dirty="0" err="1"/>
              <a:t>richtigen</a:t>
            </a:r>
            <a:r>
              <a:rPr lang="en-US" sz="2400" dirty="0"/>
              <a:t> </a:t>
            </a:r>
            <a:r>
              <a:rPr lang="en-US" sz="2400" dirty="0" err="1"/>
              <a:t>Zeit</a:t>
            </a:r>
            <a:r>
              <a:rPr lang="en-US" sz="2400" dirty="0"/>
              <a:t> </a:t>
            </a:r>
            <a:r>
              <a:rPr lang="en-US" sz="2400" dirty="0" err="1"/>
              <a:t>mit</a:t>
            </a:r>
            <a:r>
              <a:rPr lang="en-US" sz="2400" dirty="0"/>
              <a:t> </a:t>
            </a:r>
            <a:r>
              <a:rPr lang="en-US" sz="2400" dirty="0" err="1"/>
              <a:t>dem</a:t>
            </a:r>
            <a:r>
              <a:rPr lang="en-US" sz="2400" dirty="0"/>
              <a:t> </a:t>
            </a:r>
            <a:r>
              <a:rPr lang="en-US" sz="2400" dirty="0" err="1"/>
              <a:t>richtigen</a:t>
            </a:r>
            <a:r>
              <a:rPr lang="en-US" sz="2400" dirty="0"/>
              <a:t> </a:t>
            </a:r>
            <a:r>
              <a:rPr lang="en-US" sz="2400" dirty="0" err="1"/>
              <a:t>Inhalt</a:t>
            </a:r>
            <a:r>
              <a:rPr lang="en-US" sz="2400" dirty="0"/>
              <a:t> (Content Marketing) über den </a:t>
            </a:r>
            <a:r>
              <a:rPr lang="en-US" sz="2400" dirty="0" err="1"/>
              <a:t>richtigen</a:t>
            </a:r>
            <a:r>
              <a:rPr lang="en-US" sz="2400" dirty="0"/>
              <a:t> </a:t>
            </a:r>
            <a:r>
              <a:rPr lang="en-US" sz="2400" dirty="0" err="1"/>
              <a:t>Kanal</a:t>
            </a:r>
            <a:r>
              <a:rPr lang="en-US" sz="2400" dirty="0"/>
              <a:t> (Mail, Website, etc.) </a:t>
            </a:r>
            <a:r>
              <a:rPr lang="en-US" sz="2400" dirty="0" err="1"/>
              <a:t>ansprechen</a:t>
            </a:r>
            <a:r>
              <a:rPr lang="en-US" sz="2400" dirty="0"/>
              <a:t>!</a:t>
            </a:r>
            <a:endParaRPr lang="de-DE" sz="2400" dirty="0"/>
          </a:p>
        </p:txBody>
      </p:sp>
    </p:spTree>
    <p:extLst>
      <p:ext uri="{BB962C8B-B14F-4D97-AF65-F5344CB8AC3E}">
        <p14:creationId xmlns:p14="http://schemas.microsoft.com/office/powerpoint/2010/main" val="4172150534"/>
      </p:ext>
    </p:extLst>
  </p:cSld>
  <p:clrMapOvr>
    <a:masterClrMapping/>
  </p:clrMapOvr>
  <p:transition spd="med">
    <p:split dir="in"/>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dirty="0">
                <a:latin typeface="+mj-lt"/>
                <a:ea typeface="+mn-ea"/>
                <a:cs typeface="+mn-cs"/>
              </a:rPr>
              <a:t>Buyer Personas</a:t>
            </a:r>
          </a:p>
        </p:txBody>
      </p:sp>
      <p:sp>
        <p:nvSpPr>
          <p:cNvPr id="6" name="Rechteck 5"/>
          <p:cNvSpPr/>
          <p:nvPr/>
        </p:nvSpPr>
        <p:spPr>
          <a:xfrm>
            <a:off x="2133600" y="6400800"/>
            <a:ext cx="5638800" cy="276999"/>
          </a:xfrm>
          <a:prstGeom prst="rect">
            <a:avLst/>
          </a:prstGeom>
        </p:spPr>
        <p:txBody>
          <a:bodyPr wrap="square">
            <a:spAutoFit/>
          </a:bodyPr>
          <a:lstStyle/>
          <a:p>
            <a:r>
              <a:rPr lang="en-US" sz="1200" dirty="0" err="1"/>
              <a:t>Quelle</a:t>
            </a:r>
            <a:r>
              <a:rPr lang="en-US" sz="1200" dirty="0"/>
              <a:t>: blog.hubspot.com </a:t>
            </a:r>
          </a:p>
        </p:txBody>
      </p:sp>
      <p:sp>
        <p:nvSpPr>
          <p:cNvPr id="7" name="Rechteck 6"/>
          <p:cNvSpPr/>
          <p:nvPr/>
        </p:nvSpPr>
        <p:spPr>
          <a:xfrm>
            <a:off x="533400" y="4572000"/>
            <a:ext cx="7772400" cy="1754326"/>
          </a:xfrm>
          <a:prstGeom prst="rect">
            <a:avLst/>
          </a:prstGeom>
        </p:spPr>
        <p:txBody>
          <a:bodyPr wrap="square">
            <a:spAutoFit/>
          </a:bodyPr>
          <a:lstStyle/>
          <a:p>
            <a:pPr>
              <a:lnSpc>
                <a:spcPct val="150000"/>
              </a:lnSpc>
            </a:pPr>
            <a:r>
              <a:rPr lang="en-US" sz="2400" dirty="0"/>
              <a:t>Buyer Personas </a:t>
            </a:r>
            <a:r>
              <a:rPr lang="en-US" sz="2400" dirty="0" err="1"/>
              <a:t>definieren</a:t>
            </a:r>
            <a:r>
              <a:rPr lang="en-US" sz="2400" dirty="0"/>
              <a:t> </a:t>
            </a:r>
            <a:r>
              <a:rPr lang="en-US" sz="2400" dirty="0" err="1"/>
              <a:t>meine</a:t>
            </a:r>
            <a:r>
              <a:rPr lang="en-US" sz="2400" dirty="0"/>
              <a:t> </a:t>
            </a:r>
            <a:r>
              <a:rPr lang="en-US" sz="2400" dirty="0" err="1"/>
              <a:t>Zielgruppe</a:t>
            </a:r>
            <a:r>
              <a:rPr lang="en-US" sz="2400" dirty="0"/>
              <a:t>! </a:t>
            </a:r>
          </a:p>
          <a:p>
            <a:pPr>
              <a:lnSpc>
                <a:spcPct val="150000"/>
              </a:lnSpc>
            </a:pPr>
            <a:r>
              <a:rPr lang="en-US" sz="2400" dirty="0" err="1">
                <a:sym typeface="Wingdings" panose="05000000000000000000" pitchFamily="2" charset="2"/>
              </a:rPr>
              <a:t>Wichtig</a:t>
            </a:r>
            <a:r>
              <a:rPr lang="en-US" sz="2400" dirty="0">
                <a:sym typeface="Wingdings" panose="05000000000000000000" pitchFamily="2" charset="2"/>
              </a:rPr>
              <a:t>: </a:t>
            </a:r>
            <a:r>
              <a:rPr lang="en-US" sz="2400" dirty="0" err="1">
                <a:sym typeface="Wingdings" panose="05000000000000000000" pitchFamily="2" charset="2"/>
              </a:rPr>
              <a:t>welche</a:t>
            </a:r>
            <a:r>
              <a:rPr lang="en-US" sz="2400" dirty="0">
                <a:sym typeface="Wingdings" panose="05000000000000000000" pitchFamily="2" charset="2"/>
              </a:rPr>
              <a:t> </a:t>
            </a:r>
            <a:r>
              <a:rPr lang="en-US" sz="2400" dirty="0" err="1">
                <a:sym typeface="Wingdings" panose="05000000000000000000" pitchFamily="2" charset="2"/>
              </a:rPr>
              <a:t>Kanäle</a:t>
            </a:r>
            <a:r>
              <a:rPr lang="en-US" sz="2400" dirty="0">
                <a:sym typeface="Wingdings" panose="05000000000000000000" pitchFamily="2" charset="2"/>
              </a:rPr>
              <a:t> </a:t>
            </a:r>
            <a:r>
              <a:rPr lang="en-US" sz="2400" dirty="0" err="1">
                <a:sym typeface="Wingdings" panose="05000000000000000000" pitchFamily="2" charset="2"/>
              </a:rPr>
              <a:t>nutzt</a:t>
            </a:r>
            <a:r>
              <a:rPr lang="en-US" sz="2400" dirty="0">
                <a:sym typeface="Wingdings" panose="05000000000000000000" pitchFamily="2" charset="2"/>
              </a:rPr>
              <a:t> </a:t>
            </a:r>
            <a:r>
              <a:rPr lang="en-US" sz="2400" dirty="0" err="1">
                <a:sym typeface="Wingdings" panose="05000000000000000000" pitchFamily="2" charset="2"/>
              </a:rPr>
              <a:t>meine</a:t>
            </a:r>
            <a:r>
              <a:rPr lang="en-US" sz="2400" dirty="0">
                <a:sym typeface="Wingdings" panose="05000000000000000000" pitchFamily="2" charset="2"/>
              </a:rPr>
              <a:t> Persona?  </a:t>
            </a:r>
            <a:r>
              <a:rPr lang="en-US" sz="2400" dirty="0" err="1">
                <a:sym typeface="Wingdings" panose="05000000000000000000" pitchFamily="2" charset="2"/>
              </a:rPr>
              <a:t>Festlegung</a:t>
            </a:r>
            <a:r>
              <a:rPr lang="en-US" sz="2400" dirty="0">
                <a:sym typeface="Wingdings" panose="05000000000000000000" pitchFamily="2" charset="2"/>
              </a:rPr>
              <a:t> der </a:t>
            </a:r>
            <a:r>
              <a:rPr lang="en-US" sz="2400" dirty="0" err="1">
                <a:sym typeface="Wingdings" panose="05000000000000000000" pitchFamily="2" charset="2"/>
              </a:rPr>
              <a:t>Distributionskanäle</a:t>
            </a:r>
            <a:r>
              <a:rPr lang="en-US" sz="2400" dirty="0">
                <a:sym typeface="Wingdings" panose="05000000000000000000" pitchFamily="2" charset="2"/>
              </a:rPr>
              <a:t>!</a:t>
            </a:r>
          </a:p>
        </p:txBody>
      </p:sp>
      <p:sp>
        <p:nvSpPr>
          <p:cNvPr id="3" name="Rechteck 2"/>
          <p:cNvSpPr/>
          <p:nvPr/>
        </p:nvSpPr>
        <p:spPr>
          <a:xfrm>
            <a:off x="685800" y="1582341"/>
            <a:ext cx="7924800" cy="2862322"/>
          </a:xfrm>
          <a:prstGeom prst="rect">
            <a:avLst/>
          </a:prstGeom>
        </p:spPr>
        <p:txBody>
          <a:bodyPr wrap="square">
            <a:spAutoFit/>
          </a:bodyPr>
          <a:lstStyle/>
          <a:p>
            <a:pPr>
              <a:lnSpc>
                <a:spcPct val="150000"/>
              </a:lnSpc>
            </a:pPr>
            <a:r>
              <a:rPr lang="de-DE" sz="2400" b="1" dirty="0" err="1"/>
              <a:t>Buyer</a:t>
            </a:r>
            <a:r>
              <a:rPr lang="de-DE" sz="2400" b="1" dirty="0"/>
              <a:t> </a:t>
            </a:r>
            <a:r>
              <a:rPr lang="de-DE" sz="2400" b="1" dirty="0" err="1"/>
              <a:t>Personas</a:t>
            </a:r>
            <a:endParaRPr lang="de-DE" sz="2400" b="1" dirty="0"/>
          </a:p>
          <a:p>
            <a:pPr marL="342900" indent="-342900">
              <a:lnSpc>
                <a:spcPct val="150000"/>
              </a:lnSpc>
              <a:buFont typeface="Wingdings" panose="05000000000000000000" pitchFamily="2" charset="2"/>
              <a:buChar char="Ø"/>
            </a:pPr>
            <a:r>
              <a:rPr lang="de-DE" sz="2400" dirty="0"/>
              <a:t>semi-fiktionale Darstellungen Ihrer idealen Kunden und basieren auf realen Daten. Dazu gehören demografische Daten, Verhaltensweisen, Motivationen und Ziele. </a:t>
            </a:r>
          </a:p>
        </p:txBody>
      </p:sp>
    </p:spTree>
    <p:extLst>
      <p:ext uri="{BB962C8B-B14F-4D97-AF65-F5344CB8AC3E}">
        <p14:creationId xmlns:p14="http://schemas.microsoft.com/office/powerpoint/2010/main" val="2818718436"/>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dirty="0">
                <a:latin typeface="+mj-lt"/>
                <a:ea typeface="+mn-ea"/>
                <a:cs typeface="+mn-cs"/>
              </a:rPr>
              <a:t>Buyer Personas</a:t>
            </a:r>
          </a:p>
        </p:txBody>
      </p:sp>
      <p:sp>
        <p:nvSpPr>
          <p:cNvPr id="6" name="Rechteck 5"/>
          <p:cNvSpPr/>
          <p:nvPr/>
        </p:nvSpPr>
        <p:spPr>
          <a:xfrm>
            <a:off x="2133600" y="6400800"/>
            <a:ext cx="5638800" cy="276999"/>
          </a:xfrm>
          <a:prstGeom prst="rect">
            <a:avLst/>
          </a:prstGeom>
        </p:spPr>
        <p:txBody>
          <a:bodyPr wrap="square">
            <a:spAutoFit/>
          </a:bodyPr>
          <a:lstStyle/>
          <a:p>
            <a:r>
              <a:rPr lang="en-US" sz="1200" dirty="0" err="1"/>
              <a:t>Quelle</a:t>
            </a:r>
            <a:r>
              <a:rPr lang="en-US" sz="1200" dirty="0"/>
              <a:t>: Evalanche.de, “Next Level Email-Marketing”, 2016</a:t>
            </a:r>
          </a:p>
        </p:txBody>
      </p:sp>
      <p:sp>
        <p:nvSpPr>
          <p:cNvPr id="3" name="Rechteck 2"/>
          <p:cNvSpPr/>
          <p:nvPr/>
        </p:nvSpPr>
        <p:spPr>
          <a:xfrm>
            <a:off x="228600" y="1295400"/>
            <a:ext cx="8686800" cy="5006499"/>
          </a:xfrm>
          <a:prstGeom prst="rect">
            <a:avLst/>
          </a:prstGeom>
        </p:spPr>
        <p:txBody>
          <a:bodyPr wrap="square">
            <a:spAutoFit/>
          </a:bodyPr>
          <a:lstStyle/>
          <a:p>
            <a:pPr>
              <a:lnSpc>
                <a:spcPct val="150000"/>
              </a:lnSpc>
            </a:pPr>
            <a:r>
              <a:rPr lang="de-DE" sz="2400" b="1" dirty="0"/>
              <a:t>Was muss mein Persona-Profil enthalten?</a:t>
            </a:r>
          </a:p>
          <a:p>
            <a:pPr marL="342900" indent="-342900">
              <a:lnSpc>
                <a:spcPts val="3380"/>
              </a:lnSpc>
              <a:buFont typeface="Wingdings" panose="05000000000000000000" pitchFamily="2" charset="2"/>
              <a:buChar char="Ø"/>
            </a:pPr>
            <a:r>
              <a:rPr lang="de-DE" sz="2400" dirty="0"/>
              <a:t>Platzhalter – existierender Mensch, Kunstfigur oder bestehender Kunde</a:t>
            </a:r>
          </a:p>
          <a:p>
            <a:pPr marL="342900" indent="-342900">
              <a:lnSpc>
                <a:spcPts val="3380"/>
              </a:lnSpc>
              <a:buFont typeface="Wingdings" panose="05000000000000000000" pitchFamily="2" charset="2"/>
              <a:buChar char="Ø"/>
            </a:pPr>
            <a:r>
              <a:rPr lang="de-DE" sz="2400" dirty="0"/>
              <a:t>Namen und Bild</a:t>
            </a:r>
          </a:p>
          <a:p>
            <a:pPr marL="342900" indent="-342900">
              <a:lnSpc>
                <a:spcPts val="3380"/>
              </a:lnSpc>
              <a:buFont typeface="Wingdings" panose="05000000000000000000" pitchFamily="2" charset="2"/>
              <a:buChar char="Ø"/>
            </a:pPr>
            <a:r>
              <a:rPr lang="de-DE" sz="2400" dirty="0"/>
              <a:t>Typische Position/Verantwortungsbereich im Unternehmen</a:t>
            </a:r>
          </a:p>
          <a:p>
            <a:pPr marL="342900" indent="-342900">
              <a:lnSpc>
                <a:spcPts val="3380"/>
              </a:lnSpc>
              <a:buFont typeface="Wingdings" panose="05000000000000000000" pitchFamily="2" charset="2"/>
              <a:buChar char="Ø"/>
            </a:pPr>
            <a:r>
              <a:rPr lang="de-DE" sz="2400" dirty="0"/>
              <a:t>„Typus“ (siehe SINUS-Milieus) </a:t>
            </a:r>
            <a:r>
              <a:rPr lang="de-DE" sz="2400" dirty="0">
                <a:sym typeface="Wingdings" panose="05000000000000000000" pitchFamily="2" charset="2"/>
              </a:rPr>
              <a:t> Dominanz, Stimulanz, Balance, Analyse? </a:t>
            </a:r>
          </a:p>
          <a:p>
            <a:pPr marL="342900" indent="-342900">
              <a:lnSpc>
                <a:spcPts val="3380"/>
              </a:lnSpc>
              <a:buFont typeface="Wingdings" panose="05000000000000000000" pitchFamily="2" charset="2"/>
              <a:buChar char="Ø"/>
            </a:pPr>
            <a:r>
              <a:rPr lang="de-DE" sz="2400" dirty="0">
                <a:sym typeface="Wingdings" panose="05000000000000000000" pitchFamily="2" charset="2"/>
              </a:rPr>
              <a:t>Was treibt die Persona an? </a:t>
            </a:r>
          </a:p>
          <a:p>
            <a:pPr marL="342900" indent="-342900">
              <a:lnSpc>
                <a:spcPts val="3380"/>
              </a:lnSpc>
              <a:buFont typeface="Wingdings" panose="05000000000000000000" pitchFamily="2" charset="2"/>
              <a:buChar char="Ø"/>
            </a:pPr>
            <a:r>
              <a:rPr lang="de-DE" sz="2400" dirty="0">
                <a:sym typeface="Wingdings" panose="05000000000000000000" pitchFamily="2" charset="2"/>
              </a:rPr>
              <a:t>Welche Informationsquellen nutzt die Persona?</a:t>
            </a:r>
          </a:p>
          <a:p>
            <a:pPr marL="342900" indent="-342900">
              <a:lnSpc>
                <a:spcPts val="3380"/>
              </a:lnSpc>
              <a:buFont typeface="Wingdings" panose="05000000000000000000" pitchFamily="2" charset="2"/>
              <a:buChar char="Ø"/>
            </a:pPr>
            <a:r>
              <a:rPr lang="de-DE" sz="2400" dirty="0">
                <a:sym typeface="Wingdings" panose="05000000000000000000" pitchFamily="2" charset="2"/>
              </a:rPr>
              <a:t>Wo und wie sucht sie nach Lösungen? </a:t>
            </a:r>
          </a:p>
          <a:p>
            <a:pPr marL="342900" indent="-342900">
              <a:lnSpc>
                <a:spcPts val="3380"/>
              </a:lnSpc>
              <a:buFont typeface="Wingdings" panose="05000000000000000000" pitchFamily="2" charset="2"/>
              <a:buChar char="Ø"/>
            </a:pPr>
            <a:r>
              <a:rPr lang="de-DE" sz="2400" dirty="0">
                <a:sym typeface="Wingdings" panose="05000000000000000000" pitchFamily="2" charset="2"/>
              </a:rPr>
              <a:t>Kaufprozess der Persona?</a:t>
            </a:r>
            <a:endParaRPr lang="de-DE" sz="2400" dirty="0"/>
          </a:p>
        </p:txBody>
      </p:sp>
    </p:spTree>
    <p:extLst>
      <p:ext uri="{BB962C8B-B14F-4D97-AF65-F5344CB8AC3E}">
        <p14:creationId xmlns:p14="http://schemas.microsoft.com/office/powerpoint/2010/main" val="3160270658"/>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dirty="0">
                <a:latin typeface="+mj-lt"/>
                <a:ea typeface="+mn-ea"/>
                <a:cs typeface="+mn-cs"/>
              </a:rPr>
              <a:t>Buyer Personas</a:t>
            </a:r>
          </a:p>
        </p:txBody>
      </p:sp>
      <p:sp>
        <p:nvSpPr>
          <p:cNvPr id="6" name="Rechteck 5"/>
          <p:cNvSpPr/>
          <p:nvPr/>
        </p:nvSpPr>
        <p:spPr>
          <a:xfrm>
            <a:off x="2133600" y="6400800"/>
            <a:ext cx="5638800" cy="276999"/>
          </a:xfrm>
          <a:prstGeom prst="rect">
            <a:avLst/>
          </a:prstGeom>
        </p:spPr>
        <p:txBody>
          <a:bodyPr wrap="square">
            <a:spAutoFit/>
          </a:bodyPr>
          <a:lstStyle/>
          <a:p>
            <a:r>
              <a:rPr lang="en-US" sz="1200" dirty="0" err="1"/>
              <a:t>Quelle</a:t>
            </a:r>
            <a:r>
              <a:rPr lang="en-US" sz="1200" dirty="0"/>
              <a:t>: Evalanche.de, “Next Level Email-Marketing”, 2016</a:t>
            </a:r>
          </a:p>
        </p:txBody>
      </p:sp>
      <p:sp>
        <p:nvSpPr>
          <p:cNvPr id="3" name="Rechteck 2"/>
          <p:cNvSpPr/>
          <p:nvPr/>
        </p:nvSpPr>
        <p:spPr>
          <a:xfrm>
            <a:off x="228600" y="1774716"/>
            <a:ext cx="8686800" cy="4016484"/>
          </a:xfrm>
          <a:prstGeom prst="rect">
            <a:avLst/>
          </a:prstGeom>
        </p:spPr>
        <p:txBody>
          <a:bodyPr wrap="square">
            <a:spAutoFit/>
          </a:bodyPr>
          <a:lstStyle/>
          <a:p>
            <a:pPr>
              <a:lnSpc>
                <a:spcPts val="3380"/>
              </a:lnSpc>
            </a:pPr>
            <a:r>
              <a:rPr lang="de-DE" sz="2400" b="1" dirty="0"/>
              <a:t>Ableitung der Handlungen aus der definierten </a:t>
            </a:r>
            <a:r>
              <a:rPr lang="de-DE" sz="2400" b="1" dirty="0" err="1"/>
              <a:t>Buyer</a:t>
            </a:r>
            <a:r>
              <a:rPr lang="de-DE" sz="2400" b="1" dirty="0"/>
              <a:t> Persona</a:t>
            </a:r>
          </a:p>
          <a:p>
            <a:pPr>
              <a:lnSpc>
                <a:spcPts val="3380"/>
              </a:lnSpc>
            </a:pPr>
            <a:endParaRPr lang="de-DE" sz="2400" b="1" dirty="0"/>
          </a:p>
          <a:p>
            <a:pPr marL="342900" indent="-342900">
              <a:lnSpc>
                <a:spcPts val="3380"/>
              </a:lnSpc>
              <a:buFont typeface="Wingdings" panose="05000000000000000000" pitchFamily="2" charset="2"/>
              <a:buChar char="Ø"/>
            </a:pPr>
            <a:r>
              <a:rPr lang="de-DE" sz="2400" dirty="0"/>
              <a:t>Welche Inhalte und Mehrwerte interessieren meine </a:t>
            </a:r>
            <a:r>
              <a:rPr lang="de-DE" sz="2400" dirty="0" err="1"/>
              <a:t>Buyer</a:t>
            </a:r>
            <a:r>
              <a:rPr lang="de-DE" sz="2400" dirty="0"/>
              <a:t> Persona? </a:t>
            </a:r>
          </a:p>
          <a:p>
            <a:pPr marL="342900" indent="-342900">
              <a:lnSpc>
                <a:spcPts val="3380"/>
              </a:lnSpc>
              <a:buFont typeface="Wingdings" panose="05000000000000000000" pitchFamily="2" charset="2"/>
              <a:buChar char="Ø"/>
            </a:pPr>
            <a:r>
              <a:rPr lang="de-DE" sz="2400" dirty="0"/>
              <a:t>Was ist für sie so wertvoll, interessant und attraktiv, </a:t>
            </a:r>
            <a:r>
              <a:rPr lang="de-DE" sz="2400" dirty="0" err="1"/>
              <a:t>daß</a:t>
            </a:r>
            <a:r>
              <a:rPr lang="de-DE" sz="2400" dirty="0"/>
              <a:t> sie mir die Kontaktdaten gibt? </a:t>
            </a:r>
          </a:p>
          <a:p>
            <a:pPr marL="342900" indent="-342900">
              <a:lnSpc>
                <a:spcPts val="3380"/>
              </a:lnSpc>
              <a:buFont typeface="Wingdings" panose="05000000000000000000" pitchFamily="2" charset="2"/>
              <a:buChar char="Ø"/>
            </a:pPr>
            <a:r>
              <a:rPr lang="de-DE" sz="2400" dirty="0"/>
              <a:t>Über welche Kommunikationskanäle spreche ich die </a:t>
            </a:r>
            <a:r>
              <a:rPr lang="de-DE" sz="2400" dirty="0" err="1"/>
              <a:t>Buyer</a:t>
            </a:r>
            <a:r>
              <a:rPr lang="de-DE" sz="2400" dirty="0"/>
              <a:t> Persona am besten und </a:t>
            </a:r>
            <a:r>
              <a:rPr lang="de-DE" sz="2400" dirty="0" err="1"/>
              <a:t>erfolgsversprechendsten</a:t>
            </a:r>
            <a:r>
              <a:rPr lang="de-DE" sz="2400" dirty="0"/>
              <a:t> an? </a:t>
            </a:r>
          </a:p>
        </p:txBody>
      </p:sp>
    </p:spTree>
    <p:extLst>
      <p:ext uri="{BB962C8B-B14F-4D97-AF65-F5344CB8AC3E}">
        <p14:creationId xmlns:p14="http://schemas.microsoft.com/office/powerpoint/2010/main" val="3210597677"/>
      </p:ext>
    </p:extLst>
  </p:cSld>
  <p:clrMapOvr>
    <a:overrideClrMapping bg1="lt1" tx1="dk1" bg2="lt2" tx2="dk2" accent1="accent1" accent2="accent2" accent3="accent3" accent4="accent4" accent5="accent5" accent6="accent6" hlink="hlink" folHlink="folHlink"/>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724128"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 für</a:t>
            </a:r>
            <a:r>
              <a:rPr lang="en-CA" sz="2400" b="1" dirty="0">
                <a:latin typeface="+mj-lt"/>
                <a:ea typeface="+mn-ea"/>
                <a:cs typeface="+mn-cs"/>
              </a:rPr>
              <a:t> Buyer Personas</a:t>
            </a:r>
          </a:p>
        </p:txBody>
      </p:sp>
      <p:sp>
        <p:nvSpPr>
          <p:cNvPr id="3" name="Rechteck 2"/>
          <p:cNvSpPr/>
          <p:nvPr/>
        </p:nvSpPr>
        <p:spPr>
          <a:xfrm>
            <a:off x="228600" y="1774716"/>
            <a:ext cx="8686800" cy="489365"/>
          </a:xfrm>
          <a:prstGeom prst="rect">
            <a:avLst/>
          </a:prstGeom>
        </p:spPr>
        <p:txBody>
          <a:bodyPr wrap="square">
            <a:spAutoFit/>
          </a:bodyPr>
          <a:lstStyle/>
          <a:p>
            <a:pPr>
              <a:lnSpc>
                <a:spcPts val="3380"/>
              </a:lnSpc>
            </a:pPr>
            <a:r>
              <a:rPr lang="de-DE" sz="2400" b="1" dirty="0"/>
              <a:t>Tee-Online-Shop</a:t>
            </a:r>
            <a:endParaRPr lang="de-DE" sz="2400" dirty="0"/>
          </a:p>
        </p:txBody>
      </p:sp>
      <p:pic>
        <p:nvPicPr>
          <p:cNvPr id="4" name="Grafik 3"/>
          <p:cNvPicPr>
            <a:picLocks noChangeAspect="1"/>
          </p:cNvPicPr>
          <p:nvPr/>
        </p:nvPicPr>
        <p:blipFill>
          <a:blip r:embed="rId3"/>
          <a:stretch>
            <a:fillRect/>
          </a:stretch>
        </p:blipFill>
        <p:spPr>
          <a:xfrm>
            <a:off x="1143000" y="2258765"/>
            <a:ext cx="5828414" cy="4071563"/>
          </a:xfrm>
          <a:prstGeom prst="rect">
            <a:avLst/>
          </a:prstGeom>
        </p:spPr>
      </p:pic>
      <p:sp>
        <p:nvSpPr>
          <p:cNvPr id="7" name="Rechteck 6"/>
          <p:cNvSpPr/>
          <p:nvPr/>
        </p:nvSpPr>
        <p:spPr>
          <a:xfrm>
            <a:off x="457200" y="6400800"/>
            <a:ext cx="7315200" cy="276999"/>
          </a:xfrm>
          <a:prstGeom prst="rect">
            <a:avLst/>
          </a:prstGeom>
        </p:spPr>
        <p:txBody>
          <a:bodyPr wrap="square">
            <a:spAutoFit/>
          </a:bodyPr>
          <a:lstStyle/>
          <a:p>
            <a:r>
              <a:rPr lang="en-US" sz="1200" dirty="0"/>
              <a:t>Quelle: Kristof </a:t>
            </a:r>
            <a:r>
              <a:rPr lang="en-US" sz="1200" dirty="0" err="1"/>
              <a:t>Maletzke</a:t>
            </a:r>
            <a:r>
              <a:rPr lang="en-US" sz="1200" dirty="0"/>
              <a:t>, onlinemarketing.de, </a:t>
            </a:r>
            <a:r>
              <a:rPr lang="de-DE" sz="1200" dirty="0" err="1"/>
              <a:t>How-To</a:t>
            </a:r>
            <a:r>
              <a:rPr lang="de-DE" sz="1200" dirty="0"/>
              <a:t>: So erstellst du </a:t>
            </a:r>
            <a:r>
              <a:rPr lang="de-DE" sz="1200" dirty="0" err="1"/>
              <a:t>Personas</a:t>
            </a:r>
            <a:r>
              <a:rPr lang="de-DE" sz="1200" dirty="0"/>
              <a:t> für deinen Online-Shop</a:t>
            </a:r>
            <a:endParaRPr lang="en-US" sz="1200" dirty="0"/>
          </a:p>
        </p:txBody>
      </p:sp>
    </p:spTree>
    <p:extLst>
      <p:ext uri="{BB962C8B-B14F-4D97-AF65-F5344CB8AC3E}">
        <p14:creationId xmlns:p14="http://schemas.microsoft.com/office/powerpoint/2010/main" val="290891743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796136"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 für</a:t>
            </a:r>
            <a:r>
              <a:rPr lang="en-CA" sz="2400" b="1" dirty="0">
                <a:latin typeface="+mj-lt"/>
                <a:ea typeface="+mn-ea"/>
                <a:cs typeface="+mn-cs"/>
              </a:rPr>
              <a:t> Buyer Personas</a:t>
            </a:r>
          </a:p>
        </p:txBody>
      </p:sp>
      <p:sp>
        <p:nvSpPr>
          <p:cNvPr id="3" name="Rechteck 2"/>
          <p:cNvSpPr/>
          <p:nvPr/>
        </p:nvSpPr>
        <p:spPr>
          <a:xfrm>
            <a:off x="228600" y="1774716"/>
            <a:ext cx="8686800" cy="489365"/>
          </a:xfrm>
          <a:prstGeom prst="rect">
            <a:avLst/>
          </a:prstGeom>
        </p:spPr>
        <p:txBody>
          <a:bodyPr wrap="square">
            <a:spAutoFit/>
          </a:bodyPr>
          <a:lstStyle/>
          <a:p>
            <a:pPr>
              <a:lnSpc>
                <a:spcPts val="3380"/>
              </a:lnSpc>
            </a:pPr>
            <a:r>
              <a:rPr lang="de-DE" sz="2400" b="1" dirty="0"/>
              <a:t>Tee-Online-Shop</a:t>
            </a:r>
            <a:endParaRPr lang="de-DE" sz="2400" dirty="0"/>
          </a:p>
        </p:txBody>
      </p:sp>
      <p:pic>
        <p:nvPicPr>
          <p:cNvPr id="4" name="Grafik 3"/>
          <p:cNvPicPr>
            <a:picLocks noChangeAspect="1"/>
          </p:cNvPicPr>
          <p:nvPr/>
        </p:nvPicPr>
        <p:blipFill>
          <a:blip r:embed="rId3"/>
          <a:stretch>
            <a:fillRect/>
          </a:stretch>
        </p:blipFill>
        <p:spPr>
          <a:xfrm>
            <a:off x="228600" y="2290662"/>
            <a:ext cx="2547821" cy="1779835"/>
          </a:xfrm>
          <a:prstGeom prst="rect">
            <a:avLst/>
          </a:prstGeom>
        </p:spPr>
      </p:pic>
      <p:pic>
        <p:nvPicPr>
          <p:cNvPr id="5" name="Grafik 4"/>
          <p:cNvPicPr>
            <a:picLocks noChangeAspect="1"/>
          </p:cNvPicPr>
          <p:nvPr/>
        </p:nvPicPr>
        <p:blipFill>
          <a:blip r:embed="rId4"/>
          <a:stretch>
            <a:fillRect/>
          </a:stretch>
        </p:blipFill>
        <p:spPr>
          <a:xfrm>
            <a:off x="2895600" y="2264081"/>
            <a:ext cx="5552812" cy="3882615"/>
          </a:xfrm>
          <a:prstGeom prst="rect">
            <a:avLst/>
          </a:prstGeom>
        </p:spPr>
      </p:pic>
      <p:sp>
        <p:nvSpPr>
          <p:cNvPr id="7" name="Rechteck 6"/>
          <p:cNvSpPr/>
          <p:nvPr/>
        </p:nvSpPr>
        <p:spPr>
          <a:xfrm>
            <a:off x="457200" y="6400800"/>
            <a:ext cx="7315200" cy="276999"/>
          </a:xfrm>
          <a:prstGeom prst="rect">
            <a:avLst/>
          </a:prstGeom>
        </p:spPr>
        <p:txBody>
          <a:bodyPr wrap="square">
            <a:spAutoFit/>
          </a:bodyPr>
          <a:lstStyle/>
          <a:p>
            <a:r>
              <a:rPr lang="en-US" sz="1200" dirty="0"/>
              <a:t>Quelle: Kristof </a:t>
            </a:r>
            <a:r>
              <a:rPr lang="en-US" sz="1200" dirty="0" err="1"/>
              <a:t>Maletzke</a:t>
            </a:r>
            <a:r>
              <a:rPr lang="en-US" sz="1200" dirty="0"/>
              <a:t>, onlinemarketing.de, </a:t>
            </a:r>
            <a:r>
              <a:rPr lang="de-DE" sz="1200" dirty="0" err="1"/>
              <a:t>How-To</a:t>
            </a:r>
            <a:r>
              <a:rPr lang="de-DE" sz="1200" dirty="0"/>
              <a:t>: So erstellst du </a:t>
            </a:r>
            <a:r>
              <a:rPr lang="de-DE" sz="1200" dirty="0" err="1"/>
              <a:t>Personas</a:t>
            </a:r>
            <a:r>
              <a:rPr lang="de-DE" sz="1200" dirty="0"/>
              <a:t> für deinen Online-Shop</a:t>
            </a:r>
            <a:endParaRPr lang="en-US" sz="1200" dirty="0"/>
          </a:p>
        </p:txBody>
      </p:sp>
    </p:spTree>
    <p:extLst>
      <p:ext uri="{BB962C8B-B14F-4D97-AF65-F5344CB8AC3E}">
        <p14:creationId xmlns:p14="http://schemas.microsoft.com/office/powerpoint/2010/main" val="17971820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E5AD313A-C916-41F6-AE87-4BA6ACB3DD3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8052" name="Textfeld 10">
            <a:extLst>
              <a:ext uri="{FF2B5EF4-FFF2-40B4-BE49-F238E27FC236}">
                <a16:creationId xmlns:a16="http://schemas.microsoft.com/office/drawing/2014/main" id="{77749F01-E2D4-4ECF-AEC6-0F58A597E047}"/>
              </a:ext>
            </a:extLst>
          </p:cNvPr>
          <p:cNvSpPr txBox="1">
            <a:spLocks noChangeArrowheads="1"/>
          </p:cNvSpPr>
          <p:nvPr/>
        </p:nvSpPr>
        <p:spPr bwMode="auto">
          <a:xfrm>
            <a:off x="611188" y="981075"/>
            <a:ext cx="8353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spcBef>
                <a:spcPct val="0"/>
              </a:spcBef>
              <a:buClrTx/>
              <a:buNone/>
            </a:pPr>
            <a:r>
              <a:rPr lang="de-DE" altLang="de-DE" sz="2400" b="1" dirty="0">
                <a:solidFill>
                  <a:schemeClr val="tx1"/>
                </a:solidFill>
                <a:latin typeface="Arial" panose="020B0604020202020204" pitchFamily="34" charset="0"/>
                <a:cs typeface="Arial" panose="020B0604020202020204" pitchFamily="34" charset="0"/>
              </a:rPr>
              <a:t>E-Mail-Marketing – Verschlüsselung</a:t>
            </a:r>
          </a:p>
        </p:txBody>
      </p:sp>
      <p:sp>
        <p:nvSpPr>
          <p:cNvPr id="9" name="Title 9">
            <a:extLst>
              <a:ext uri="{FF2B5EF4-FFF2-40B4-BE49-F238E27FC236}">
                <a16:creationId xmlns:a16="http://schemas.microsoft.com/office/drawing/2014/main" id="{43CC81E6-644C-480F-87EF-5DBC1B6E2DB8}"/>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sp>
        <p:nvSpPr>
          <p:cNvPr id="8" name="Text Box 5">
            <a:extLst>
              <a:ext uri="{FF2B5EF4-FFF2-40B4-BE49-F238E27FC236}">
                <a16:creationId xmlns:a16="http://schemas.microsoft.com/office/drawing/2014/main" id="{7D006BE5-A812-417E-941D-53516E0B34E9}"/>
              </a:ext>
            </a:extLst>
          </p:cNvPr>
          <p:cNvSpPr txBox="1">
            <a:spLocks noChangeArrowheads="1"/>
          </p:cNvSpPr>
          <p:nvPr/>
        </p:nvSpPr>
        <p:spPr bwMode="auto">
          <a:xfrm>
            <a:off x="465931" y="2501032"/>
            <a:ext cx="8212137"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0066FF"/>
              </a:buClr>
              <a:buChar char="•"/>
              <a:defRPr sz="2200">
                <a:solidFill>
                  <a:srgbClr val="003D52"/>
                </a:solidFill>
                <a:latin typeface="Palatino Linotype" panose="02040502050505030304" pitchFamily="18" charset="0"/>
              </a:defRPr>
            </a:lvl1pPr>
            <a:lvl2pPr marL="800100" indent="-34290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marL="1143000" lvl="1">
              <a:lnSpc>
                <a:spcPct val="150000"/>
              </a:lnSpc>
            </a:pPr>
            <a:r>
              <a:rPr lang="de-DE" altLang="de-DE" sz="2400" dirty="0"/>
              <a:t>52 Prozent versenden zumindest manchmal unverschlüsselte E-Mails	</a:t>
            </a:r>
          </a:p>
          <a:p>
            <a:pPr marL="1143000" lvl="1">
              <a:lnSpc>
                <a:spcPct val="150000"/>
              </a:lnSpc>
            </a:pPr>
            <a:r>
              <a:rPr lang="de-DE" altLang="de-DE" sz="2400" dirty="0"/>
              <a:t>21 Prozent verschlüsseln ihre E-Mails nie</a:t>
            </a:r>
          </a:p>
        </p:txBody>
      </p:sp>
    </p:spTree>
    <p:extLst>
      <p:ext uri="{BB962C8B-B14F-4D97-AF65-F5344CB8AC3E}">
        <p14:creationId xmlns:p14="http://schemas.microsoft.com/office/powerpoint/2010/main" val="1058654446"/>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292080"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 für</a:t>
            </a:r>
            <a:r>
              <a:rPr lang="en-CA" sz="2400" b="1" dirty="0">
                <a:latin typeface="+mj-lt"/>
                <a:ea typeface="+mn-ea"/>
                <a:cs typeface="+mn-cs"/>
              </a:rPr>
              <a:t> Buyer Personas</a:t>
            </a:r>
          </a:p>
        </p:txBody>
      </p:sp>
      <p:sp>
        <p:nvSpPr>
          <p:cNvPr id="3" name="Rechteck 2"/>
          <p:cNvSpPr/>
          <p:nvPr/>
        </p:nvSpPr>
        <p:spPr>
          <a:xfrm>
            <a:off x="228600" y="1774716"/>
            <a:ext cx="8686800" cy="489365"/>
          </a:xfrm>
          <a:prstGeom prst="rect">
            <a:avLst/>
          </a:prstGeom>
        </p:spPr>
        <p:txBody>
          <a:bodyPr wrap="square">
            <a:spAutoFit/>
          </a:bodyPr>
          <a:lstStyle/>
          <a:p>
            <a:pPr>
              <a:lnSpc>
                <a:spcPts val="3380"/>
              </a:lnSpc>
            </a:pPr>
            <a:r>
              <a:rPr lang="de-DE" sz="2400" b="1" dirty="0"/>
              <a:t>Tee-Online-Shop</a:t>
            </a:r>
            <a:endParaRPr lang="de-DE" sz="2400" dirty="0"/>
          </a:p>
        </p:txBody>
      </p:sp>
      <p:pic>
        <p:nvPicPr>
          <p:cNvPr id="4" name="Grafik 3"/>
          <p:cNvPicPr>
            <a:picLocks noChangeAspect="1"/>
          </p:cNvPicPr>
          <p:nvPr/>
        </p:nvPicPr>
        <p:blipFill>
          <a:blip r:embed="rId3"/>
          <a:stretch>
            <a:fillRect/>
          </a:stretch>
        </p:blipFill>
        <p:spPr>
          <a:xfrm>
            <a:off x="1752600" y="2290662"/>
            <a:ext cx="2547821" cy="1779835"/>
          </a:xfrm>
          <a:prstGeom prst="rect">
            <a:avLst/>
          </a:prstGeom>
        </p:spPr>
      </p:pic>
      <p:pic>
        <p:nvPicPr>
          <p:cNvPr id="5" name="Grafik 4"/>
          <p:cNvPicPr>
            <a:picLocks noChangeAspect="1"/>
          </p:cNvPicPr>
          <p:nvPr/>
        </p:nvPicPr>
        <p:blipFill>
          <a:blip r:embed="rId4"/>
          <a:stretch>
            <a:fillRect/>
          </a:stretch>
        </p:blipFill>
        <p:spPr>
          <a:xfrm>
            <a:off x="5029200" y="2290662"/>
            <a:ext cx="2590800" cy="1811529"/>
          </a:xfrm>
          <a:prstGeom prst="rect">
            <a:avLst/>
          </a:prstGeom>
        </p:spPr>
      </p:pic>
      <p:sp>
        <p:nvSpPr>
          <p:cNvPr id="7" name="Rechteck 6"/>
          <p:cNvSpPr/>
          <p:nvPr/>
        </p:nvSpPr>
        <p:spPr>
          <a:xfrm>
            <a:off x="457200" y="4281999"/>
            <a:ext cx="8077200" cy="830997"/>
          </a:xfrm>
          <a:prstGeom prst="rect">
            <a:avLst/>
          </a:prstGeom>
        </p:spPr>
        <p:txBody>
          <a:bodyPr wrap="square">
            <a:spAutoFit/>
          </a:bodyPr>
          <a:lstStyle/>
          <a:p>
            <a:r>
              <a:rPr lang="de-DE" sz="2400" dirty="0"/>
              <a:t>beide in einem ähnlichen Alter, lesen gerne Blogs </a:t>
            </a:r>
            <a:r>
              <a:rPr lang="de-DE" sz="2400" dirty="0">
                <a:sym typeface="Wingdings" panose="05000000000000000000" pitchFamily="2" charset="2"/>
              </a:rPr>
              <a:t> dennoch Unterschiede</a:t>
            </a:r>
            <a:endParaRPr lang="de-DE" sz="2400" dirty="0"/>
          </a:p>
        </p:txBody>
      </p:sp>
      <p:sp>
        <p:nvSpPr>
          <p:cNvPr id="8" name="Pfeil: nach unten 7"/>
          <p:cNvSpPr/>
          <p:nvPr/>
        </p:nvSpPr>
        <p:spPr>
          <a:xfrm>
            <a:off x="3810000" y="5257800"/>
            <a:ext cx="1143000"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457200" y="6400800"/>
            <a:ext cx="7315200" cy="276999"/>
          </a:xfrm>
          <a:prstGeom prst="rect">
            <a:avLst/>
          </a:prstGeom>
        </p:spPr>
        <p:txBody>
          <a:bodyPr wrap="square">
            <a:spAutoFit/>
          </a:bodyPr>
          <a:lstStyle/>
          <a:p>
            <a:r>
              <a:rPr lang="en-US" sz="1200" dirty="0"/>
              <a:t>Quelle: Kristof </a:t>
            </a:r>
            <a:r>
              <a:rPr lang="en-US" sz="1200" dirty="0" err="1"/>
              <a:t>Maletzke</a:t>
            </a:r>
            <a:r>
              <a:rPr lang="en-US" sz="1200" dirty="0"/>
              <a:t>, onlinemarketing.de, </a:t>
            </a:r>
            <a:r>
              <a:rPr lang="de-DE" sz="1200" dirty="0" err="1"/>
              <a:t>How-To</a:t>
            </a:r>
            <a:r>
              <a:rPr lang="de-DE" sz="1200" dirty="0"/>
              <a:t>: So erstellst du </a:t>
            </a:r>
            <a:r>
              <a:rPr lang="de-DE" sz="1200" dirty="0" err="1"/>
              <a:t>Personas</a:t>
            </a:r>
            <a:r>
              <a:rPr lang="de-DE" sz="1200" dirty="0"/>
              <a:t> für deinen Online-Shop</a:t>
            </a:r>
            <a:endParaRPr lang="en-US" sz="1200" dirty="0"/>
          </a:p>
        </p:txBody>
      </p:sp>
    </p:spTree>
    <p:extLst>
      <p:ext uri="{BB962C8B-B14F-4D97-AF65-F5344CB8AC3E}">
        <p14:creationId xmlns:p14="http://schemas.microsoft.com/office/powerpoint/2010/main" val="2438415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012160"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 für</a:t>
            </a:r>
            <a:r>
              <a:rPr lang="en-CA" sz="2400" b="1" dirty="0">
                <a:latin typeface="+mj-lt"/>
                <a:ea typeface="+mn-ea"/>
                <a:cs typeface="+mn-cs"/>
              </a:rPr>
              <a:t> Buyer Personas</a:t>
            </a:r>
          </a:p>
        </p:txBody>
      </p:sp>
      <p:sp>
        <p:nvSpPr>
          <p:cNvPr id="6" name="Rechteck 5"/>
          <p:cNvSpPr/>
          <p:nvPr/>
        </p:nvSpPr>
        <p:spPr>
          <a:xfrm>
            <a:off x="457200" y="6400800"/>
            <a:ext cx="7315200" cy="276999"/>
          </a:xfrm>
          <a:prstGeom prst="rect">
            <a:avLst/>
          </a:prstGeom>
        </p:spPr>
        <p:txBody>
          <a:bodyPr wrap="square">
            <a:spAutoFit/>
          </a:bodyPr>
          <a:lstStyle/>
          <a:p>
            <a:r>
              <a:rPr lang="en-US" sz="1200" dirty="0"/>
              <a:t>Quelle: Kristof </a:t>
            </a:r>
            <a:r>
              <a:rPr lang="en-US" sz="1200" dirty="0" err="1"/>
              <a:t>Maletzke</a:t>
            </a:r>
            <a:r>
              <a:rPr lang="en-US" sz="1200" dirty="0"/>
              <a:t>, onlinemarketing.de, </a:t>
            </a:r>
            <a:r>
              <a:rPr lang="de-DE" sz="1200" dirty="0" err="1"/>
              <a:t>How-To</a:t>
            </a:r>
            <a:r>
              <a:rPr lang="de-DE" sz="1200" dirty="0"/>
              <a:t>: So erstellst du </a:t>
            </a:r>
            <a:r>
              <a:rPr lang="de-DE" sz="1200" dirty="0" err="1"/>
              <a:t>Personas</a:t>
            </a:r>
            <a:r>
              <a:rPr lang="de-DE" sz="1200" dirty="0"/>
              <a:t> für deinen Online-Shop</a:t>
            </a:r>
            <a:endParaRPr lang="en-US" sz="1200" dirty="0"/>
          </a:p>
        </p:txBody>
      </p:sp>
      <p:sp>
        <p:nvSpPr>
          <p:cNvPr id="3" name="Rechteck 2"/>
          <p:cNvSpPr/>
          <p:nvPr/>
        </p:nvSpPr>
        <p:spPr>
          <a:xfrm>
            <a:off x="228600" y="1774716"/>
            <a:ext cx="8686800" cy="489365"/>
          </a:xfrm>
          <a:prstGeom prst="rect">
            <a:avLst/>
          </a:prstGeom>
        </p:spPr>
        <p:txBody>
          <a:bodyPr wrap="square">
            <a:spAutoFit/>
          </a:bodyPr>
          <a:lstStyle/>
          <a:p>
            <a:pPr>
              <a:lnSpc>
                <a:spcPts val="3380"/>
              </a:lnSpc>
            </a:pPr>
            <a:r>
              <a:rPr lang="de-DE" sz="2400" b="1" dirty="0"/>
              <a:t>Tee-Online-Shop</a:t>
            </a:r>
            <a:endParaRPr lang="de-DE" sz="2400" dirty="0"/>
          </a:p>
        </p:txBody>
      </p:sp>
      <p:pic>
        <p:nvPicPr>
          <p:cNvPr id="4" name="Grafik 3"/>
          <p:cNvPicPr>
            <a:picLocks noChangeAspect="1"/>
          </p:cNvPicPr>
          <p:nvPr/>
        </p:nvPicPr>
        <p:blipFill>
          <a:blip r:embed="rId3"/>
          <a:stretch>
            <a:fillRect/>
          </a:stretch>
        </p:blipFill>
        <p:spPr>
          <a:xfrm>
            <a:off x="228600" y="2362200"/>
            <a:ext cx="2547821" cy="1779835"/>
          </a:xfrm>
          <a:prstGeom prst="rect">
            <a:avLst/>
          </a:prstGeom>
        </p:spPr>
      </p:pic>
      <p:pic>
        <p:nvPicPr>
          <p:cNvPr id="5" name="Grafik 4"/>
          <p:cNvPicPr>
            <a:picLocks noChangeAspect="1"/>
          </p:cNvPicPr>
          <p:nvPr/>
        </p:nvPicPr>
        <p:blipFill>
          <a:blip r:embed="rId4"/>
          <a:stretch>
            <a:fillRect/>
          </a:stretch>
        </p:blipFill>
        <p:spPr>
          <a:xfrm>
            <a:off x="228600" y="4419600"/>
            <a:ext cx="2590800" cy="1811529"/>
          </a:xfrm>
          <a:prstGeom prst="rect">
            <a:avLst/>
          </a:prstGeom>
        </p:spPr>
      </p:pic>
      <p:sp>
        <p:nvSpPr>
          <p:cNvPr id="9" name="Rechteck 8"/>
          <p:cNvSpPr/>
          <p:nvPr/>
        </p:nvSpPr>
        <p:spPr>
          <a:xfrm>
            <a:off x="3689263" y="2328291"/>
            <a:ext cx="5226137" cy="2308324"/>
          </a:xfrm>
          <a:prstGeom prst="rect">
            <a:avLst/>
          </a:prstGeom>
          <a:ln>
            <a:solidFill>
              <a:schemeClr val="accent1"/>
            </a:solidFill>
          </a:ln>
        </p:spPr>
        <p:txBody>
          <a:bodyPr wrap="square">
            <a:spAutoFit/>
          </a:bodyPr>
          <a:lstStyle/>
          <a:p>
            <a:pPr algn="just" fontAlgn="base">
              <a:lnSpc>
                <a:spcPct val="150000"/>
              </a:lnSpc>
            </a:pPr>
            <a:r>
              <a:rPr lang="de-DE" sz="1600" b="1" dirty="0"/>
              <a:t>Tina </a:t>
            </a:r>
            <a:r>
              <a:rPr lang="de-DE" sz="1600" b="1" dirty="0" err="1"/>
              <a:t>Teatox</a:t>
            </a:r>
            <a:r>
              <a:rPr lang="de-DE" sz="1600" b="1" dirty="0"/>
              <a:t>:</a:t>
            </a:r>
          </a:p>
          <a:p>
            <a:pPr marL="285750" indent="-285750" fontAlgn="base">
              <a:lnSpc>
                <a:spcPct val="150000"/>
              </a:lnSpc>
              <a:buFont typeface="Wingdings" panose="05000000000000000000" pitchFamily="2" charset="2"/>
              <a:buChar char="Ø"/>
            </a:pPr>
            <a:r>
              <a:rPr lang="de-DE" sz="1600" dirty="0"/>
              <a:t>Aufeinander abgestimmte Sorten für eine </a:t>
            </a:r>
            <a:r>
              <a:rPr lang="de-DE" sz="1600" dirty="0" err="1"/>
              <a:t>Teekur</a:t>
            </a:r>
            <a:r>
              <a:rPr lang="de-DE" sz="1600" dirty="0"/>
              <a:t> anbieten</a:t>
            </a:r>
          </a:p>
          <a:p>
            <a:pPr marL="285750" indent="-285750" fontAlgn="base">
              <a:lnSpc>
                <a:spcPct val="150000"/>
              </a:lnSpc>
              <a:buFont typeface="Wingdings" panose="05000000000000000000" pitchFamily="2" charset="2"/>
              <a:buChar char="Ø"/>
            </a:pPr>
            <a:r>
              <a:rPr lang="de-DE" sz="1600" dirty="0"/>
              <a:t>Blogartikel über Detox-Kuren mit Tee schreiben</a:t>
            </a:r>
          </a:p>
          <a:p>
            <a:pPr marL="285750" indent="-285750" fontAlgn="base">
              <a:lnSpc>
                <a:spcPct val="150000"/>
              </a:lnSpc>
              <a:buFont typeface="Wingdings" panose="05000000000000000000" pitchFamily="2" charset="2"/>
              <a:buChar char="Ø"/>
            </a:pPr>
            <a:r>
              <a:rPr lang="de-DE" sz="1600" dirty="0"/>
              <a:t>Mengenrabatt und Express-Versand anbieten</a:t>
            </a:r>
          </a:p>
          <a:p>
            <a:pPr marL="285750" indent="-285750" fontAlgn="base">
              <a:lnSpc>
                <a:spcPct val="150000"/>
              </a:lnSpc>
              <a:buFont typeface="Wingdings" panose="05000000000000000000" pitchFamily="2" charset="2"/>
              <a:buChar char="Ø"/>
            </a:pPr>
            <a:r>
              <a:rPr lang="de-DE" sz="1600" dirty="0"/>
              <a:t>Pinterest-Kampagnen erstellen</a:t>
            </a:r>
          </a:p>
        </p:txBody>
      </p:sp>
      <p:sp>
        <p:nvSpPr>
          <p:cNvPr id="10" name="Pfeil: nach unten 9"/>
          <p:cNvSpPr/>
          <p:nvPr/>
        </p:nvSpPr>
        <p:spPr>
          <a:xfrm rot="16200000">
            <a:off x="2923836" y="3914437"/>
            <a:ext cx="762000" cy="7055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rot="16200000">
            <a:off x="1584119" y="4186587"/>
            <a:ext cx="3200400" cy="466025"/>
          </a:xfrm>
          <a:prstGeom prst="rect">
            <a:avLst/>
          </a:prstGeom>
        </p:spPr>
        <p:txBody>
          <a:bodyPr wrap="square">
            <a:spAutoFit/>
          </a:bodyPr>
          <a:lstStyle/>
          <a:p>
            <a:pPr>
              <a:lnSpc>
                <a:spcPts val="3380"/>
              </a:lnSpc>
            </a:pPr>
            <a:r>
              <a:rPr lang="de-DE" sz="1600" b="1" dirty="0"/>
              <a:t>Handlungen                 ableiten </a:t>
            </a:r>
            <a:endParaRPr lang="de-DE" sz="1600" dirty="0"/>
          </a:p>
        </p:txBody>
      </p:sp>
      <p:sp>
        <p:nvSpPr>
          <p:cNvPr id="12" name="Rechteck 11"/>
          <p:cNvSpPr/>
          <p:nvPr/>
        </p:nvSpPr>
        <p:spPr>
          <a:xfrm>
            <a:off x="3657600" y="4721141"/>
            <a:ext cx="5257800" cy="1569660"/>
          </a:xfrm>
          <a:prstGeom prst="rect">
            <a:avLst/>
          </a:prstGeom>
          <a:ln>
            <a:solidFill>
              <a:schemeClr val="accent1"/>
            </a:solidFill>
          </a:ln>
        </p:spPr>
        <p:txBody>
          <a:bodyPr wrap="square">
            <a:spAutoFit/>
          </a:bodyPr>
          <a:lstStyle/>
          <a:p>
            <a:pPr algn="just" fontAlgn="base">
              <a:lnSpc>
                <a:spcPct val="150000"/>
              </a:lnSpc>
            </a:pPr>
            <a:r>
              <a:rPr lang="de-DE" sz="1600" b="1" dirty="0"/>
              <a:t>Britta Bio:</a:t>
            </a:r>
          </a:p>
          <a:p>
            <a:pPr marL="285750" indent="-285750" fontAlgn="base">
              <a:lnSpc>
                <a:spcPct val="150000"/>
              </a:lnSpc>
              <a:buFont typeface="Wingdings" panose="05000000000000000000" pitchFamily="2" charset="2"/>
              <a:buChar char="Ø"/>
            </a:pPr>
            <a:r>
              <a:rPr lang="de-DE" sz="1600" dirty="0"/>
              <a:t>Öko-Siegel prominenter darstellen</a:t>
            </a:r>
          </a:p>
          <a:p>
            <a:pPr marL="285750" indent="-285750" fontAlgn="base">
              <a:lnSpc>
                <a:spcPct val="150000"/>
              </a:lnSpc>
              <a:buFont typeface="Wingdings" panose="05000000000000000000" pitchFamily="2" charset="2"/>
              <a:buChar char="Ø"/>
            </a:pPr>
            <a:r>
              <a:rPr lang="de-DE" sz="1600" dirty="0"/>
              <a:t>Tee-Verkostungen und Seminare anbieten</a:t>
            </a:r>
          </a:p>
          <a:p>
            <a:pPr marL="285750" indent="-285750" fontAlgn="base">
              <a:lnSpc>
                <a:spcPct val="150000"/>
              </a:lnSpc>
              <a:buFont typeface="Wingdings" panose="05000000000000000000" pitchFamily="2" charset="2"/>
              <a:buChar char="Ø"/>
            </a:pPr>
            <a:r>
              <a:rPr lang="de-DE" sz="1600" dirty="0"/>
              <a:t>Flyer auf Wochenmärkten verteilen</a:t>
            </a:r>
          </a:p>
        </p:txBody>
      </p:sp>
    </p:spTree>
    <p:extLst>
      <p:ext uri="{BB962C8B-B14F-4D97-AF65-F5344CB8AC3E}">
        <p14:creationId xmlns:p14="http://schemas.microsoft.com/office/powerpoint/2010/main" val="1514107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dirty="0">
                <a:latin typeface="+mj-lt"/>
                <a:ea typeface="+mn-ea"/>
                <a:cs typeface="+mn-cs"/>
              </a:rPr>
              <a:t>Buyer Personas</a:t>
            </a:r>
          </a:p>
        </p:txBody>
      </p:sp>
      <p:sp>
        <p:nvSpPr>
          <p:cNvPr id="7" name="Rechteck 6"/>
          <p:cNvSpPr/>
          <p:nvPr/>
        </p:nvSpPr>
        <p:spPr>
          <a:xfrm>
            <a:off x="533400" y="4572000"/>
            <a:ext cx="7772400" cy="1754326"/>
          </a:xfrm>
          <a:prstGeom prst="rect">
            <a:avLst/>
          </a:prstGeom>
        </p:spPr>
        <p:txBody>
          <a:bodyPr wrap="square">
            <a:spAutoFit/>
          </a:bodyPr>
          <a:lstStyle/>
          <a:p>
            <a:pPr>
              <a:lnSpc>
                <a:spcPct val="150000"/>
              </a:lnSpc>
            </a:pPr>
            <a:r>
              <a:rPr lang="en-US" sz="2400" dirty="0" err="1"/>
              <a:t>Erstellen</a:t>
            </a:r>
            <a:r>
              <a:rPr lang="en-US" sz="2400" dirty="0"/>
              <a:t> </a:t>
            </a:r>
            <a:r>
              <a:rPr lang="en-US" sz="2400" dirty="0" err="1"/>
              <a:t>Sie</a:t>
            </a:r>
            <a:r>
              <a:rPr lang="en-US" sz="2400" dirty="0"/>
              <a:t> pro </a:t>
            </a:r>
            <a:r>
              <a:rPr lang="en-US" sz="2400" dirty="0" err="1"/>
              <a:t>Unternehmen</a:t>
            </a:r>
            <a:r>
              <a:rPr lang="en-US" sz="2400" dirty="0"/>
              <a:t> 3-4 Buyer Personas. </a:t>
            </a:r>
            <a:r>
              <a:rPr lang="en-US" sz="2400" dirty="0" err="1"/>
              <a:t>Welche</a:t>
            </a:r>
            <a:r>
              <a:rPr lang="en-US" sz="2400" dirty="0"/>
              <a:t> der </a:t>
            </a:r>
            <a:r>
              <a:rPr lang="en-US" sz="2400" dirty="0" err="1"/>
              <a:t>erstellten</a:t>
            </a:r>
            <a:r>
              <a:rPr lang="en-US" sz="2400" dirty="0"/>
              <a:t> Profile </a:t>
            </a:r>
            <a:r>
              <a:rPr lang="en-US" sz="2400" dirty="0" err="1"/>
              <a:t>entspricht</a:t>
            </a:r>
            <a:r>
              <a:rPr lang="en-US" sz="2400" dirty="0"/>
              <a:t> der Focus Persona? Und </a:t>
            </a:r>
            <a:r>
              <a:rPr lang="en-US" sz="2400" dirty="0" err="1"/>
              <a:t>warum</a:t>
            </a:r>
            <a:r>
              <a:rPr lang="en-US" sz="2400" dirty="0"/>
              <a:t>? </a:t>
            </a:r>
            <a:r>
              <a:rPr lang="en-US" sz="2400" dirty="0" err="1">
                <a:sym typeface="Wingdings" panose="05000000000000000000" pitchFamily="2" charset="2"/>
              </a:rPr>
              <a:t>Diskussion</a:t>
            </a:r>
            <a:endParaRPr lang="en-US" sz="2400" dirty="0">
              <a:sym typeface="Wingdings" panose="05000000000000000000" pitchFamily="2" charset="2"/>
            </a:endParaRPr>
          </a:p>
        </p:txBody>
      </p:sp>
      <p:sp>
        <p:nvSpPr>
          <p:cNvPr id="3" name="Rechteck 2"/>
          <p:cNvSpPr/>
          <p:nvPr/>
        </p:nvSpPr>
        <p:spPr>
          <a:xfrm>
            <a:off x="685800" y="1582341"/>
            <a:ext cx="7924800" cy="2862322"/>
          </a:xfrm>
          <a:prstGeom prst="rect">
            <a:avLst/>
          </a:prstGeom>
        </p:spPr>
        <p:txBody>
          <a:bodyPr wrap="square">
            <a:spAutoFit/>
          </a:bodyPr>
          <a:lstStyle/>
          <a:p>
            <a:pPr>
              <a:lnSpc>
                <a:spcPct val="150000"/>
              </a:lnSpc>
            </a:pPr>
            <a:r>
              <a:rPr lang="de-DE" sz="2400" b="1" dirty="0"/>
              <a:t>Aufgabe: Festlegung von möglichen </a:t>
            </a:r>
            <a:r>
              <a:rPr lang="de-DE" sz="2400" b="1" dirty="0" err="1"/>
              <a:t>Buyer</a:t>
            </a:r>
            <a:r>
              <a:rPr lang="de-DE" sz="2400" b="1" dirty="0"/>
              <a:t> </a:t>
            </a:r>
            <a:r>
              <a:rPr lang="de-DE" sz="2400" b="1" dirty="0" err="1"/>
              <a:t>Personas</a:t>
            </a:r>
            <a:r>
              <a:rPr lang="de-DE" sz="2400" b="1" dirty="0"/>
              <a:t> für folgende Unternehmen: </a:t>
            </a:r>
          </a:p>
          <a:p>
            <a:pPr marL="342900" indent="-342900">
              <a:lnSpc>
                <a:spcPct val="150000"/>
              </a:lnSpc>
              <a:buFont typeface="Wingdings" panose="05000000000000000000" pitchFamily="2" charset="2"/>
              <a:buChar char="Ø"/>
            </a:pPr>
            <a:r>
              <a:rPr lang="de-DE" sz="2400" dirty="0"/>
              <a:t>Parship.de</a:t>
            </a:r>
          </a:p>
          <a:p>
            <a:pPr marL="342900" indent="-342900">
              <a:lnSpc>
                <a:spcPct val="150000"/>
              </a:lnSpc>
              <a:buFont typeface="Wingdings" panose="05000000000000000000" pitchFamily="2" charset="2"/>
              <a:buChar char="Ø"/>
            </a:pPr>
            <a:r>
              <a:rPr lang="de-DE" sz="2400" dirty="0"/>
              <a:t>Hubspot.de</a:t>
            </a:r>
          </a:p>
          <a:p>
            <a:pPr marL="342900" indent="-342900">
              <a:lnSpc>
                <a:spcPct val="150000"/>
              </a:lnSpc>
              <a:buFont typeface="Wingdings" panose="05000000000000000000" pitchFamily="2" charset="2"/>
              <a:buChar char="Ø"/>
            </a:pPr>
            <a:r>
              <a:rPr lang="de-DE" sz="2400" dirty="0"/>
              <a:t>Radlmarkt.de</a:t>
            </a:r>
          </a:p>
        </p:txBody>
      </p:sp>
    </p:spTree>
    <p:extLst>
      <p:ext uri="{BB962C8B-B14F-4D97-AF65-F5344CB8AC3E}">
        <p14:creationId xmlns:p14="http://schemas.microsoft.com/office/powerpoint/2010/main" val="296954276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652120" cy="461665"/>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7 Tipps</a:t>
            </a:r>
            <a:r>
              <a:rPr lang="en-CA" sz="2400" b="1" dirty="0">
                <a:latin typeface="+mj-lt"/>
                <a:ea typeface="+mn-ea"/>
                <a:cs typeface="+mn-cs"/>
              </a:rPr>
              <a:t> für das Lead-Nurturing</a:t>
            </a:r>
          </a:p>
        </p:txBody>
      </p:sp>
      <p:sp>
        <p:nvSpPr>
          <p:cNvPr id="5" name="Rechteck 4"/>
          <p:cNvSpPr/>
          <p:nvPr/>
        </p:nvSpPr>
        <p:spPr>
          <a:xfrm>
            <a:off x="2133600" y="6581001"/>
            <a:ext cx="5638800" cy="276999"/>
          </a:xfrm>
          <a:prstGeom prst="rect">
            <a:avLst/>
          </a:prstGeom>
        </p:spPr>
        <p:txBody>
          <a:bodyPr wrap="square">
            <a:spAutoFit/>
          </a:bodyPr>
          <a:lstStyle/>
          <a:p>
            <a:r>
              <a:rPr lang="en-US" sz="1200" dirty="0" err="1"/>
              <a:t>Quelle</a:t>
            </a:r>
            <a:r>
              <a:rPr lang="en-US" sz="1200" dirty="0"/>
              <a:t>: sc-networks.com</a:t>
            </a:r>
          </a:p>
        </p:txBody>
      </p:sp>
      <p:sp>
        <p:nvSpPr>
          <p:cNvPr id="8" name="Content Placeholder 1"/>
          <p:cNvSpPr txBox="1">
            <a:spLocks/>
          </p:cNvSpPr>
          <p:nvPr/>
        </p:nvSpPr>
        <p:spPr>
          <a:xfrm>
            <a:off x="381000" y="1752600"/>
            <a:ext cx="8610600" cy="274319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lnSpc>
                <a:spcPct val="150000"/>
              </a:lnSpc>
              <a:buAutoNum type="arabicPeriod"/>
            </a:pPr>
            <a:r>
              <a:rPr lang="de-DE" sz="2400" dirty="0"/>
              <a:t>Tauschen Sie Content gegen Daten</a:t>
            </a:r>
          </a:p>
          <a:p>
            <a:pPr marL="457200" indent="-457200">
              <a:lnSpc>
                <a:spcPct val="150000"/>
              </a:lnSpc>
              <a:buAutoNum type="arabicPeriod"/>
            </a:pPr>
            <a:r>
              <a:rPr lang="de-DE" sz="2400" dirty="0"/>
              <a:t>Lernen Sie Ihre Leads kennen und verstehen</a:t>
            </a:r>
          </a:p>
          <a:p>
            <a:pPr marL="457200" indent="-457200">
              <a:lnSpc>
                <a:spcPct val="150000"/>
              </a:lnSpc>
              <a:buAutoNum type="arabicPeriod"/>
            </a:pPr>
            <a:r>
              <a:rPr lang="de-DE" sz="2400" dirty="0"/>
              <a:t>Setzen Sie auf relevanten Content</a:t>
            </a:r>
          </a:p>
          <a:p>
            <a:pPr marL="457200" indent="-457200">
              <a:lnSpc>
                <a:spcPct val="150000"/>
              </a:lnSpc>
              <a:buAutoNum type="arabicPeriod"/>
            </a:pPr>
            <a:r>
              <a:rPr lang="de-DE" sz="2400" dirty="0"/>
              <a:t>Planen Sie Ihre Kampagnen im Vorfeld sorgfältig</a:t>
            </a:r>
          </a:p>
          <a:p>
            <a:pPr marL="457200" indent="-457200">
              <a:lnSpc>
                <a:spcPct val="150000"/>
              </a:lnSpc>
              <a:buAutoNum type="arabicPeriod"/>
            </a:pPr>
            <a:r>
              <a:rPr lang="de-DE" sz="2400" dirty="0"/>
              <a:t>Nutzen Sie Lead Scoring für die Bewertung Ihrer Leads</a:t>
            </a:r>
          </a:p>
          <a:p>
            <a:pPr marL="457200" indent="-457200">
              <a:lnSpc>
                <a:spcPct val="150000"/>
              </a:lnSpc>
              <a:buAutoNum type="arabicPeriod"/>
            </a:pPr>
            <a:r>
              <a:rPr lang="de-DE" sz="2400" dirty="0"/>
              <a:t>Automatisieren und Messen Sie Ihr Lead </a:t>
            </a:r>
            <a:r>
              <a:rPr lang="de-DE" sz="2400" dirty="0" err="1"/>
              <a:t>Nurturing</a:t>
            </a:r>
            <a:endParaRPr lang="de-DE" sz="2400" dirty="0"/>
          </a:p>
          <a:p>
            <a:pPr marL="457200" indent="-457200">
              <a:lnSpc>
                <a:spcPct val="150000"/>
              </a:lnSpc>
              <a:buAutoNum type="arabicPeriod"/>
            </a:pPr>
            <a:r>
              <a:rPr lang="de-DE" sz="2400" dirty="0"/>
              <a:t>Holen Sie den Vertrieb frühzeitig ins Boot</a:t>
            </a:r>
          </a:p>
        </p:txBody>
      </p:sp>
    </p:spTree>
    <p:extLst>
      <p:ext uri="{BB962C8B-B14F-4D97-AF65-F5344CB8AC3E}">
        <p14:creationId xmlns:p14="http://schemas.microsoft.com/office/powerpoint/2010/main" val="922590853"/>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de-DE" sz="2400" b="1">
                <a:latin typeface="+mj-lt"/>
                <a:ea typeface="+mn-ea"/>
                <a:cs typeface="+mn-cs"/>
              </a:rPr>
              <a:t>Analysen</a:t>
            </a:r>
            <a:endParaRPr lang="en-CA" sz="2400" b="1" dirty="0">
              <a:latin typeface="+mj-lt"/>
              <a:ea typeface="+mn-ea"/>
              <a:cs typeface="+mn-cs"/>
            </a:endParaRPr>
          </a:p>
        </p:txBody>
      </p:sp>
      <p:sp>
        <p:nvSpPr>
          <p:cNvPr id="3" name="Rechteck 2"/>
          <p:cNvSpPr/>
          <p:nvPr/>
        </p:nvSpPr>
        <p:spPr>
          <a:xfrm>
            <a:off x="1066800" y="2057400"/>
            <a:ext cx="6858000" cy="2239844"/>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err="1"/>
              <a:t>Closed</a:t>
            </a:r>
            <a:r>
              <a:rPr lang="de-DE" sz="2400" dirty="0"/>
              <a:t>-Loop Kampagnen Reporting</a:t>
            </a:r>
          </a:p>
          <a:p>
            <a:pPr marL="342900" indent="-342900">
              <a:lnSpc>
                <a:spcPct val="150000"/>
              </a:lnSpc>
              <a:buFont typeface="Wingdings" panose="05000000000000000000" pitchFamily="2" charset="2"/>
              <a:buChar char="Ø"/>
            </a:pPr>
            <a:r>
              <a:rPr lang="de-DE" sz="2400" dirty="0"/>
              <a:t>Kampagnen Engagement Reporting </a:t>
            </a:r>
          </a:p>
          <a:p>
            <a:pPr marL="342900" indent="-342900">
              <a:lnSpc>
                <a:spcPct val="150000"/>
              </a:lnSpc>
              <a:buFont typeface="Wingdings" panose="05000000000000000000" pitchFamily="2" charset="2"/>
              <a:buChar char="Ø"/>
            </a:pPr>
            <a:r>
              <a:rPr lang="de-DE" sz="2400" dirty="0"/>
              <a:t>Website Analytics Reporting </a:t>
            </a:r>
          </a:p>
          <a:p>
            <a:pPr marL="342900" indent="-342900">
              <a:lnSpc>
                <a:spcPct val="150000"/>
              </a:lnSpc>
              <a:buFont typeface="Wingdings" panose="05000000000000000000" pitchFamily="2" charset="2"/>
              <a:buChar char="Ø"/>
            </a:pPr>
            <a:r>
              <a:rPr lang="de-DE" sz="2400" dirty="0"/>
              <a:t>Database </a:t>
            </a:r>
            <a:r>
              <a:rPr lang="de-DE" sz="2400" dirty="0" err="1"/>
              <a:t>Health</a:t>
            </a:r>
            <a:r>
              <a:rPr lang="de-DE" sz="2400" dirty="0"/>
              <a:t> Reporting </a:t>
            </a:r>
          </a:p>
        </p:txBody>
      </p:sp>
      <p:sp>
        <p:nvSpPr>
          <p:cNvPr id="4" name="Textfeld 3"/>
          <p:cNvSpPr txBox="1"/>
          <p:nvPr/>
        </p:nvSpPr>
        <p:spPr>
          <a:xfrm>
            <a:off x="2571088" y="6428601"/>
            <a:ext cx="2138278" cy="276999"/>
          </a:xfrm>
          <a:prstGeom prst="rect">
            <a:avLst/>
          </a:prstGeom>
          <a:noFill/>
        </p:spPr>
        <p:txBody>
          <a:bodyPr wrap="none" rtlCol="0">
            <a:spAutoFit/>
          </a:bodyPr>
          <a:lstStyle/>
          <a:p>
            <a:r>
              <a:rPr lang="en-US" sz="1200" dirty="0" err="1"/>
              <a:t>Quelle</a:t>
            </a:r>
            <a:r>
              <a:rPr lang="en-US" sz="1200" dirty="0"/>
              <a:t>: http://www.eloqua.de</a:t>
            </a:r>
            <a:endParaRPr lang="de-DE" sz="1200" dirty="0"/>
          </a:p>
        </p:txBody>
      </p:sp>
    </p:spTree>
    <p:extLst>
      <p:ext uri="{BB962C8B-B14F-4D97-AF65-F5344CB8AC3E}">
        <p14:creationId xmlns:p14="http://schemas.microsoft.com/office/powerpoint/2010/main" val="395906050"/>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652120"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Analysen – ein Blick ins Backend</a:t>
            </a:r>
            <a:endParaRPr lang="en-CA" sz="2400" b="1" dirty="0">
              <a:latin typeface="+mj-lt"/>
              <a:ea typeface="+mn-ea"/>
              <a:cs typeface="+mn-cs"/>
            </a:endParaRPr>
          </a:p>
        </p:txBody>
      </p:sp>
      <p:sp>
        <p:nvSpPr>
          <p:cNvPr id="4" name="Textfeld 3"/>
          <p:cNvSpPr txBox="1"/>
          <p:nvPr/>
        </p:nvSpPr>
        <p:spPr>
          <a:xfrm>
            <a:off x="2571088" y="6428601"/>
            <a:ext cx="2573140" cy="276999"/>
          </a:xfrm>
          <a:prstGeom prst="rect">
            <a:avLst/>
          </a:prstGeom>
          <a:noFill/>
        </p:spPr>
        <p:txBody>
          <a:bodyPr wrap="none" rtlCol="0">
            <a:spAutoFit/>
          </a:bodyPr>
          <a:lstStyle/>
          <a:p>
            <a:r>
              <a:rPr lang="en-US" sz="1200" dirty="0" err="1"/>
              <a:t>Quelle</a:t>
            </a:r>
            <a:r>
              <a:rPr lang="en-US" sz="1200" dirty="0"/>
              <a:t>: http://publizistik-projekte.de</a:t>
            </a:r>
            <a:endParaRPr lang="de-DE" sz="1200" dirty="0"/>
          </a:p>
        </p:txBody>
      </p:sp>
      <p:pic>
        <p:nvPicPr>
          <p:cNvPr id="1028" name="Picture 4" descr="http://www.publizistik-projekte.de/uploads/pics/analytics-4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1828800"/>
            <a:ext cx="5782631"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825141"/>
      </p:ext>
    </p:extLst>
  </p:cSld>
  <p:clrMapOvr>
    <a:masterClrMapping/>
  </p:clrMapOvr>
  <p:transition spd="med">
    <p:split dir="in"/>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5940152"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Analysen – ein Blick ins Backend</a:t>
            </a:r>
            <a:endParaRPr lang="en-CA" sz="2400" b="1" dirty="0">
              <a:latin typeface="+mj-lt"/>
              <a:ea typeface="+mn-ea"/>
              <a:cs typeface="+mn-cs"/>
            </a:endParaRPr>
          </a:p>
        </p:txBody>
      </p:sp>
      <p:sp>
        <p:nvSpPr>
          <p:cNvPr id="4" name="Textfeld 3"/>
          <p:cNvSpPr txBox="1"/>
          <p:nvPr/>
        </p:nvSpPr>
        <p:spPr>
          <a:xfrm>
            <a:off x="2571088" y="6428601"/>
            <a:ext cx="2573140" cy="276999"/>
          </a:xfrm>
          <a:prstGeom prst="rect">
            <a:avLst/>
          </a:prstGeom>
          <a:noFill/>
        </p:spPr>
        <p:txBody>
          <a:bodyPr wrap="none" rtlCol="0">
            <a:spAutoFit/>
          </a:bodyPr>
          <a:lstStyle/>
          <a:p>
            <a:r>
              <a:rPr lang="en-US" sz="1200" dirty="0" err="1"/>
              <a:t>Quelle</a:t>
            </a:r>
            <a:r>
              <a:rPr lang="en-US" sz="1200" dirty="0"/>
              <a:t>: http://publizistik-projekte.de</a:t>
            </a:r>
            <a:endParaRPr lang="de-DE" sz="1200" dirty="0"/>
          </a:p>
        </p:txBody>
      </p:sp>
      <p:pic>
        <p:nvPicPr>
          <p:cNvPr id="1028" name="Picture 4" descr="http://www.publizistik-projekte.de/uploads/pics/analytics-4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223189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ubspot 2012 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627624"/>
            <a:ext cx="5461175" cy="4590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641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Beispiele</a:t>
            </a:r>
            <a:endParaRPr lang="en-CA" sz="2400" b="1" dirty="0">
              <a:latin typeface="+mj-lt"/>
              <a:ea typeface="+mn-ea"/>
              <a:cs typeface="+mn-cs"/>
            </a:endParaRPr>
          </a:p>
        </p:txBody>
      </p:sp>
      <p:sp>
        <p:nvSpPr>
          <p:cNvPr id="3" name="Rechteck 2"/>
          <p:cNvSpPr/>
          <p:nvPr/>
        </p:nvSpPr>
        <p:spPr>
          <a:xfrm>
            <a:off x="76200" y="1524000"/>
            <a:ext cx="9067800" cy="646331"/>
          </a:xfrm>
          <a:prstGeom prst="rect">
            <a:avLst/>
          </a:prstGeom>
        </p:spPr>
        <p:txBody>
          <a:bodyPr wrap="square">
            <a:spAutoFit/>
          </a:bodyPr>
          <a:lstStyle/>
          <a:p>
            <a:pPr>
              <a:lnSpc>
                <a:spcPct val="150000"/>
              </a:lnSpc>
            </a:pPr>
            <a:r>
              <a:rPr lang="de-DE" sz="2400" dirty="0"/>
              <a:t>Big Data &amp; Predictive Analysis, Veranstaltung für Onliner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09800"/>
            <a:ext cx="5867400" cy="393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52401" y="2590800"/>
            <a:ext cx="1600199" cy="923330"/>
          </a:xfrm>
          <a:prstGeom prst="rect">
            <a:avLst/>
          </a:prstGeom>
          <a:noFill/>
        </p:spPr>
        <p:txBody>
          <a:bodyPr wrap="square" rtlCol="0">
            <a:spAutoFit/>
          </a:bodyPr>
          <a:lstStyle/>
          <a:p>
            <a:r>
              <a:rPr lang="de-DE" b="1" dirty="0" err="1"/>
              <a:t>Step</a:t>
            </a:r>
            <a:r>
              <a:rPr lang="de-DE" b="1" dirty="0"/>
              <a:t> 2: </a:t>
            </a:r>
          </a:p>
          <a:p>
            <a:r>
              <a:rPr lang="de-DE" dirty="0" err="1"/>
              <a:t>Reminder</a:t>
            </a:r>
            <a:r>
              <a:rPr lang="de-DE" dirty="0"/>
              <a:t> per Mail</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410200"/>
            <a:ext cx="5195455" cy="106868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Ellipse 6"/>
          <p:cNvSpPr/>
          <p:nvPr/>
        </p:nvSpPr>
        <p:spPr>
          <a:xfrm>
            <a:off x="1676400" y="5638800"/>
            <a:ext cx="1752600" cy="533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mit Pfeil 7"/>
          <p:cNvCxnSpPr>
            <a:stCxn id="7" idx="3"/>
          </p:cNvCxnSpPr>
          <p:nvPr/>
        </p:nvCxnSpPr>
        <p:spPr>
          <a:xfrm flipH="1" flipV="1">
            <a:off x="1066800" y="5943600"/>
            <a:ext cx="866262" cy="1504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152400" y="5297269"/>
            <a:ext cx="1295400" cy="646331"/>
          </a:xfrm>
          <a:prstGeom prst="rect">
            <a:avLst/>
          </a:prstGeom>
          <a:noFill/>
          <a:ln>
            <a:solidFill>
              <a:srgbClr val="FF0000"/>
            </a:solidFill>
          </a:ln>
        </p:spPr>
        <p:txBody>
          <a:bodyPr wrap="square" rtlCol="0">
            <a:spAutoFit/>
          </a:bodyPr>
          <a:lstStyle/>
          <a:p>
            <a:r>
              <a:rPr lang="de-DE" dirty="0"/>
              <a:t>CTA: Klick auf Event</a:t>
            </a:r>
          </a:p>
        </p:txBody>
      </p:sp>
      <p:sp>
        <p:nvSpPr>
          <p:cNvPr id="13" name="Ellipse 12"/>
          <p:cNvSpPr/>
          <p:nvPr/>
        </p:nvSpPr>
        <p:spPr>
          <a:xfrm>
            <a:off x="1752600" y="4495800"/>
            <a:ext cx="3657600" cy="533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 Verbindung mit Pfeil 13"/>
          <p:cNvCxnSpPr>
            <a:endCxn id="1026" idx="1"/>
          </p:cNvCxnSpPr>
          <p:nvPr/>
        </p:nvCxnSpPr>
        <p:spPr>
          <a:xfrm flipH="1" flipV="1">
            <a:off x="1676400" y="4177581"/>
            <a:ext cx="838200" cy="3182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228599" y="3886200"/>
            <a:ext cx="1371601" cy="1200329"/>
          </a:xfrm>
          <a:prstGeom prst="rect">
            <a:avLst/>
          </a:prstGeom>
          <a:noFill/>
          <a:ln>
            <a:solidFill>
              <a:srgbClr val="FF0000"/>
            </a:solidFill>
          </a:ln>
        </p:spPr>
        <p:txBody>
          <a:bodyPr wrap="square" rtlCol="0">
            <a:spAutoFit/>
          </a:bodyPr>
          <a:lstStyle/>
          <a:p>
            <a:r>
              <a:rPr lang="de-DE" dirty="0"/>
              <a:t>Link auf </a:t>
            </a:r>
            <a:r>
              <a:rPr lang="de-DE" u="sng" dirty="0"/>
              <a:t>verbindliche</a:t>
            </a:r>
            <a:r>
              <a:rPr lang="de-DE" dirty="0"/>
              <a:t> Anmeldung</a:t>
            </a:r>
          </a:p>
        </p:txBody>
      </p:sp>
    </p:spTree>
    <p:extLst>
      <p:ext uri="{BB962C8B-B14F-4D97-AF65-F5344CB8AC3E}">
        <p14:creationId xmlns:p14="http://schemas.microsoft.com/office/powerpoint/2010/main" val="1061109838"/>
      </p:ext>
    </p:extLst>
  </p:cSld>
  <p:clrMapOvr>
    <a:masterClrMapping/>
  </p:clrMapOvr>
  <p:transition spd="med">
    <p:split dir="in"/>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Beispiele</a:t>
            </a:r>
            <a:endParaRPr lang="en-CA" sz="2400" b="1" dirty="0">
              <a:latin typeface="+mj-lt"/>
              <a:ea typeface="+mn-ea"/>
              <a:cs typeface="+mn-cs"/>
            </a:endParaRPr>
          </a:p>
        </p:txBody>
      </p:sp>
      <p:sp>
        <p:nvSpPr>
          <p:cNvPr id="3" name="Rechteck 2"/>
          <p:cNvSpPr/>
          <p:nvPr/>
        </p:nvSpPr>
        <p:spPr>
          <a:xfrm>
            <a:off x="76200" y="1524000"/>
            <a:ext cx="9067800" cy="646331"/>
          </a:xfrm>
          <a:prstGeom prst="rect">
            <a:avLst/>
          </a:prstGeom>
        </p:spPr>
        <p:txBody>
          <a:bodyPr wrap="square">
            <a:spAutoFit/>
          </a:bodyPr>
          <a:lstStyle/>
          <a:p>
            <a:pPr>
              <a:lnSpc>
                <a:spcPct val="150000"/>
              </a:lnSpc>
            </a:pPr>
            <a:r>
              <a:rPr lang="de-DE" sz="2400" dirty="0"/>
              <a:t>Big Data &amp; Predictive Analysis, Veranstaltung für Onliner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286000"/>
            <a:ext cx="4410075" cy="4373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152401" y="3124200"/>
            <a:ext cx="2286000" cy="1200329"/>
          </a:xfrm>
          <a:prstGeom prst="rect">
            <a:avLst/>
          </a:prstGeom>
          <a:noFill/>
        </p:spPr>
        <p:txBody>
          <a:bodyPr wrap="square" rtlCol="0">
            <a:spAutoFit/>
          </a:bodyPr>
          <a:lstStyle/>
          <a:p>
            <a:r>
              <a:rPr lang="de-DE" b="1" dirty="0" err="1"/>
              <a:t>Step</a:t>
            </a:r>
            <a:r>
              <a:rPr lang="de-DE" b="1" dirty="0"/>
              <a:t> 3 (Teil 1): </a:t>
            </a:r>
            <a:r>
              <a:rPr lang="de-DE" dirty="0"/>
              <a:t>Link auf verbindliche Anmeldung, Abgabe Lead (Stammdaten)</a:t>
            </a:r>
          </a:p>
        </p:txBody>
      </p:sp>
    </p:spTree>
    <p:extLst>
      <p:ext uri="{BB962C8B-B14F-4D97-AF65-F5344CB8AC3E}">
        <p14:creationId xmlns:p14="http://schemas.microsoft.com/office/powerpoint/2010/main" val="3467502112"/>
      </p:ext>
    </p:extLst>
  </p:cSld>
  <p:clrMapOvr>
    <a:masterClrMapping/>
  </p:clrMapOvr>
  <p:transition spd="med">
    <p:split dir="in"/>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Beispiele</a:t>
            </a:r>
            <a:endParaRPr lang="en-CA" sz="2400" b="1" dirty="0">
              <a:latin typeface="+mj-lt"/>
              <a:ea typeface="+mn-ea"/>
              <a:cs typeface="+mn-cs"/>
            </a:endParaRPr>
          </a:p>
        </p:txBody>
      </p:sp>
      <p:sp>
        <p:nvSpPr>
          <p:cNvPr id="3" name="Rechteck 2"/>
          <p:cNvSpPr/>
          <p:nvPr/>
        </p:nvSpPr>
        <p:spPr>
          <a:xfrm>
            <a:off x="76200" y="1524000"/>
            <a:ext cx="9067800" cy="646331"/>
          </a:xfrm>
          <a:prstGeom prst="rect">
            <a:avLst/>
          </a:prstGeom>
        </p:spPr>
        <p:txBody>
          <a:bodyPr wrap="square">
            <a:spAutoFit/>
          </a:bodyPr>
          <a:lstStyle/>
          <a:p>
            <a:pPr>
              <a:lnSpc>
                <a:spcPct val="150000"/>
              </a:lnSpc>
            </a:pPr>
            <a:r>
              <a:rPr lang="de-DE" sz="2400" dirty="0"/>
              <a:t>Big Data &amp; Predictive Analysis, Veranstaltung für Onliner</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743200"/>
            <a:ext cx="2489226" cy="246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483881" y="3516610"/>
            <a:ext cx="1993227" cy="703985"/>
          </a:xfrm>
          <a:prstGeom prst="rect">
            <a:avLst/>
          </a:prstGeom>
          <a:solidFill>
            <a:schemeClr val="accent3">
              <a:lumMod val="20000"/>
              <a:lumOff val="80000"/>
            </a:schemeClr>
          </a:solidFill>
        </p:spPr>
        <p:txBody>
          <a:bodyPr wrap="square" rtlCol="0">
            <a:normAutofit fontScale="62500" lnSpcReduction="20000"/>
          </a:bodyPr>
          <a:lstStyle/>
          <a:p>
            <a:r>
              <a:rPr lang="de-DE" b="1" dirty="0" err="1"/>
              <a:t>Step</a:t>
            </a:r>
            <a:r>
              <a:rPr lang="de-DE" b="1" dirty="0"/>
              <a:t> 3 (Teil 1): </a:t>
            </a:r>
            <a:r>
              <a:rPr lang="de-DE" dirty="0"/>
              <a:t>Link auf verbindliche Anmeldung, Abgabe Lead (Stammdaten)</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438399"/>
            <a:ext cx="3483208" cy="427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3962400" y="3352800"/>
            <a:ext cx="2286000" cy="1200329"/>
          </a:xfrm>
          <a:prstGeom prst="rect">
            <a:avLst/>
          </a:prstGeom>
          <a:noFill/>
        </p:spPr>
        <p:txBody>
          <a:bodyPr wrap="square" rtlCol="0">
            <a:spAutoFit/>
          </a:bodyPr>
          <a:lstStyle/>
          <a:p>
            <a:r>
              <a:rPr lang="de-DE" b="1" dirty="0" err="1"/>
              <a:t>Step</a:t>
            </a:r>
            <a:r>
              <a:rPr lang="de-DE" b="1" dirty="0"/>
              <a:t> 3 (Teil 2): </a:t>
            </a:r>
            <a:r>
              <a:rPr lang="de-DE" dirty="0"/>
              <a:t>zusätzliche Angabe von gewünschten Themen</a:t>
            </a:r>
          </a:p>
        </p:txBody>
      </p:sp>
    </p:spTree>
    <p:extLst>
      <p:ext uri="{BB962C8B-B14F-4D97-AF65-F5344CB8AC3E}">
        <p14:creationId xmlns:p14="http://schemas.microsoft.com/office/powerpoint/2010/main" val="254954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E5AD313A-C916-41F6-AE87-4BA6ACB3DD3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8052" name="Textfeld 10">
            <a:extLst>
              <a:ext uri="{FF2B5EF4-FFF2-40B4-BE49-F238E27FC236}">
                <a16:creationId xmlns:a16="http://schemas.microsoft.com/office/drawing/2014/main" id="{77749F01-E2D4-4ECF-AEC6-0F58A597E047}"/>
              </a:ext>
            </a:extLst>
          </p:cNvPr>
          <p:cNvSpPr txBox="1">
            <a:spLocks noChangeArrowheads="1"/>
          </p:cNvSpPr>
          <p:nvPr/>
        </p:nvSpPr>
        <p:spPr bwMode="auto">
          <a:xfrm>
            <a:off x="611188" y="981075"/>
            <a:ext cx="8353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spcBef>
                <a:spcPct val="0"/>
              </a:spcBef>
              <a:buClrTx/>
              <a:buNone/>
            </a:pPr>
            <a:r>
              <a:rPr lang="de-DE" altLang="de-DE" sz="2400" b="1" dirty="0">
                <a:solidFill>
                  <a:schemeClr val="tx1"/>
                </a:solidFill>
                <a:latin typeface="Arial" panose="020B0604020202020204" pitchFamily="34" charset="0"/>
                <a:cs typeface="Arial" panose="020B0604020202020204" pitchFamily="34" charset="0"/>
              </a:rPr>
              <a:t>E-Mail-Marketing – Verschlüsselung</a:t>
            </a:r>
          </a:p>
        </p:txBody>
      </p:sp>
      <p:sp>
        <p:nvSpPr>
          <p:cNvPr id="9" name="Title 9">
            <a:extLst>
              <a:ext uri="{FF2B5EF4-FFF2-40B4-BE49-F238E27FC236}">
                <a16:creationId xmlns:a16="http://schemas.microsoft.com/office/drawing/2014/main" id="{43CC81E6-644C-480F-87EF-5DBC1B6E2DB8}"/>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sp>
        <p:nvSpPr>
          <p:cNvPr id="8" name="Text Box 5">
            <a:extLst>
              <a:ext uri="{FF2B5EF4-FFF2-40B4-BE49-F238E27FC236}">
                <a16:creationId xmlns:a16="http://schemas.microsoft.com/office/drawing/2014/main" id="{7D006BE5-A812-417E-941D-53516E0B34E9}"/>
              </a:ext>
            </a:extLst>
          </p:cNvPr>
          <p:cNvSpPr txBox="1">
            <a:spLocks noChangeArrowheads="1"/>
          </p:cNvSpPr>
          <p:nvPr/>
        </p:nvSpPr>
        <p:spPr bwMode="auto">
          <a:xfrm>
            <a:off x="827088" y="2708275"/>
            <a:ext cx="8212137"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0066FF"/>
              </a:buClr>
              <a:buChar char="•"/>
              <a:defRPr sz="2200">
                <a:solidFill>
                  <a:srgbClr val="003D52"/>
                </a:solidFill>
                <a:latin typeface="Palatino Linotype" panose="02040502050505030304" pitchFamily="18" charset="0"/>
              </a:defRPr>
            </a:lvl1pPr>
            <a:lvl2pPr marL="800100" indent="-34290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marL="342900" indent="-342900">
              <a:lnSpc>
                <a:spcPct val="150000"/>
              </a:lnSpc>
            </a:pPr>
            <a:r>
              <a:rPr lang="de-DE" altLang="de-DE" sz="2800" dirty="0"/>
              <a:t>Transportverschlüsselung SSL/TLS</a:t>
            </a:r>
          </a:p>
          <a:p>
            <a:pPr marL="342900" indent="-342900">
              <a:lnSpc>
                <a:spcPct val="150000"/>
              </a:lnSpc>
            </a:pPr>
            <a:r>
              <a:rPr lang="de-DE" altLang="de-DE" sz="2800" dirty="0"/>
              <a:t>End-</a:t>
            </a:r>
            <a:r>
              <a:rPr lang="de-DE" altLang="de-DE" sz="2800" dirty="0" err="1"/>
              <a:t>to</a:t>
            </a:r>
            <a:r>
              <a:rPr lang="de-DE" altLang="de-DE" sz="2800" dirty="0"/>
              <a:t>-End-Verschlüsselung</a:t>
            </a:r>
          </a:p>
          <a:p>
            <a:pPr marL="342900" indent="-342900">
              <a:lnSpc>
                <a:spcPct val="150000"/>
              </a:lnSpc>
            </a:pPr>
            <a:r>
              <a:rPr lang="de-DE" altLang="de-DE" sz="2800" dirty="0"/>
              <a:t>S/MIME</a:t>
            </a:r>
          </a:p>
          <a:p>
            <a:pPr marL="342900" indent="-342900">
              <a:lnSpc>
                <a:spcPct val="150000"/>
              </a:lnSpc>
            </a:pPr>
            <a:r>
              <a:rPr lang="de-DE" altLang="de-DE" sz="2800" dirty="0"/>
              <a:t>PGP</a:t>
            </a:r>
          </a:p>
          <a:p>
            <a:pPr marL="342900" indent="-342900">
              <a:lnSpc>
                <a:spcPct val="150000"/>
              </a:lnSpc>
            </a:pPr>
            <a:endParaRPr lang="de-DE" altLang="de-DE" sz="2800" dirty="0"/>
          </a:p>
          <a:p>
            <a:pPr marL="342900" indent="-342900">
              <a:lnSpc>
                <a:spcPct val="150000"/>
              </a:lnSpc>
            </a:pPr>
            <a:endParaRPr lang="de-DE" altLang="de-DE" sz="2800" dirty="0"/>
          </a:p>
          <a:p>
            <a:pPr marL="342900" indent="-342900">
              <a:lnSpc>
                <a:spcPct val="150000"/>
              </a:lnSpc>
            </a:pPr>
            <a:endParaRPr lang="de-DE" altLang="de-DE" sz="2800" dirty="0"/>
          </a:p>
          <a:p>
            <a:pPr marL="342900" indent="-342900">
              <a:lnSpc>
                <a:spcPct val="150000"/>
              </a:lnSpc>
            </a:pPr>
            <a:endParaRPr lang="de-DE" altLang="de-DE" sz="2800" dirty="0"/>
          </a:p>
          <a:p>
            <a:pPr marL="342900" indent="-342900">
              <a:lnSpc>
                <a:spcPct val="150000"/>
              </a:lnSpc>
            </a:pPr>
            <a:endParaRPr lang="de-DE" altLang="de-DE" sz="2800" dirty="0"/>
          </a:p>
          <a:p>
            <a:pPr marL="342900" indent="-342900">
              <a:lnSpc>
                <a:spcPct val="150000"/>
              </a:lnSpc>
            </a:pPr>
            <a:endParaRPr lang="de-DE" altLang="de-DE" sz="2800" dirty="0"/>
          </a:p>
          <a:p>
            <a:pPr marL="342900" indent="-342900">
              <a:lnSpc>
                <a:spcPct val="150000"/>
              </a:lnSpc>
            </a:pPr>
            <a:r>
              <a:rPr lang="de-DE" altLang="de-DE" sz="2800" dirty="0"/>
              <a:t>52 Prozent versenden zumindest manchmal unverschlüsselte 	E-Mails</a:t>
            </a:r>
          </a:p>
          <a:p>
            <a:pPr marL="342900" indent="-342900">
              <a:lnSpc>
                <a:spcPct val="150000"/>
              </a:lnSpc>
            </a:pPr>
            <a:r>
              <a:rPr lang="de-DE" altLang="de-DE" sz="2800" dirty="0"/>
              <a:t>	21 Prozent verschlüsseln ihre E-Mails nie</a:t>
            </a:r>
          </a:p>
        </p:txBody>
      </p:sp>
    </p:spTree>
    <p:extLst>
      <p:ext uri="{BB962C8B-B14F-4D97-AF65-F5344CB8AC3E}">
        <p14:creationId xmlns:p14="http://schemas.microsoft.com/office/powerpoint/2010/main" val="2273646771"/>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Beispiele</a:t>
            </a:r>
            <a:endParaRPr lang="en-CA" sz="2400" b="1" dirty="0">
              <a:latin typeface="+mj-lt"/>
              <a:ea typeface="+mn-ea"/>
              <a:cs typeface="+mn-cs"/>
            </a:endParaRPr>
          </a:p>
        </p:txBody>
      </p:sp>
      <p:sp>
        <p:nvSpPr>
          <p:cNvPr id="3" name="Rechteck 2"/>
          <p:cNvSpPr/>
          <p:nvPr/>
        </p:nvSpPr>
        <p:spPr>
          <a:xfrm>
            <a:off x="76200" y="1524000"/>
            <a:ext cx="9067800" cy="646331"/>
          </a:xfrm>
          <a:prstGeom prst="rect">
            <a:avLst/>
          </a:prstGeom>
        </p:spPr>
        <p:txBody>
          <a:bodyPr wrap="square">
            <a:spAutoFit/>
          </a:bodyPr>
          <a:lstStyle/>
          <a:p>
            <a:pPr>
              <a:lnSpc>
                <a:spcPct val="150000"/>
              </a:lnSpc>
            </a:pPr>
            <a:r>
              <a:rPr lang="de-DE" sz="2400" dirty="0"/>
              <a:t>Big Data &amp; Predictive Analysis, Veranstaltung für Onliner</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70332"/>
            <a:ext cx="2971800" cy="364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1143000" y="2819400"/>
            <a:ext cx="1524000" cy="762000"/>
          </a:xfrm>
          <a:prstGeom prst="rect">
            <a:avLst/>
          </a:prstGeom>
          <a:solidFill>
            <a:schemeClr val="accent1"/>
          </a:solidFill>
        </p:spPr>
        <p:txBody>
          <a:bodyPr wrap="square" rtlCol="0">
            <a:normAutofit fontScale="62500" lnSpcReduction="20000"/>
          </a:bodyPr>
          <a:lstStyle/>
          <a:p>
            <a:r>
              <a:rPr lang="de-DE" b="1" dirty="0" err="1"/>
              <a:t>Step</a:t>
            </a:r>
            <a:r>
              <a:rPr lang="de-DE" b="1" dirty="0"/>
              <a:t> 3 (Teil 2): </a:t>
            </a:r>
            <a:r>
              <a:rPr lang="de-DE" dirty="0"/>
              <a:t>zusätzliche Angabe von gewünschten Themen</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38467"/>
            <a:ext cx="4191000" cy="4464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3252595" y="2249367"/>
            <a:ext cx="3592286" cy="923330"/>
          </a:xfrm>
          <a:prstGeom prst="rect">
            <a:avLst/>
          </a:prstGeom>
          <a:solidFill>
            <a:schemeClr val="accent1"/>
          </a:solidFill>
        </p:spPr>
        <p:txBody>
          <a:bodyPr wrap="square" rtlCol="0">
            <a:spAutoFit/>
          </a:bodyPr>
          <a:lstStyle/>
          <a:p>
            <a:r>
              <a:rPr lang="de-DE" b="1" dirty="0" err="1"/>
              <a:t>Step</a:t>
            </a:r>
            <a:r>
              <a:rPr lang="de-DE" b="1" dirty="0"/>
              <a:t> 3 (Teil 3): </a:t>
            </a:r>
            <a:r>
              <a:rPr lang="de-DE" dirty="0"/>
              <a:t>woher komme ich? Wie habe ich von der Veranstaltung erfahren? </a:t>
            </a:r>
          </a:p>
        </p:txBody>
      </p:sp>
    </p:spTree>
    <p:extLst>
      <p:ext uri="{BB962C8B-B14F-4D97-AF65-F5344CB8AC3E}">
        <p14:creationId xmlns:p14="http://schemas.microsoft.com/office/powerpoint/2010/main" val="34181663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en-CA" sz="2400" b="1">
                <a:latin typeface="+mj-lt"/>
                <a:ea typeface="+mn-ea"/>
                <a:cs typeface="+mn-cs"/>
              </a:rPr>
              <a:t>Beispiele</a:t>
            </a:r>
            <a:endParaRPr lang="en-CA" sz="2400" b="1" dirty="0">
              <a:latin typeface="+mj-lt"/>
              <a:ea typeface="+mn-ea"/>
              <a:cs typeface="+mn-cs"/>
            </a:endParaRPr>
          </a:p>
        </p:txBody>
      </p:sp>
      <p:sp>
        <p:nvSpPr>
          <p:cNvPr id="3" name="Rechteck 2"/>
          <p:cNvSpPr/>
          <p:nvPr/>
        </p:nvSpPr>
        <p:spPr>
          <a:xfrm>
            <a:off x="76200" y="1524000"/>
            <a:ext cx="9067800" cy="646331"/>
          </a:xfrm>
          <a:prstGeom prst="rect">
            <a:avLst/>
          </a:prstGeom>
        </p:spPr>
        <p:txBody>
          <a:bodyPr wrap="square">
            <a:spAutoFit/>
          </a:bodyPr>
          <a:lstStyle/>
          <a:p>
            <a:pPr>
              <a:lnSpc>
                <a:spcPct val="150000"/>
              </a:lnSpc>
            </a:pPr>
            <a:r>
              <a:rPr lang="de-DE" sz="2400" dirty="0"/>
              <a:t>Big Data &amp; Predictive Analysis, Veranstaltung für Onliner</a:t>
            </a:r>
          </a:p>
        </p:txBody>
      </p:sp>
      <p:sp>
        <p:nvSpPr>
          <p:cNvPr id="8" name="Textfeld 7"/>
          <p:cNvSpPr txBox="1"/>
          <p:nvPr/>
        </p:nvSpPr>
        <p:spPr>
          <a:xfrm>
            <a:off x="152401" y="3124200"/>
            <a:ext cx="1676399" cy="1754326"/>
          </a:xfrm>
          <a:prstGeom prst="rect">
            <a:avLst/>
          </a:prstGeom>
          <a:noFill/>
        </p:spPr>
        <p:txBody>
          <a:bodyPr wrap="square" rtlCol="0">
            <a:spAutoFit/>
          </a:bodyPr>
          <a:lstStyle/>
          <a:p>
            <a:r>
              <a:rPr lang="de-DE" b="1" dirty="0" err="1"/>
              <a:t>Step</a:t>
            </a:r>
            <a:r>
              <a:rPr lang="de-DE" b="1" dirty="0"/>
              <a:t> 4: </a:t>
            </a:r>
            <a:r>
              <a:rPr lang="de-DE" dirty="0"/>
              <a:t>Bestätigung nach der Anmeldung zum Newsletter</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667000"/>
            <a:ext cx="52959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502889"/>
      </p:ext>
    </p:extLst>
  </p:cSld>
  <p:clrMapOvr>
    <a:masterClrMapping/>
  </p:clrMapOvr>
  <p:transition spd="med">
    <p:split dir="in"/>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228184" cy="830997"/>
          </a:xfrm>
          <a:noFill/>
          <a:ln cap="rnd" cmpd="dbl">
            <a:noFill/>
            <a:round/>
          </a:ln>
        </p:spPr>
        <p:txBody>
          <a:bodyPr vert="horz" wrap="square" lIns="91440" tIns="45720" rIns="91440" bIns="45720" rtlCol="0" anchor="ctr">
            <a:spAutoFit/>
          </a:bodyPr>
          <a:lstStyle/>
          <a:p>
            <a:pPr algn="l"/>
            <a:r>
              <a:rPr lang="en-CA" sz="2400" b="1" dirty="0">
                <a:latin typeface="+mj-lt"/>
                <a:ea typeface="+mn-ea"/>
                <a:cs typeface="+mn-cs"/>
              </a:rPr>
              <a:t>Learning </a:t>
            </a:r>
            <a:r>
              <a:rPr lang="en-CA" sz="2400" b="1" dirty="0" err="1">
                <a:latin typeface="+mj-lt"/>
                <a:ea typeface="+mn-ea"/>
                <a:cs typeface="+mn-cs"/>
              </a:rPr>
              <a:t>aus</a:t>
            </a:r>
            <a:r>
              <a:rPr lang="en-CA" sz="2400" b="1" dirty="0">
                <a:latin typeface="+mj-lt"/>
                <a:ea typeface="+mn-ea"/>
                <a:cs typeface="+mn-cs"/>
              </a:rPr>
              <a:t> B2B-Veranstaltung und </a:t>
            </a:r>
            <a:r>
              <a:rPr lang="en-CA" sz="2400" b="1" dirty="0" err="1">
                <a:latin typeface="+mj-lt"/>
                <a:ea typeface="+mn-ea"/>
                <a:cs typeface="+mn-cs"/>
              </a:rPr>
              <a:t>Gestaltung</a:t>
            </a:r>
            <a:r>
              <a:rPr lang="en-CA" sz="2400" b="1" dirty="0">
                <a:latin typeface="+mj-lt"/>
                <a:ea typeface="+mn-ea"/>
                <a:cs typeface="+mn-cs"/>
              </a:rPr>
              <a:t> der Lead-</a:t>
            </a:r>
            <a:r>
              <a:rPr lang="en-CA" sz="2400" b="1" dirty="0" err="1">
                <a:latin typeface="+mj-lt"/>
                <a:ea typeface="+mn-ea"/>
                <a:cs typeface="+mn-cs"/>
              </a:rPr>
              <a:t>Gewinnung</a:t>
            </a:r>
            <a:endParaRPr lang="en-CA" sz="2400" b="1" dirty="0">
              <a:latin typeface="+mj-lt"/>
              <a:ea typeface="+mn-ea"/>
              <a:cs typeface="+mn-cs"/>
            </a:endParaRPr>
          </a:p>
        </p:txBody>
      </p:sp>
      <p:sp>
        <p:nvSpPr>
          <p:cNvPr id="3" name="Rechteck 2"/>
          <p:cNvSpPr/>
          <p:nvPr/>
        </p:nvSpPr>
        <p:spPr>
          <a:xfrm>
            <a:off x="76200" y="1524000"/>
            <a:ext cx="9067800" cy="5262979"/>
          </a:xfrm>
          <a:prstGeom prst="rect">
            <a:avLst/>
          </a:prstGeom>
        </p:spPr>
        <p:txBody>
          <a:bodyPr wrap="square">
            <a:spAutoFit/>
          </a:bodyPr>
          <a:lstStyle/>
          <a:p>
            <a:pPr marL="342900" indent="-342900">
              <a:lnSpc>
                <a:spcPct val="200000"/>
              </a:lnSpc>
              <a:buFont typeface="Wingdings" panose="05000000000000000000" pitchFamily="2" charset="2"/>
              <a:buChar char="Ø"/>
            </a:pPr>
            <a:r>
              <a:rPr lang="de-DE" sz="2400" dirty="0"/>
              <a:t>Im B2B-Bereich ist es üblich, Interessen bei Leads abzufragen</a:t>
            </a:r>
          </a:p>
          <a:p>
            <a:pPr marL="342900" indent="-342900">
              <a:lnSpc>
                <a:spcPct val="200000"/>
              </a:lnSpc>
              <a:buFont typeface="Wingdings" panose="05000000000000000000" pitchFamily="2" charset="2"/>
              <a:buChar char="Ø"/>
            </a:pPr>
            <a:r>
              <a:rPr lang="de-DE" sz="2400" dirty="0"/>
              <a:t>Prozess der Leadgenerierung geht über mehrere Prozesse</a:t>
            </a:r>
          </a:p>
          <a:p>
            <a:pPr marL="342900" indent="-342900">
              <a:lnSpc>
                <a:spcPct val="200000"/>
              </a:lnSpc>
              <a:buFont typeface="Wingdings" panose="05000000000000000000" pitchFamily="2" charset="2"/>
              <a:buChar char="Ø"/>
            </a:pPr>
            <a:r>
              <a:rPr lang="de-DE" sz="2400" dirty="0"/>
              <a:t>Alle Schritte werden dem „Kunden“ per Mail bestätigt</a:t>
            </a:r>
          </a:p>
          <a:p>
            <a:pPr marL="342900" indent="-342900">
              <a:lnSpc>
                <a:spcPct val="200000"/>
              </a:lnSpc>
              <a:buFont typeface="Wingdings" panose="05000000000000000000" pitchFamily="2" charset="2"/>
              <a:buChar char="Ø"/>
            </a:pPr>
            <a:r>
              <a:rPr lang="de-DE" sz="2400" dirty="0"/>
              <a:t>Newsletter-Anmeldung in Anmeldeprozess integrieren</a:t>
            </a:r>
          </a:p>
          <a:p>
            <a:pPr marL="342900" indent="-342900">
              <a:lnSpc>
                <a:spcPct val="200000"/>
              </a:lnSpc>
              <a:buFont typeface="Wingdings" panose="05000000000000000000" pitchFamily="2" charset="2"/>
              <a:buChar char="Ø"/>
            </a:pPr>
            <a:r>
              <a:rPr lang="de-DE" sz="2400" dirty="0"/>
              <a:t>Auf der Anmeldeseite sollte man dann ähnliche Events auch darstellen, um den Kunden darauf hinzuweisen.</a:t>
            </a:r>
          </a:p>
          <a:p>
            <a:pPr marL="342900" indent="-342900">
              <a:lnSpc>
                <a:spcPct val="200000"/>
              </a:lnSpc>
              <a:buFont typeface="Wingdings" panose="05000000000000000000" pitchFamily="2" charset="2"/>
              <a:buChar char="Ø"/>
            </a:pPr>
            <a:r>
              <a:rPr lang="de-DE" sz="2400" dirty="0"/>
              <a:t>Identifizierung des Kunden: woher kommt er? </a:t>
            </a:r>
          </a:p>
        </p:txBody>
      </p:sp>
    </p:spTree>
    <p:extLst>
      <p:ext uri="{BB962C8B-B14F-4D97-AF65-F5344CB8AC3E}">
        <p14:creationId xmlns:p14="http://schemas.microsoft.com/office/powerpoint/2010/main" val="2773280376"/>
      </p:ext>
    </p:extLst>
  </p:cSld>
  <p:clrMapOvr>
    <a:masterClrMapping/>
  </p:clrMapOvr>
  <p:transition spd="med">
    <p:split dir="in"/>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a:ln cap="rnd" cmpd="dbl">
            <a:noFill/>
            <a:round/>
          </a:ln>
        </p:spPr>
        <p:txBody>
          <a:bodyPr vert="horz" wrap="square" lIns="91440" tIns="45720" rIns="91440" bIns="45720" rtlCol="0" anchor="ctr">
            <a:spAutoFit/>
          </a:bodyPr>
          <a:lstStyle/>
          <a:p>
            <a:r>
              <a:rPr lang="de-DE" b="1" dirty="0">
                <a:latin typeface="+mj-lt"/>
                <a:ea typeface="+mn-ea"/>
                <a:cs typeface="+mn-cs"/>
              </a:rPr>
              <a:t>Dankeschön!</a:t>
            </a:r>
          </a:p>
        </p:txBody>
      </p:sp>
      <p:sp>
        <p:nvSpPr>
          <p:cNvPr id="4" name="Datumsplatzhalter 3"/>
          <p:cNvSpPr>
            <a:spLocks noGrp="1"/>
          </p:cNvSpPr>
          <p:nvPr>
            <p:ph type="dt" sz="half" idx="10"/>
          </p:nvPr>
        </p:nvSpPr>
        <p:spPr/>
        <p:txBody>
          <a:bodyPr/>
          <a:lstStyle/>
          <a:p>
            <a:fld id="{2F8EF777-51B8-4E04-82D0-7CBBD44EC9A4}" type="datetime1">
              <a:rPr lang="de-DE" smtClean="0"/>
              <a:t>18.04.2019</a:t>
            </a:fld>
            <a:endParaRPr lang="de-DE" dirty="0"/>
          </a:p>
        </p:txBody>
      </p:sp>
      <p:sp>
        <p:nvSpPr>
          <p:cNvPr id="5" name="Fußzeilenplatzhalter 4"/>
          <p:cNvSpPr>
            <a:spLocks noGrp="1"/>
          </p:cNvSpPr>
          <p:nvPr>
            <p:ph type="ftr" sz="quarter" idx="11"/>
          </p:nvPr>
        </p:nvSpPr>
        <p:spPr/>
        <p:txBody>
          <a:bodyPr/>
          <a:lstStyle/>
          <a:p>
            <a:r>
              <a:rPr lang="de-DE" dirty="0"/>
              <a:t>Quelle:</a:t>
            </a:r>
          </a:p>
        </p:txBody>
      </p:sp>
      <p:sp>
        <p:nvSpPr>
          <p:cNvPr id="6" name="Foliennummernplatzhalter 5"/>
          <p:cNvSpPr>
            <a:spLocks noGrp="1"/>
          </p:cNvSpPr>
          <p:nvPr>
            <p:ph type="sldNum" sz="quarter" idx="4294967295"/>
          </p:nvPr>
        </p:nvSpPr>
        <p:spPr>
          <a:xfrm>
            <a:off x="5246712" y="6453336"/>
            <a:ext cx="2133600" cy="365125"/>
          </a:xfrm>
        </p:spPr>
        <p:txBody>
          <a:bodyPr/>
          <a:lstStyle/>
          <a:p>
            <a:fld id="{64A8786C-255D-4AD6-BF4C-40BEDD3E2D4C}" type="slidenum">
              <a:rPr lang="de-DE" smtClean="0"/>
              <a:t>153</a:t>
            </a:fld>
            <a:endParaRPr lang="de-DE" dirty="0"/>
          </a:p>
        </p:txBody>
      </p:sp>
      <p:sp>
        <p:nvSpPr>
          <p:cNvPr id="3" name="Textfeld 2"/>
          <p:cNvSpPr txBox="1"/>
          <p:nvPr/>
        </p:nvSpPr>
        <p:spPr>
          <a:xfrm>
            <a:off x="683568" y="1655876"/>
            <a:ext cx="7812360" cy="3785652"/>
          </a:xfrm>
          <a:prstGeom prst="rect">
            <a:avLst/>
          </a:prstGeom>
          <a:noFill/>
        </p:spPr>
        <p:txBody>
          <a:bodyPr wrap="square" rtlCol="0">
            <a:spAutoFit/>
          </a:bodyPr>
          <a:lstStyle/>
          <a:p>
            <a:pPr algn="ctr">
              <a:lnSpc>
                <a:spcPct val="200000"/>
              </a:lnSpc>
            </a:pPr>
            <a:r>
              <a:rPr lang="de-DE" sz="2400" dirty="0">
                <a:latin typeface="Arial" panose="020B0604020202020204" pitchFamily="34" charset="0"/>
                <a:cs typeface="Arial" panose="020B0604020202020204" pitchFamily="34" charset="0"/>
              </a:rPr>
              <a:t>Vielen Dank für Ihre geschätzte Aufmerksamkeit und freue mich, wenn Sie mir mitteilen, wie Sie die Veranstaltung fanden und ob ich Ihre Bewertung als Originalton auf meiner Website publizieren darf!</a:t>
            </a:r>
          </a:p>
          <a:p>
            <a:pPr algn="ctr">
              <a:lnSpc>
                <a:spcPct val="200000"/>
              </a:lnSpc>
            </a:pP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810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E5AD313A-C916-41F6-AE87-4BA6ACB3DD3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8052" name="Textfeld 10">
            <a:extLst>
              <a:ext uri="{FF2B5EF4-FFF2-40B4-BE49-F238E27FC236}">
                <a16:creationId xmlns:a16="http://schemas.microsoft.com/office/drawing/2014/main" id="{77749F01-E2D4-4ECF-AEC6-0F58A597E047}"/>
              </a:ext>
            </a:extLst>
          </p:cNvPr>
          <p:cNvSpPr txBox="1">
            <a:spLocks noChangeArrowheads="1"/>
          </p:cNvSpPr>
          <p:nvPr/>
        </p:nvSpPr>
        <p:spPr bwMode="auto">
          <a:xfrm>
            <a:off x="611188" y="981075"/>
            <a:ext cx="8353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spcBef>
                <a:spcPct val="0"/>
              </a:spcBef>
              <a:buClrTx/>
              <a:buNone/>
            </a:pPr>
            <a:r>
              <a:rPr lang="de-DE" altLang="de-DE" sz="2400" b="1" dirty="0">
                <a:solidFill>
                  <a:schemeClr val="tx1"/>
                </a:solidFill>
                <a:latin typeface="Arial" panose="020B0604020202020204" pitchFamily="34" charset="0"/>
                <a:cs typeface="Arial" panose="020B0604020202020204" pitchFamily="34" charset="0"/>
              </a:rPr>
              <a:t>E-Mail-Marketing – Verschlüsselung</a:t>
            </a:r>
          </a:p>
        </p:txBody>
      </p:sp>
      <p:sp>
        <p:nvSpPr>
          <p:cNvPr id="9" name="Title 9">
            <a:extLst>
              <a:ext uri="{FF2B5EF4-FFF2-40B4-BE49-F238E27FC236}">
                <a16:creationId xmlns:a16="http://schemas.microsoft.com/office/drawing/2014/main" id="{43CC81E6-644C-480F-87EF-5DBC1B6E2DB8}"/>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sp>
        <p:nvSpPr>
          <p:cNvPr id="8" name="Text Box 5">
            <a:extLst>
              <a:ext uri="{FF2B5EF4-FFF2-40B4-BE49-F238E27FC236}">
                <a16:creationId xmlns:a16="http://schemas.microsoft.com/office/drawing/2014/main" id="{7D006BE5-A812-417E-941D-53516E0B34E9}"/>
              </a:ext>
            </a:extLst>
          </p:cNvPr>
          <p:cNvSpPr txBox="1">
            <a:spLocks noChangeArrowheads="1"/>
          </p:cNvSpPr>
          <p:nvPr/>
        </p:nvSpPr>
        <p:spPr bwMode="auto">
          <a:xfrm>
            <a:off x="827088" y="2708275"/>
            <a:ext cx="8212137"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0066FF"/>
              </a:buClr>
              <a:buChar char="•"/>
              <a:defRPr sz="2200">
                <a:solidFill>
                  <a:srgbClr val="003D52"/>
                </a:solidFill>
                <a:latin typeface="Palatino Linotype" panose="02040502050505030304" pitchFamily="18" charset="0"/>
              </a:defRPr>
            </a:lvl1pPr>
            <a:lvl2pPr marL="800100" indent="-34290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marL="342900" indent="-342900">
              <a:lnSpc>
                <a:spcPct val="150000"/>
              </a:lnSpc>
            </a:pPr>
            <a:r>
              <a:rPr lang="de-DE" altLang="de-DE" sz="2400" dirty="0"/>
              <a:t>generelle Verschlüsselung bei </a:t>
            </a:r>
            <a:r>
              <a:rPr lang="de-DE" altLang="de-DE" sz="2400" b="1" dirty="0"/>
              <a:t>Bestellbestätigungen</a:t>
            </a:r>
            <a:r>
              <a:rPr lang="de-DE" altLang="de-DE" sz="2400" dirty="0"/>
              <a:t> nicht erforderlich (aber Kundenservice)</a:t>
            </a:r>
          </a:p>
          <a:p>
            <a:pPr marL="342900" indent="-342900">
              <a:lnSpc>
                <a:spcPct val="150000"/>
              </a:lnSpc>
            </a:pPr>
            <a:r>
              <a:rPr lang="de-DE" altLang="de-DE" sz="2400" dirty="0"/>
              <a:t>Wichtig bei Korrespondenz in wichtigen persönlichen Angelegenheiten, z.B. mit einem Anwalt</a:t>
            </a:r>
          </a:p>
          <a:p>
            <a:pPr marL="342900" indent="-342900">
              <a:lnSpc>
                <a:spcPct val="150000"/>
              </a:lnSpc>
            </a:pPr>
            <a:r>
              <a:rPr lang="de-DE" altLang="de-DE" sz="2400" dirty="0"/>
              <a:t>Bei einem größeren Datentransfer</a:t>
            </a:r>
          </a:p>
        </p:txBody>
      </p:sp>
      <p:sp>
        <p:nvSpPr>
          <p:cNvPr id="2" name="Textfeld 1">
            <a:extLst>
              <a:ext uri="{FF2B5EF4-FFF2-40B4-BE49-F238E27FC236}">
                <a16:creationId xmlns:a16="http://schemas.microsoft.com/office/drawing/2014/main" id="{D5F49CA9-641A-4CCC-9138-B4B5BEEC4C34}"/>
              </a:ext>
            </a:extLst>
          </p:cNvPr>
          <p:cNvSpPr txBox="1"/>
          <p:nvPr/>
        </p:nvSpPr>
        <p:spPr>
          <a:xfrm>
            <a:off x="1043608" y="1844824"/>
            <a:ext cx="3004349" cy="523220"/>
          </a:xfrm>
          <a:prstGeom prst="rect">
            <a:avLst/>
          </a:prstGeom>
          <a:noFill/>
        </p:spPr>
        <p:txBody>
          <a:bodyPr wrap="none" rtlCol="0">
            <a:spAutoFit/>
          </a:bodyPr>
          <a:lstStyle/>
          <a:p>
            <a:r>
              <a:rPr lang="de-DE" sz="2800" dirty="0"/>
              <a:t>Nötig oder nicht? </a:t>
            </a:r>
          </a:p>
        </p:txBody>
      </p:sp>
    </p:spTree>
    <p:extLst>
      <p:ext uri="{BB962C8B-B14F-4D97-AF65-F5344CB8AC3E}">
        <p14:creationId xmlns:p14="http://schemas.microsoft.com/office/powerpoint/2010/main" val="1483367127"/>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D95D7FA7-B088-4183-A93C-3682F8A6A753}"/>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br>
              <a:rPr lang="de-DE" altLang="de-DE" sz="2200" kern="1200" dirty="0">
                <a:latin typeface="+mn-lt"/>
                <a:ea typeface="+mn-ea"/>
                <a:cs typeface="+mn-cs"/>
              </a:rPr>
            </a:br>
            <a:r>
              <a:rPr lang="de-DE" altLang="de-DE" sz="2200" kern="1200" dirty="0" err="1">
                <a:latin typeface="+mn-lt"/>
                <a:ea typeface="+mn-ea"/>
                <a:cs typeface="+mn-cs"/>
              </a:rPr>
              <a:t>Permission</a:t>
            </a:r>
            <a:r>
              <a:rPr lang="de-DE" altLang="de-DE" sz="2200" kern="1200" dirty="0">
                <a:latin typeface="+mn-lt"/>
                <a:ea typeface="+mn-ea"/>
                <a:cs typeface="+mn-cs"/>
              </a:rPr>
              <a:t>-Marketing – Rechtssicherheit für Ihre Kampagnen</a:t>
            </a:r>
            <a:br>
              <a:rPr lang="de-DE" altLang="de-DE" sz="2200" kern="1200" dirty="0">
                <a:latin typeface="+mn-lt"/>
                <a:ea typeface="+mn-ea"/>
                <a:cs typeface="+mn-cs"/>
              </a:rPr>
            </a:br>
            <a:endParaRPr lang="de-DE" altLang="de-DE" sz="2200" kern="1200" dirty="0">
              <a:latin typeface="+mn-lt"/>
              <a:ea typeface="+mn-ea"/>
              <a:cs typeface="+mn-cs"/>
            </a:endParaRPr>
          </a:p>
        </p:txBody>
      </p:sp>
      <p:sp>
        <p:nvSpPr>
          <p:cNvPr id="5" name="object 5">
            <a:extLst>
              <a:ext uri="{FF2B5EF4-FFF2-40B4-BE49-F238E27FC236}">
                <a16:creationId xmlns:a16="http://schemas.microsoft.com/office/drawing/2014/main" id="{E5AD313A-C916-41F6-AE87-4BA6ACB3DD3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8052" name="Textfeld 10">
            <a:extLst>
              <a:ext uri="{FF2B5EF4-FFF2-40B4-BE49-F238E27FC236}">
                <a16:creationId xmlns:a16="http://schemas.microsoft.com/office/drawing/2014/main" id="{77749F01-E2D4-4ECF-AEC6-0F58A597E047}"/>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dirty="0">
                <a:solidFill>
                  <a:schemeClr val="tx1"/>
                </a:solidFill>
                <a:latin typeface="Arial" panose="020B0604020202020204" pitchFamily="34" charset="0"/>
                <a:cs typeface="Arial" panose="020B0604020202020204" pitchFamily="34" charset="0"/>
              </a:rPr>
              <a:t>E-Mail-Marketing – rechtlicher Rahmen</a:t>
            </a:r>
          </a:p>
        </p:txBody>
      </p:sp>
      <p:sp>
        <p:nvSpPr>
          <p:cNvPr id="9" name="Title 9">
            <a:extLst>
              <a:ext uri="{FF2B5EF4-FFF2-40B4-BE49-F238E27FC236}">
                <a16:creationId xmlns:a16="http://schemas.microsoft.com/office/drawing/2014/main" id="{43CC81E6-644C-480F-87EF-5DBC1B6E2DB8}"/>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sp>
        <p:nvSpPr>
          <p:cNvPr id="8" name="Text Box 5">
            <a:extLst>
              <a:ext uri="{FF2B5EF4-FFF2-40B4-BE49-F238E27FC236}">
                <a16:creationId xmlns:a16="http://schemas.microsoft.com/office/drawing/2014/main" id="{7D006BE5-A812-417E-941D-53516E0B34E9}"/>
              </a:ext>
            </a:extLst>
          </p:cNvPr>
          <p:cNvSpPr txBox="1">
            <a:spLocks noChangeArrowheads="1"/>
          </p:cNvSpPr>
          <p:nvPr/>
        </p:nvSpPr>
        <p:spPr bwMode="auto">
          <a:xfrm>
            <a:off x="827088" y="2708275"/>
            <a:ext cx="8212137"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0066FF"/>
              </a:buClr>
              <a:buChar char="•"/>
              <a:defRPr sz="2200">
                <a:solidFill>
                  <a:srgbClr val="003D52"/>
                </a:solidFill>
                <a:latin typeface="Palatino Linotype" panose="02040502050505030304" pitchFamily="18" charset="0"/>
              </a:defRPr>
            </a:lvl1pPr>
            <a:lvl2pPr marL="800100" indent="-34290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nSpc>
                <a:spcPct val="150000"/>
              </a:lnSpc>
              <a:buFont typeface="Wingdings" panose="05000000000000000000" pitchFamily="2" charset="2"/>
              <a:buNone/>
            </a:pPr>
            <a:r>
              <a:rPr lang="de-DE" altLang="de-DE" sz="2400" dirty="0"/>
              <a:t>Rechtlicher Rahmen wird abgedeckt durch: </a:t>
            </a:r>
          </a:p>
          <a:p>
            <a:pPr lvl="1">
              <a:lnSpc>
                <a:spcPct val="150000"/>
              </a:lnSpc>
              <a:buFont typeface="Wingdings" panose="05000000000000000000" pitchFamily="2" charset="2"/>
              <a:buChar char="Ø"/>
            </a:pPr>
            <a:r>
              <a:rPr lang="de-DE" altLang="de-DE" sz="2400" dirty="0"/>
              <a:t>Bundesdatenschutzgesetz (BDSG)</a:t>
            </a:r>
          </a:p>
          <a:p>
            <a:pPr lvl="1">
              <a:lnSpc>
                <a:spcPct val="150000"/>
              </a:lnSpc>
              <a:buFont typeface="Wingdings" panose="05000000000000000000" pitchFamily="2" charset="2"/>
              <a:buChar char="Ø"/>
            </a:pPr>
            <a:r>
              <a:rPr lang="de-DE" altLang="de-DE" sz="2400" dirty="0"/>
              <a:t>Telemediengesetz (TMG)</a:t>
            </a:r>
          </a:p>
          <a:p>
            <a:pPr lvl="1">
              <a:lnSpc>
                <a:spcPct val="150000"/>
              </a:lnSpc>
              <a:buFont typeface="Wingdings" panose="05000000000000000000" pitchFamily="2" charset="2"/>
              <a:buChar char="Ø"/>
            </a:pPr>
            <a:r>
              <a:rPr lang="de-DE" altLang="de-DE" sz="2400" dirty="0"/>
              <a:t>Gesetz gegen den unlauteren Wettbewerb (UWG)</a:t>
            </a:r>
          </a:p>
        </p:txBody>
      </p:sp>
    </p:spTree>
    <p:extLst>
      <p:ext uri="{BB962C8B-B14F-4D97-AF65-F5344CB8AC3E}">
        <p14:creationId xmlns:p14="http://schemas.microsoft.com/office/powerpoint/2010/main" val="1833514027"/>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E5AD313A-C916-41F6-AE87-4BA6ACB3DD3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8052" name="Textfeld 10">
            <a:extLst>
              <a:ext uri="{FF2B5EF4-FFF2-40B4-BE49-F238E27FC236}">
                <a16:creationId xmlns:a16="http://schemas.microsoft.com/office/drawing/2014/main" id="{77749F01-E2D4-4ECF-AEC6-0F58A597E047}"/>
              </a:ext>
            </a:extLst>
          </p:cNvPr>
          <p:cNvSpPr txBox="1">
            <a:spLocks noChangeArrowheads="1"/>
          </p:cNvSpPr>
          <p:nvPr/>
        </p:nvSpPr>
        <p:spPr bwMode="auto">
          <a:xfrm>
            <a:off x="611188" y="981075"/>
            <a:ext cx="8353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spcBef>
                <a:spcPct val="0"/>
              </a:spcBef>
              <a:buClrTx/>
              <a:buNone/>
            </a:pPr>
            <a:r>
              <a:rPr lang="de-DE" altLang="de-DE" sz="2400" b="1" dirty="0">
                <a:solidFill>
                  <a:schemeClr val="tx1"/>
                </a:solidFill>
                <a:latin typeface="Arial" panose="020B0604020202020204" pitchFamily="34" charset="0"/>
                <a:cs typeface="Arial" panose="020B0604020202020204" pitchFamily="34" charset="0"/>
              </a:rPr>
              <a:t>E-Mail-Marketing – rechtlicher Rahmen</a:t>
            </a:r>
          </a:p>
        </p:txBody>
      </p:sp>
      <p:sp>
        <p:nvSpPr>
          <p:cNvPr id="9" name="Title 9">
            <a:extLst>
              <a:ext uri="{FF2B5EF4-FFF2-40B4-BE49-F238E27FC236}">
                <a16:creationId xmlns:a16="http://schemas.microsoft.com/office/drawing/2014/main" id="{43CC81E6-644C-480F-87EF-5DBC1B6E2DB8}"/>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sp>
        <p:nvSpPr>
          <p:cNvPr id="8" name="Text Box 5">
            <a:extLst>
              <a:ext uri="{FF2B5EF4-FFF2-40B4-BE49-F238E27FC236}">
                <a16:creationId xmlns:a16="http://schemas.microsoft.com/office/drawing/2014/main" id="{7D006BE5-A812-417E-941D-53516E0B34E9}"/>
              </a:ext>
            </a:extLst>
          </p:cNvPr>
          <p:cNvSpPr txBox="1">
            <a:spLocks noChangeArrowheads="1"/>
          </p:cNvSpPr>
          <p:nvPr/>
        </p:nvSpPr>
        <p:spPr bwMode="auto">
          <a:xfrm>
            <a:off x="717960" y="3173010"/>
            <a:ext cx="8212137"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0066FF"/>
              </a:buClr>
              <a:buChar char="•"/>
              <a:defRPr sz="2200">
                <a:solidFill>
                  <a:srgbClr val="003D52"/>
                </a:solidFill>
                <a:latin typeface="Palatino Linotype" panose="02040502050505030304" pitchFamily="18" charset="0"/>
              </a:defRPr>
            </a:lvl1pPr>
            <a:lvl2pPr marL="800100" indent="-34290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nSpc>
                <a:spcPct val="150000"/>
              </a:lnSpc>
              <a:buFont typeface="Wingdings" panose="05000000000000000000" pitchFamily="2" charset="2"/>
              <a:buNone/>
            </a:pPr>
            <a:r>
              <a:rPr lang="de-DE" altLang="de-DE" sz="2400" dirty="0"/>
              <a:t>Unternehmen sind verpflichtet, als Verantwortliche und Auftragsverarbeiter geeignete technische und organisatorische Maßnahmen zu etablieren, um für personenbezogene Daten ein entsprechendes Schutzniveau zu gewährleisten. </a:t>
            </a:r>
          </a:p>
        </p:txBody>
      </p:sp>
      <p:sp>
        <p:nvSpPr>
          <p:cNvPr id="2" name="Textfeld 1">
            <a:extLst>
              <a:ext uri="{FF2B5EF4-FFF2-40B4-BE49-F238E27FC236}">
                <a16:creationId xmlns:a16="http://schemas.microsoft.com/office/drawing/2014/main" id="{D5F49CA9-641A-4CCC-9138-B4B5BEEC4C34}"/>
              </a:ext>
            </a:extLst>
          </p:cNvPr>
          <p:cNvSpPr txBox="1"/>
          <p:nvPr/>
        </p:nvSpPr>
        <p:spPr>
          <a:xfrm>
            <a:off x="1043609" y="1844824"/>
            <a:ext cx="7560840" cy="954107"/>
          </a:xfrm>
          <a:prstGeom prst="rect">
            <a:avLst/>
          </a:prstGeom>
          <a:noFill/>
        </p:spPr>
        <p:txBody>
          <a:bodyPr wrap="square" rtlCol="0">
            <a:spAutoFit/>
          </a:bodyPr>
          <a:lstStyle/>
          <a:p>
            <a:r>
              <a:rPr lang="de-DE" sz="2800" dirty="0"/>
              <a:t>DSGVO Artikel 32 – was bedeutet das für mein Email-Marketing? </a:t>
            </a:r>
          </a:p>
        </p:txBody>
      </p:sp>
    </p:spTree>
    <p:extLst>
      <p:ext uri="{BB962C8B-B14F-4D97-AF65-F5344CB8AC3E}">
        <p14:creationId xmlns:p14="http://schemas.microsoft.com/office/powerpoint/2010/main" val="2809223168"/>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E5AD313A-C916-41F6-AE87-4BA6ACB3DD3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8052" name="Textfeld 10">
            <a:extLst>
              <a:ext uri="{FF2B5EF4-FFF2-40B4-BE49-F238E27FC236}">
                <a16:creationId xmlns:a16="http://schemas.microsoft.com/office/drawing/2014/main" id="{77749F01-E2D4-4ECF-AEC6-0F58A597E047}"/>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spcBef>
                <a:spcPct val="0"/>
              </a:spcBef>
              <a:buClrTx/>
              <a:buNone/>
            </a:pPr>
            <a:r>
              <a:rPr lang="de-DE" altLang="de-DE" sz="2400" b="1" dirty="0">
                <a:solidFill>
                  <a:schemeClr val="tx1"/>
                </a:solidFill>
                <a:latin typeface="Arial" panose="020B0604020202020204" pitchFamily="34" charset="0"/>
                <a:cs typeface="Arial" panose="020B0604020202020204" pitchFamily="34" charset="0"/>
              </a:rPr>
              <a:t>E-Mail-Marketing – rechtlicher Rahmen</a:t>
            </a:r>
          </a:p>
        </p:txBody>
      </p:sp>
      <p:sp>
        <p:nvSpPr>
          <p:cNvPr id="9" name="Title 9">
            <a:extLst>
              <a:ext uri="{FF2B5EF4-FFF2-40B4-BE49-F238E27FC236}">
                <a16:creationId xmlns:a16="http://schemas.microsoft.com/office/drawing/2014/main" id="{43CC81E6-644C-480F-87EF-5DBC1B6E2DB8}"/>
              </a:ext>
            </a:extLst>
          </p:cNvPr>
          <p:cNvSpPr txBox="1">
            <a:spLocks/>
          </p:cNvSpPr>
          <p:nvPr/>
        </p:nvSpPr>
        <p:spPr bwMode="auto">
          <a:xfrm>
            <a:off x="631928" y="4581128"/>
            <a:ext cx="762952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a:spcBef>
                <a:spcPct val="0"/>
              </a:spcBef>
              <a:buClrTx/>
              <a:buNone/>
            </a:pPr>
            <a:r>
              <a:rPr lang="de-DE" altLang="de-DE" sz="2400" dirty="0">
                <a:solidFill>
                  <a:srgbClr val="FFFFFF"/>
                </a:solidFill>
                <a:latin typeface="Montserrat"/>
                <a:ea typeface="Montserrat"/>
                <a:cs typeface="Montserrat"/>
              </a:rPr>
              <a:t>versendete E-</a:t>
            </a:r>
            <a:r>
              <a:rPr lang="de-DE" altLang="de-DE" sz="2400" dirty="0"/>
              <a:t>Daher sollten E-Mails mit vertraulichen Daten verschlüsselt werden. Zum einen, um als Unternehmen weiterhin seriös wahrgenommen zu werden, zum anderen, um keine rechtlichen Konsequenzen befürchten zu müssen.</a:t>
            </a:r>
          </a:p>
          <a:p>
            <a:pPr algn="ctr" eaLnBrk="1" hangingPunct="1">
              <a:spcBef>
                <a:spcPct val="0"/>
              </a:spcBef>
              <a:buClrTx/>
              <a:buFontTx/>
              <a:buNone/>
            </a:pPr>
            <a:r>
              <a:rPr lang="de-DE" altLang="de-DE" sz="2400" dirty="0">
                <a:solidFill>
                  <a:srgbClr val="FFFFFF"/>
                </a:solidFill>
                <a:latin typeface="Montserrat"/>
                <a:ea typeface="Montserrat"/>
                <a:cs typeface="Montserrat"/>
              </a:rPr>
              <a:t>Mails pro Minute weltweit</a:t>
            </a:r>
            <a:endParaRPr lang="de-DE" altLang="de-DE" sz="2800" dirty="0">
              <a:solidFill>
                <a:srgbClr val="FFFFFF"/>
              </a:solidFill>
              <a:latin typeface="Montserrat"/>
              <a:ea typeface="Montserrat"/>
              <a:cs typeface="Montserrat"/>
            </a:endParaRPr>
          </a:p>
        </p:txBody>
      </p:sp>
      <p:sp>
        <p:nvSpPr>
          <p:cNvPr id="8" name="Text Box 5">
            <a:extLst>
              <a:ext uri="{FF2B5EF4-FFF2-40B4-BE49-F238E27FC236}">
                <a16:creationId xmlns:a16="http://schemas.microsoft.com/office/drawing/2014/main" id="{7D006BE5-A812-417E-941D-53516E0B34E9}"/>
              </a:ext>
            </a:extLst>
          </p:cNvPr>
          <p:cNvSpPr txBox="1">
            <a:spLocks noChangeArrowheads="1"/>
          </p:cNvSpPr>
          <p:nvPr/>
        </p:nvSpPr>
        <p:spPr bwMode="auto">
          <a:xfrm>
            <a:off x="631928" y="3038927"/>
            <a:ext cx="2701912" cy="119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40000" lnSpcReduction="20000"/>
          </a:bodyPr>
          <a:lstStyle>
            <a:lvl1pPr>
              <a:spcBef>
                <a:spcPct val="20000"/>
              </a:spcBef>
              <a:buClr>
                <a:srgbClr val="0066FF"/>
              </a:buClr>
              <a:buChar char="•"/>
              <a:defRPr sz="2200">
                <a:solidFill>
                  <a:srgbClr val="003D52"/>
                </a:solidFill>
                <a:latin typeface="Palatino Linotype" panose="02040502050505030304" pitchFamily="18" charset="0"/>
              </a:defRPr>
            </a:lvl1pPr>
            <a:lvl2pPr marL="800100" indent="-34290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nSpc>
                <a:spcPct val="150000"/>
              </a:lnSpc>
              <a:buFont typeface="Wingdings" panose="05000000000000000000" pitchFamily="2" charset="2"/>
              <a:buNone/>
            </a:pPr>
            <a:r>
              <a:rPr lang="de-DE" altLang="de-DE" sz="2000" dirty="0"/>
              <a:t>Unternehmen sind verpflichtet, als Verantwortliche und Auftragsverarbeiter geeignete technische und organisatorische Maßnahmen zu etablieren, um für personenbezogene Daten ein entsprechendes Schutzniveau zu gewährleisten. </a:t>
            </a:r>
          </a:p>
        </p:txBody>
      </p:sp>
      <p:sp>
        <p:nvSpPr>
          <p:cNvPr id="2" name="Textfeld 1">
            <a:extLst>
              <a:ext uri="{FF2B5EF4-FFF2-40B4-BE49-F238E27FC236}">
                <a16:creationId xmlns:a16="http://schemas.microsoft.com/office/drawing/2014/main" id="{D5F49CA9-641A-4CCC-9138-B4B5BEEC4C34}"/>
              </a:ext>
            </a:extLst>
          </p:cNvPr>
          <p:cNvSpPr txBox="1"/>
          <p:nvPr/>
        </p:nvSpPr>
        <p:spPr>
          <a:xfrm>
            <a:off x="1043609" y="1844824"/>
            <a:ext cx="7560840" cy="954107"/>
          </a:xfrm>
          <a:prstGeom prst="rect">
            <a:avLst/>
          </a:prstGeom>
          <a:noFill/>
        </p:spPr>
        <p:txBody>
          <a:bodyPr wrap="square" rtlCol="0">
            <a:spAutoFit/>
          </a:bodyPr>
          <a:lstStyle/>
          <a:p>
            <a:r>
              <a:rPr lang="de-DE" sz="2800" dirty="0"/>
              <a:t>DSGVO Artikel 32 – was bedeutet das für mein Email-Marketing? </a:t>
            </a:r>
          </a:p>
        </p:txBody>
      </p:sp>
      <p:sp>
        <p:nvSpPr>
          <p:cNvPr id="3" name="Pfeil: nach rechts 2">
            <a:extLst>
              <a:ext uri="{FF2B5EF4-FFF2-40B4-BE49-F238E27FC236}">
                <a16:creationId xmlns:a16="http://schemas.microsoft.com/office/drawing/2014/main" id="{43B67123-C4E8-4D84-91F6-405032E03EF6}"/>
              </a:ext>
            </a:extLst>
          </p:cNvPr>
          <p:cNvSpPr/>
          <p:nvPr/>
        </p:nvSpPr>
        <p:spPr>
          <a:xfrm rot="3061429">
            <a:off x="3090591" y="3344470"/>
            <a:ext cx="1310168" cy="1260139"/>
          </a:xfrm>
          <a:prstGeom prst="rightArrow">
            <a:avLst/>
          </a:prstGeom>
          <a:solidFill>
            <a:srgbClr val="00B050"/>
          </a:solidFill>
        </p:spPr>
        <p:txBody>
          <a:bodyPr wrap="square" rtlCol="0" anchor="ctr">
            <a:spAutoFit/>
          </a:bodyPr>
          <a:lstStyle/>
          <a:p>
            <a:pPr algn="ctr">
              <a:lnSpc>
                <a:spcPct val="150000"/>
              </a:lnSpc>
            </a:pPr>
            <a:endParaRPr lang="de-DE" sz="1600" dirty="0">
              <a:latin typeface="Arial" panose="020B0604020202020204" pitchFamily="34" charset="0"/>
            </a:endParaRPr>
          </a:p>
        </p:txBody>
      </p:sp>
    </p:spTree>
    <p:extLst>
      <p:ext uri="{BB962C8B-B14F-4D97-AF65-F5344CB8AC3E}">
        <p14:creationId xmlns:p14="http://schemas.microsoft.com/office/powerpoint/2010/main" val="7546967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platzhalter 7">
            <a:extLst>
              <a:ext uri="{FF2B5EF4-FFF2-40B4-BE49-F238E27FC236}">
                <a16:creationId xmlns:a16="http://schemas.microsoft.com/office/drawing/2014/main" id="{6F68BE0F-7E94-4E5E-AD36-A997209FB227}"/>
              </a:ext>
            </a:extLst>
          </p:cNvPr>
          <p:cNvSpPr>
            <a:spLocks noGrp="1"/>
          </p:cNvSpPr>
          <p:nvPr>
            <p:ph type="body" sz="quarter" idx="13"/>
          </p:nvPr>
        </p:nvSpPr>
        <p:spPr>
          <a:xfrm>
            <a:off x="323528" y="1844824"/>
            <a:ext cx="8569325" cy="935038"/>
          </a:xfrm>
        </p:spPr>
        <p:txBody>
          <a:bodyPr/>
          <a:lstStyle/>
          <a:p>
            <a:pPr marL="0" indent="0" algn="ctr">
              <a:buFontTx/>
              <a:buNone/>
            </a:pPr>
            <a:r>
              <a:rPr lang="de-DE" altLang="de-DE" sz="3600" dirty="0"/>
              <a:t>Herzlich willkommen zum Workshop „Grundlagen im Email-Marketing“</a:t>
            </a:r>
          </a:p>
        </p:txBody>
      </p:sp>
      <p:sp>
        <p:nvSpPr>
          <p:cNvPr id="3" name="Title 9">
            <a:extLst>
              <a:ext uri="{FF2B5EF4-FFF2-40B4-BE49-F238E27FC236}">
                <a16:creationId xmlns:a16="http://schemas.microsoft.com/office/drawing/2014/main" id="{888A2589-841E-4E4F-8F0D-A97CEDC55AA2}"/>
              </a:ext>
            </a:extLst>
          </p:cNvPr>
          <p:cNvSpPr txBox="1">
            <a:spLocks/>
          </p:cNvSpPr>
          <p:nvPr/>
        </p:nvSpPr>
        <p:spPr bwMode="auto">
          <a:xfrm>
            <a:off x="323528" y="1700808"/>
            <a:ext cx="8243006" cy="3046988"/>
          </a:xfrm>
          <a:prstGeom prst="rect">
            <a:avLst/>
          </a:prstGeom>
          <a:solidFill>
            <a:srgbClr val="92D050"/>
          </a:solidFill>
          <a:ln>
            <a:noFill/>
          </a:ln>
          <a:extLst/>
        </p:spPr>
        <p:txBody>
          <a:bodyPr wrap="square" lIns="0" tIns="0" rIns="0" bIns="0">
            <a:spAutoFit/>
          </a:bodyPr>
          <a:lstStyle>
            <a:lvl1pPr defTabSz="457200">
              <a:spcBef>
                <a:spcPct val="20000"/>
              </a:spcBef>
              <a:buChar char="•"/>
              <a:defRPr sz="3200">
                <a:solidFill>
                  <a:srgbClr val="262626"/>
                </a:solidFill>
                <a:latin typeface="Tahoma" panose="020B0604030504040204" pitchFamily="34" charset="0"/>
              </a:defRPr>
            </a:lvl1pPr>
            <a:lvl2pPr marL="742950" indent="-285750" defTabSz="457200">
              <a:spcBef>
                <a:spcPct val="20000"/>
              </a:spcBef>
              <a:buChar char="–"/>
              <a:defRPr sz="2800">
                <a:solidFill>
                  <a:srgbClr val="262626"/>
                </a:solidFill>
                <a:latin typeface="Tahoma" panose="020B0604030504040204" pitchFamily="34" charset="0"/>
              </a:defRPr>
            </a:lvl2pPr>
            <a:lvl3pPr marL="1143000" indent="-228600" defTabSz="457200">
              <a:spcBef>
                <a:spcPct val="20000"/>
              </a:spcBef>
              <a:buChar char="•"/>
              <a:defRPr sz="2400">
                <a:solidFill>
                  <a:srgbClr val="262626"/>
                </a:solidFill>
                <a:latin typeface="Tahoma" panose="020B0604030504040204" pitchFamily="34" charset="0"/>
              </a:defRPr>
            </a:lvl3pPr>
            <a:lvl4pPr marL="1600200" indent="-228600" defTabSz="457200">
              <a:spcBef>
                <a:spcPct val="20000"/>
              </a:spcBef>
              <a:buChar char="–"/>
              <a:defRPr sz="2000">
                <a:solidFill>
                  <a:srgbClr val="262626"/>
                </a:solidFill>
                <a:latin typeface="Tahoma" panose="020B0604030504040204" pitchFamily="34" charset="0"/>
              </a:defRPr>
            </a:lvl4pPr>
            <a:lvl5pPr marL="2057400" indent="-228600" defTabSz="457200">
              <a:spcBef>
                <a:spcPct val="20000"/>
              </a:spcBef>
              <a:buChar char="»"/>
              <a:defRPr sz="2000">
                <a:solidFill>
                  <a:srgbClr val="262626"/>
                </a:solidFill>
                <a:latin typeface="Tahoma" panose="020B0604030504040204" pitchFamily="34" charset="0"/>
              </a:defRPr>
            </a:lvl5pPr>
            <a:lvl6pPr marL="25146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9pPr>
          </a:lstStyle>
          <a:p>
            <a:pPr algn="ctr" eaLnBrk="1" hangingPunct="1">
              <a:spcBef>
                <a:spcPct val="0"/>
              </a:spcBef>
              <a:buFontTx/>
              <a:buNone/>
              <a:defRPr/>
            </a:pPr>
            <a:r>
              <a:rPr lang="de-DE" altLang="de-DE" sz="4800" b="1" kern="0" dirty="0">
                <a:solidFill>
                  <a:srgbClr val="003D52"/>
                </a:solidFill>
                <a:latin typeface="+mn-lt"/>
              </a:rPr>
              <a:t>150.000.000</a:t>
            </a:r>
          </a:p>
          <a:p>
            <a:pPr algn="ctr" eaLnBrk="1" hangingPunct="1">
              <a:spcBef>
                <a:spcPct val="0"/>
              </a:spcBef>
              <a:buFontTx/>
              <a:buNone/>
              <a:defRPr/>
            </a:pPr>
            <a:r>
              <a:rPr lang="de-DE" altLang="de-DE" sz="4800" b="1" kern="0" dirty="0">
                <a:solidFill>
                  <a:srgbClr val="003D52"/>
                </a:solidFill>
                <a:latin typeface="+mn-lt"/>
              </a:rPr>
              <a:t>versendete E-Mails pro Minute weltweit</a:t>
            </a:r>
          </a:p>
          <a:p>
            <a:pPr algn="ctr" eaLnBrk="1" hangingPunct="1">
              <a:spcBef>
                <a:spcPct val="0"/>
              </a:spcBef>
              <a:buFontTx/>
              <a:buNone/>
              <a:defRPr/>
            </a:pPr>
            <a:endParaRPr lang="de-DE" altLang="de-DE" sz="5400" b="1" kern="0" dirty="0">
              <a:solidFill>
                <a:srgbClr val="003D52"/>
              </a:solidFill>
              <a:latin typeface="+mn-lt"/>
            </a:endParaRPr>
          </a:p>
        </p:txBody>
      </p:sp>
      <p:sp>
        <p:nvSpPr>
          <p:cNvPr id="4" name="Title 9">
            <a:extLst>
              <a:ext uri="{FF2B5EF4-FFF2-40B4-BE49-F238E27FC236}">
                <a16:creationId xmlns:a16="http://schemas.microsoft.com/office/drawing/2014/main" id="{67F516C5-F9EE-426C-9AF6-310E7CA80BA4}"/>
              </a:ext>
            </a:extLst>
          </p:cNvPr>
          <p:cNvSpPr txBox="1">
            <a:spLocks/>
          </p:cNvSpPr>
          <p:nvPr/>
        </p:nvSpPr>
        <p:spPr bwMode="auto">
          <a:xfrm>
            <a:off x="630268" y="4213983"/>
            <a:ext cx="7629525" cy="2031325"/>
          </a:xfrm>
          <a:prstGeom prst="rect">
            <a:avLst/>
          </a:prstGeom>
          <a:solidFill>
            <a:srgbClr val="FFC000"/>
          </a:solidFill>
          <a:ln>
            <a:noFill/>
          </a:ln>
          <a:extLst/>
        </p:spPr>
        <p:txBody>
          <a:bodyPr lIns="0" tIns="0" rIns="0" bIns="0">
            <a:spAutoFit/>
          </a:bodyPr>
          <a:lstStyle>
            <a:lvl1pPr defTabSz="457200">
              <a:spcBef>
                <a:spcPct val="20000"/>
              </a:spcBef>
              <a:buChar char="•"/>
              <a:defRPr sz="3200">
                <a:solidFill>
                  <a:srgbClr val="262626"/>
                </a:solidFill>
                <a:latin typeface="Tahoma" panose="020B0604030504040204" pitchFamily="34" charset="0"/>
              </a:defRPr>
            </a:lvl1pPr>
            <a:lvl2pPr marL="742950" indent="-285750" defTabSz="457200">
              <a:spcBef>
                <a:spcPct val="20000"/>
              </a:spcBef>
              <a:buChar char="–"/>
              <a:defRPr sz="2800">
                <a:solidFill>
                  <a:srgbClr val="262626"/>
                </a:solidFill>
                <a:latin typeface="Tahoma" panose="020B0604030504040204" pitchFamily="34" charset="0"/>
              </a:defRPr>
            </a:lvl2pPr>
            <a:lvl3pPr marL="1143000" indent="-228600" defTabSz="457200">
              <a:spcBef>
                <a:spcPct val="20000"/>
              </a:spcBef>
              <a:buChar char="•"/>
              <a:defRPr sz="2400">
                <a:solidFill>
                  <a:srgbClr val="262626"/>
                </a:solidFill>
                <a:latin typeface="Tahoma" panose="020B0604030504040204" pitchFamily="34" charset="0"/>
              </a:defRPr>
            </a:lvl3pPr>
            <a:lvl4pPr marL="1600200" indent="-228600" defTabSz="457200">
              <a:spcBef>
                <a:spcPct val="20000"/>
              </a:spcBef>
              <a:buChar char="–"/>
              <a:defRPr sz="2000">
                <a:solidFill>
                  <a:srgbClr val="262626"/>
                </a:solidFill>
                <a:latin typeface="Tahoma" panose="020B0604030504040204" pitchFamily="34" charset="0"/>
              </a:defRPr>
            </a:lvl4pPr>
            <a:lvl5pPr marL="2057400" indent="-228600" defTabSz="457200">
              <a:spcBef>
                <a:spcPct val="20000"/>
              </a:spcBef>
              <a:buChar char="»"/>
              <a:defRPr sz="2000">
                <a:solidFill>
                  <a:srgbClr val="262626"/>
                </a:solidFill>
                <a:latin typeface="Tahoma" panose="020B0604030504040204" pitchFamily="34" charset="0"/>
              </a:defRPr>
            </a:lvl5pPr>
            <a:lvl6pPr marL="25146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9pPr>
          </a:lstStyle>
          <a:p>
            <a:pPr algn="ctr" eaLnBrk="1" hangingPunct="1">
              <a:spcBef>
                <a:spcPct val="0"/>
              </a:spcBef>
              <a:buFontTx/>
              <a:buNone/>
              <a:defRPr/>
            </a:pPr>
            <a:r>
              <a:rPr lang="de-DE" altLang="de-DE" sz="4400" b="1" kern="0" dirty="0">
                <a:solidFill>
                  <a:srgbClr val="003D52"/>
                </a:solidFill>
                <a:latin typeface="+mn-lt"/>
              </a:rPr>
              <a:t>„NUR“ 21.000.000</a:t>
            </a:r>
          </a:p>
          <a:p>
            <a:pPr algn="ctr" eaLnBrk="1" hangingPunct="1">
              <a:spcBef>
                <a:spcPct val="0"/>
              </a:spcBef>
              <a:buFontTx/>
              <a:buNone/>
              <a:defRPr/>
            </a:pPr>
            <a:r>
              <a:rPr lang="de-DE" altLang="de-DE" sz="4400" b="1" kern="0" dirty="0">
                <a:solidFill>
                  <a:srgbClr val="003D52"/>
                </a:solidFill>
                <a:latin typeface="+mn-lt"/>
              </a:rPr>
              <a:t>versendete WhatsApp pro Minute weltweit</a:t>
            </a:r>
          </a:p>
        </p:txBody>
      </p:sp>
      <p:pic>
        <p:nvPicPr>
          <p:cNvPr id="10" name="Audio 9">
            <a:hlinkClick r:id="" action="ppaction://media"/>
            <a:extLst>
              <a:ext uri="{FF2B5EF4-FFF2-40B4-BE49-F238E27FC236}">
                <a16:creationId xmlns:a16="http://schemas.microsoft.com/office/drawing/2014/main" id="{5DD47218-4A75-40F0-8435-39E2CFF47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0225200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691">
        <p159:morph option="byObject"/>
      </p:transition>
    </mc:Choice>
    <mc:Fallback>
      <p:transition spd="slow" advTm="5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E5AD313A-C916-41F6-AE87-4BA6ACB3DD3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8052" name="Textfeld 10">
            <a:extLst>
              <a:ext uri="{FF2B5EF4-FFF2-40B4-BE49-F238E27FC236}">
                <a16:creationId xmlns:a16="http://schemas.microsoft.com/office/drawing/2014/main" id="{77749F01-E2D4-4ECF-AEC6-0F58A597E047}"/>
              </a:ext>
            </a:extLst>
          </p:cNvPr>
          <p:cNvSpPr txBox="1">
            <a:spLocks noChangeArrowheads="1"/>
          </p:cNvSpPr>
          <p:nvPr/>
        </p:nvSpPr>
        <p:spPr bwMode="auto">
          <a:xfrm>
            <a:off x="611188" y="981075"/>
            <a:ext cx="8353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spcBef>
                <a:spcPct val="0"/>
              </a:spcBef>
              <a:buClrTx/>
              <a:buNone/>
            </a:pPr>
            <a:r>
              <a:rPr lang="de-DE" altLang="de-DE" sz="2400" b="1" dirty="0">
                <a:solidFill>
                  <a:schemeClr val="tx1"/>
                </a:solidFill>
                <a:latin typeface="Arial" panose="020B0604020202020204" pitchFamily="34" charset="0"/>
                <a:cs typeface="Arial" panose="020B0604020202020204" pitchFamily="34" charset="0"/>
              </a:rPr>
              <a:t>E-Mail-Marketing – rechtlicher Rahmen</a:t>
            </a:r>
          </a:p>
        </p:txBody>
      </p:sp>
      <p:sp>
        <p:nvSpPr>
          <p:cNvPr id="2" name="Textfeld 1">
            <a:extLst>
              <a:ext uri="{FF2B5EF4-FFF2-40B4-BE49-F238E27FC236}">
                <a16:creationId xmlns:a16="http://schemas.microsoft.com/office/drawing/2014/main" id="{D5F49CA9-641A-4CCC-9138-B4B5BEEC4C34}"/>
              </a:ext>
            </a:extLst>
          </p:cNvPr>
          <p:cNvSpPr txBox="1"/>
          <p:nvPr/>
        </p:nvSpPr>
        <p:spPr>
          <a:xfrm>
            <a:off x="1043609" y="1844824"/>
            <a:ext cx="7560840" cy="954107"/>
          </a:xfrm>
          <a:prstGeom prst="rect">
            <a:avLst/>
          </a:prstGeom>
          <a:noFill/>
        </p:spPr>
        <p:txBody>
          <a:bodyPr wrap="square" rtlCol="0">
            <a:spAutoFit/>
          </a:bodyPr>
          <a:lstStyle/>
          <a:p>
            <a:r>
              <a:rPr lang="de-DE" sz="2800" dirty="0"/>
              <a:t>DSGVO Artikel 32 – was ist da eingeschlossen? </a:t>
            </a:r>
          </a:p>
        </p:txBody>
      </p:sp>
      <p:sp>
        <p:nvSpPr>
          <p:cNvPr id="4" name="Rechteck 3">
            <a:extLst>
              <a:ext uri="{FF2B5EF4-FFF2-40B4-BE49-F238E27FC236}">
                <a16:creationId xmlns:a16="http://schemas.microsoft.com/office/drawing/2014/main" id="{14759EF1-D32B-43F2-B1BE-20FDD0A49B42}"/>
              </a:ext>
            </a:extLst>
          </p:cNvPr>
          <p:cNvSpPr/>
          <p:nvPr/>
        </p:nvSpPr>
        <p:spPr>
          <a:xfrm>
            <a:off x="395536" y="3042335"/>
            <a:ext cx="8424936" cy="3266985"/>
          </a:xfrm>
          <a:prstGeom prst="rect">
            <a:avLst/>
          </a:prstGeom>
        </p:spPr>
        <p:txBody>
          <a:bodyPr wrap="square">
            <a:spAutoFit/>
          </a:bodyPr>
          <a:lstStyle/>
          <a:p>
            <a:pPr marL="285750" indent="-285750">
              <a:lnSpc>
                <a:spcPct val="150000"/>
              </a:lnSpc>
              <a:buFont typeface="Arial" panose="020B0604020202020204" pitchFamily="34" charset="0"/>
              <a:buChar char="•"/>
            </a:pPr>
            <a:r>
              <a:rPr lang="de-DE" altLang="de-DE" sz="2000" dirty="0"/>
              <a:t>Pseudonymisierung und Verschlüsselung </a:t>
            </a:r>
            <a:r>
              <a:rPr lang="de-DE" altLang="de-DE" sz="2000" b="1" dirty="0"/>
              <a:t>personenbezogener</a:t>
            </a:r>
            <a:r>
              <a:rPr lang="de-DE" altLang="de-DE" sz="2000" dirty="0"/>
              <a:t> Daten;</a:t>
            </a:r>
          </a:p>
          <a:p>
            <a:pPr marL="285750" indent="-285750">
              <a:lnSpc>
                <a:spcPct val="150000"/>
              </a:lnSpc>
              <a:buFont typeface="Arial" panose="020B0604020202020204" pitchFamily="34" charset="0"/>
              <a:buChar char="•"/>
            </a:pPr>
            <a:r>
              <a:rPr lang="de-DE" altLang="de-DE" sz="2000" dirty="0"/>
              <a:t>Fähigkeit, die Vertraulichkeit, Integrität, Verfügbarkeit und Belastbarkeit der Systeme und Dienste im Zusammenhang mit der </a:t>
            </a:r>
            <a:r>
              <a:rPr lang="de-DE" altLang="de-DE" sz="2000" b="1" dirty="0"/>
              <a:t>Verarbeitung auf Dauer sicherzustellen;</a:t>
            </a:r>
          </a:p>
          <a:p>
            <a:pPr marL="285750" indent="-285750">
              <a:lnSpc>
                <a:spcPct val="150000"/>
              </a:lnSpc>
              <a:buFont typeface="Arial" panose="020B0604020202020204" pitchFamily="34" charset="0"/>
              <a:buChar char="•"/>
            </a:pPr>
            <a:r>
              <a:rPr lang="de-DE" altLang="de-DE" sz="2000" dirty="0"/>
              <a:t>die Fähigkeit, die Verfügbarkeit der personenbezogenen Daten und den Zugang zu ihnen bei einem physischen oder technischen Zwischenfall rasch </a:t>
            </a:r>
            <a:r>
              <a:rPr lang="de-DE" altLang="de-DE" sz="2000" b="1" dirty="0"/>
              <a:t>wiederherzustellen</a:t>
            </a:r>
            <a:r>
              <a:rPr lang="de-DE" altLang="de-DE" sz="2000" dirty="0"/>
              <a:t>;</a:t>
            </a:r>
          </a:p>
        </p:txBody>
      </p:sp>
    </p:spTree>
    <p:extLst>
      <p:ext uri="{BB962C8B-B14F-4D97-AF65-F5344CB8AC3E}">
        <p14:creationId xmlns:p14="http://schemas.microsoft.com/office/powerpoint/2010/main" val="40668318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E5AD313A-C916-41F6-AE87-4BA6ACB3DD3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8052" name="Textfeld 10">
            <a:extLst>
              <a:ext uri="{FF2B5EF4-FFF2-40B4-BE49-F238E27FC236}">
                <a16:creationId xmlns:a16="http://schemas.microsoft.com/office/drawing/2014/main" id="{77749F01-E2D4-4ECF-AEC6-0F58A597E047}"/>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spcBef>
                <a:spcPct val="0"/>
              </a:spcBef>
              <a:buClrTx/>
              <a:buNone/>
            </a:pPr>
            <a:r>
              <a:rPr lang="de-DE" altLang="de-DE" sz="2400" b="1" dirty="0">
                <a:solidFill>
                  <a:schemeClr val="tx1"/>
                </a:solidFill>
                <a:latin typeface="Arial" panose="020B0604020202020204" pitchFamily="34" charset="0"/>
                <a:cs typeface="Arial" panose="020B0604020202020204" pitchFamily="34" charset="0"/>
              </a:rPr>
              <a:t>E-Mail-Marketing – rechtlicher Rahmen</a:t>
            </a:r>
          </a:p>
        </p:txBody>
      </p:sp>
      <p:sp>
        <p:nvSpPr>
          <p:cNvPr id="2" name="Textfeld 1">
            <a:extLst>
              <a:ext uri="{FF2B5EF4-FFF2-40B4-BE49-F238E27FC236}">
                <a16:creationId xmlns:a16="http://schemas.microsoft.com/office/drawing/2014/main" id="{D5F49CA9-641A-4CCC-9138-B4B5BEEC4C34}"/>
              </a:ext>
            </a:extLst>
          </p:cNvPr>
          <p:cNvSpPr txBox="1"/>
          <p:nvPr/>
        </p:nvSpPr>
        <p:spPr>
          <a:xfrm>
            <a:off x="1043609" y="1844824"/>
            <a:ext cx="7560840" cy="954107"/>
          </a:xfrm>
          <a:prstGeom prst="rect">
            <a:avLst/>
          </a:prstGeom>
          <a:noFill/>
        </p:spPr>
        <p:txBody>
          <a:bodyPr wrap="square" rtlCol="0">
            <a:spAutoFit/>
          </a:bodyPr>
          <a:lstStyle/>
          <a:p>
            <a:r>
              <a:rPr lang="de-DE" sz="2800" dirty="0"/>
              <a:t>DSGVO Artikel 32 – was ist da eingeschlossen? </a:t>
            </a:r>
          </a:p>
        </p:txBody>
      </p:sp>
      <p:sp>
        <p:nvSpPr>
          <p:cNvPr id="4" name="Rechteck 3">
            <a:extLst>
              <a:ext uri="{FF2B5EF4-FFF2-40B4-BE49-F238E27FC236}">
                <a16:creationId xmlns:a16="http://schemas.microsoft.com/office/drawing/2014/main" id="{14759EF1-D32B-43F2-B1BE-20FDD0A49B42}"/>
              </a:ext>
            </a:extLst>
          </p:cNvPr>
          <p:cNvSpPr/>
          <p:nvPr/>
        </p:nvSpPr>
        <p:spPr>
          <a:xfrm>
            <a:off x="395536" y="2876340"/>
            <a:ext cx="8424936" cy="3780522"/>
          </a:xfrm>
          <a:prstGeom prst="rect">
            <a:avLst/>
          </a:prstGeom>
        </p:spPr>
        <p:txBody>
          <a:bodyPr wrap="square">
            <a:spAutoFit/>
          </a:bodyPr>
          <a:lstStyle/>
          <a:p>
            <a:pPr marL="285750" indent="-285750">
              <a:lnSpc>
                <a:spcPct val="150000"/>
              </a:lnSpc>
              <a:buFont typeface="Arial" panose="020B0604020202020204" pitchFamily="34" charset="0"/>
              <a:buChar char="•"/>
            </a:pPr>
            <a:r>
              <a:rPr lang="de-DE" altLang="de-DE" dirty="0"/>
              <a:t>ein Verfahren zur </a:t>
            </a:r>
            <a:r>
              <a:rPr lang="de-DE" altLang="de-DE" b="1" dirty="0"/>
              <a:t>regelmäßigen Überprüfung, Bewertung und Evaluierung</a:t>
            </a:r>
            <a:r>
              <a:rPr lang="de-DE" altLang="de-DE" dirty="0"/>
              <a:t> der Wirksamkeit der technischen und organisatorischen Maßnahmen zur Gewährleistung der Sicherheit der Verarbeitung.</a:t>
            </a:r>
          </a:p>
          <a:p>
            <a:pPr marL="285750" indent="-285750">
              <a:lnSpc>
                <a:spcPct val="150000"/>
              </a:lnSpc>
              <a:buFont typeface="Arial" panose="020B0604020202020204" pitchFamily="34" charset="0"/>
              <a:buChar char="•"/>
            </a:pPr>
            <a:r>
              <a:rPr lang="de-DE" altLang="de-DE" dirty="0"/>
              <a:t>Bei der Beurteilung des angemessenen Schutzniveaus sind insbesondere die Risiken zu berücksichtigen, die mit der Verarbeitung – insbesondere durch Vernichtung, Verlust oder Veränderung, ob unbeabsichtigt oder unrechtmäßig, oder unbefugte Offenlegung von beziehungsweise unbefugten Zugang zu personenbezogenen Daten, die übermittelt, gespeichert oder auf andere Weise verarbeitet wurden – verbunden sind.</a:t>
            </a:r>
          </a:p>
        </p:txBody>
      </p:sp>
    </p:spTree>
    <p:extLst>
      <p:ext uri="{BB962C8B-B14F-4D97-AF65-F5344CB8AC3E}">
        <p14:creationId xmlns:p14="http://schemas.microsoft.com/office/powerpoint/2010/main" val="8079608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E5AD313A-C916-41F6-AE87-4BA6ACB3DD3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8052" name="Textfeld 10">
            <a:extLst>
              <a:ext uri="{FF2B5EF4-FFF2-40B4-BE49-F238E27FC236}">
                <a16:creationId xmlns:a16="http://schemas.microsoft.com/office/drawing/2014/main" id="{77749F01-E2D4-4ECF-AEC6-0F58A597E047}"/>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spcBef>
                <a:spcPct val="0"/>
              </a:spcBef>
              <a:buClrTx/>
              <a:buNone/>
            </a:pPr>
            <a:r>
              <a:rPr lang="de-DE" altLang="de-DE" sz="2400" b="1" dirty="0">
                <a:solidFill>
                  <a:schemeClr val="tx1"/>
                </a:solidFill>
                <a:latin typeface="Arial" panose="020B0604020202020204" pitchFamily="34" charset="0"/>
                <a:cs typeface="Arial" panose="020B0604020202020204" pitchFamily="34" charset="0"/>
              </a:rPr>
              <a:t>E-Mail-Marketing – rechtlicher Rahmen</a:t>
            </a:r>
          </a:p>
        </p:txBody>
      </p:sp>
      <p:sp>
        <p:nvSpPr>
          <p:cNvPr id="2" name="Textfeld 1">
            <a:extLst>
              <a:ext uri="{FF2B5EF4-FFF2-40B4-BE49-F238E27FC236}">
                <a16:creationId xmlns:a16="http://schemas.microsoft.com/office/drawing/2014/main" id="{D5F49CA9-641A-4CCC-9138-B4B5BEEC4C34}"/>
              </a:ext>
            </a:extLst>
          </p:cNvPr>
          <p:cNvSpPr txBox="1"/>
          <p:nvPr/>
        </p:nvSpPr>
        <p:spPr>
          <a:xfrm>
            <a:off x="1043609" y="1844824"/>
            <a:ext cx="7560840" cy="954107"/>
          </a:xfrm>
          <a:prstGeom prst="rect">
            <a:avLst/>
          </a:prstGeom>
          <a:noFill/>
        </p:spPr>
        <p:txBody>
          <a:bodyPr wrap="square" rtlCol="0">
            <a:spAutoFit/>
          </a:bodyPr>
          <a:lstStyle/>
          <a:p>
            <a:r>
              <a:rPr lang="de-DE" sz="2800" dirty="0"/>
              <a:t>DSGVO Artikel 32 – was ist da eingeschlossen? </a:t>
            </a:r>
          </a:p>
        </p:txBody>
      </p:sp>
      <p:sp>
        <p:nvSpPr>
          <p:cNvPr id="4" name="Rechteck 3">
            <a:extLst>
              <a:ext uri="{FF2B5EF4-FFF2-40B4-BE49-F238E27FC236}">
                <a16:creationId xmlns:a16="http://schemas.microsoft.com/office/drawing/2014/main" id="{14759EF1-D32B-43F2-B1BE-20FDD0A49B42}"/>
              </a:ext>
            </a:extLst>
          </p:cNvPr>
          <p:cNvSpPr/>
          <p:nvPr/>
        </p:nvSpPr>
        <p:spPr>
          <a:xfrm>
            <a:off x="395536" y="2876340"/>
            <a:ext cx="8424936" cy="3780522"/>
          </a:xfrm>
          <a:prstGeom prst="rect">
            <a:avLst/>
          </a:prstGeom>
        </p:spPr>
        <p:txBody>
          <a:bodyPr wrap="square">
            <a:spAutoFit/>
          </a:bodyPr>
          <a:lstStyle/>
          <a:p>
            <a:pPr marL="285750" indent="-285750">
              <a:lnSpc>
                <a:spcPct val="150000"/>
              </a:lnSpc>
              <a:buFont typeface="Arial" panose="020B0604020202020204" pitchFamily="34" charset="0"/>
              <a:buChar char="•"/>
            </a:pPr>
            <a:r>
              <a:rPr lang="de-DE" altLang="de-DE" dirty="0"/>
              <a:t>Die Einhaltung genehmigter Verhaltensregeln gemäß Artikel 40 oder eines </a:t>
            </a:r>
            <a:r>
              <a:rPr lang="de-DE" altLang="de-DE" b="1" dirty="0"/>
              <a:t>genehmigten Zertifizierungsverfahrens </a:t>
            </a:r>
            <a:r>
              <a:rPr lang="de-DE" altLang="de-DE" dirty="0"/>
              <a:t>gemäß Artikel 42 kann als Faktor herangezogen werden, um die Erfüllung der in Absatz 1 des vorliegenden Artikels genannten Anforderungen nachzuweisen.</a:t>
            </a:r>
          </a:p>
          <a:p>
            <a:pPr marL="285750" indent="-285750">
              <a:lnSpc>
                <a:spcPct val="150000"/>
              </a:lnSpc>
              <a:buFont typeface="Arial" panose="020B0604020202020204" pitchFamily="34" charset="0"/>
              <a:buChar char="•"/>
            </a:pPr>
            <a:r>
              <a:rPr lang="de-DE" altLang="de-DE" dirty="0"/>
              <a:t>Der Verantwortliche und der Auftragsverarbeiter unternehmen Schritte, um sicherzustellen, dass ihnen </a:t>
            </a:r>
            <a:r>
              <a:rPr lang="de-DE" altLang="de-DE" b="1" dirty="0"/>
              <a:t>unterstellte natürliche Personen, die Zugang zu personenbezogenen Daten haben, diese nur auf Anweisung des Verantwortlichen verarbeiten</a:t>
            </a:r>
            <a:r>
              <a:rPr lang="de-DE" altLang="de-DE" dirty="0"/>
              <a:t>, es sei denn, sie sind nach dem Recht der Union oder der Mitgliedstaaten zur Verarbeitung verpflichtet.</a:t>
            </a:r>
          </a:p>
        </p:txBody>
      </p:sp>
    </p:spTree>
    <p:extLst>
      <p:ext uri="{BB962C8B-B14F-4D97-AF65-F5344CB8AC3E}">
        <p14:creationId xmlns:p14="http://schemas.microsoft.com/office/powerpoint/2010/main" val="144007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EF05D95E-50A5-4BCD-BEFF-8FA0BA300CF2}"/>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br>
              <a:rPr lang="de-DE" altLang="de-DE" sz="2200" kern="1200" dirty="0">
                <a:latin typeface="+mn-lt"/>
                <a:ea typeface="+mn-ea"/>
                <a:cs typeface="+mn-cs"/>
              </a:rPr>
            </a:br>
            <a:r>
              <a:rPr lang="de-DE" altLang="de-DE" sz="2200" kern="1200" dirty="0" err="1">
                <a:latin typeface="+mn-lt"/>
                <a:ea typeface="+mn-ea"/>
                <a:cs typeface="+mn-cs"/>
              </a:rPr>
              <a:t>Permission</a:t>
            </a:r>
            <a:r>
              <a:rPr lang="de-DE" altLang="de-DE" sz="2200" kern="1200" dirty="0">
                <a:latin typeface="+mn-lt"/>
                <a:ea typeface="+mn-ea"/>
                <a:cs typeface="+mn-cs"/>
              </a:rPr>
              <a:t>-Marketing – Rechtssicherheit für Ihre Kampagnen</a:t>
            </a:r>
            <a:br>
              <a:rPr lang="de-DE" altLang="de-DE" sz="2200" kern="1200" dirty="0">
                <a:latin typeface="+mn-lt"/>
                <a:ea typeface="+mn-ea"/>
                <a:cs typeface="+mn-cs"/>
              </a:rPr>
            </a:br>
            <a:endParaRPr lang="de-DE" altLang="de-DE" sz="2200" kern="1200" dirty="0">
              <a:latin typeface="+mn-lt"/>
              <a:ea typeface="+mn-ea"/>
              <a:cs typeface="+mn-cs"/>
            </a:endParaRPr>
          </a:p>
        </p:txBody>
      </p:sp>
      <p:sp>
        <p:nvSpPr>
          <p:cNvPr id="5" name="object 5">
            <a:extLst>
              <a:ext uri="{FF2B5EF4-FFF2-40B4-BE49-F238E27FC236}">
                <a16:creationId xmlns:a16="http://schemas.microsoft.com/office/drawing/2014/main" id="{F4C0E715-BBDE-4BDD-B3EB-91E38E603847}"/>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60100" name="Textfeld 10">
            <a:extLst>
              <a:ext uri="{FF2B5EF4-FFF2-40B4-BE49-F238E27FC236}">
                <a16:creationId xmlns:a16="http://schemas.microsoft.com/office/drawing/2014/main" id="{6A8EC2A9-3E10-4AAD-80E1-17BC509A72C4}"/>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a:solidFill>
                  <a:schemeClr val="tx1"/>
                </a:solidFill>
                <a:latin typeface="Arial" panose="020B0604020202020204" pitchFamily="34" charset="0"/>
                <a:cs typeface="Arial" panose="020B0604020202020204" pitchFamily="34" charset="0"/>
              </a:rPr>
              <a:t>E-Mail-Marketing</a:t>
            </a:r>
          </a:p>
        </p:txBody>
      </p:sp>
      <p:sp>
        <p:nvSpPr>
          <p:cNvPr id="9" name="Title 9">
            <a:extLst>
              <a:ext uri="{FF2B5EF4-FFF2-40B4-BE49-F238E27FC236}">
                <a16:creationId xmlns:a16="http://schemas.microsoft.com/office/drawing/2014/main" id="{5B906294-A5FC-4AB7-86E9-069CE6C1D5CB}"/>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pic>
        <p:nvPicPr>
          <p:cNvPr id="260102" name="Picture 2">
            <a:extLst>
              <a:ext uri="{FF2B5EF4-FFF2-40B4-BE49-F238E27FC236}">
                <a16:creationId xmlns:a16="http://schemas.microsoft.com/office/drawing/2014/main" id="{853FEA0C-9543-47CB-96F8-FC198A49E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2492375"/>
            <a:ext cx="7326312" cy="392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2005"/>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9B354515-A59C-476F-9F86-85DB526D635D}"/>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r>
              <a:rPr lang="de-DE" altLang="de-DE" sz="2200" kern="1200" dirty="0">
                <a:latin typeface="+mn-lt"/>
                <a:ea typeface="+mn-ea"/>
                <a:cs typeface="+mn-cs"/>
              </a:rPr>
              <a:t>Erfolg mit der eigenen E-Mail-Kampagne</a:t>
            </a:r>
          </a:p>
        </p:txBody>
      </p:sp>
      <p:sp>
        <p:nvSpPr>
          <p:cNvPr id="5" name="object 5">
            <a:extLst>
              <a:ext uri="{FF2B5EF4-FFF2-40B4-BE49-F238E27FC236}">
                <a16:creationId xmlns:a16="http://schemas.microsoft.com/office/drawing/2014/main" id="{8A8EC48F-2BA0-4404-94BA-70866527C6CB}"/>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62148" name="Textfeld 10">
            <a:extLst>
              <a:ext uri="{FF2B5EF4-FFF2-40B4-BE49-F238E27FC236}">
                <a16:creationId xmlns:a16="http://schemas.microsoft.com/office/drawing/2014/main" id="{D02476F6-E0B8-4C70-B58A-5D31C260A48D}"/>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a:solidFill>
                  <a:schemeClr val="tx1"/>
                </a:solidFill>
                <a:latin typeface="Arial" panose="020B0604020202020204" pitchFamily="34" charset="0"/>
                <a:cs typeface="Arial" panose="020B0604020202020204" pitchFamily="34" charset="0"/>
              </a:rPr>
              <a:t>E-Mail-Marketing</a:t>
            </a:r>
          </a:p>
        </p:txBody>
      </p:sp>
      <p:sp>
        <p:nvSpPr>
          <p:cNvPr id="262149" name="Title 9">
            <a:extLst>
              <a:ext uri="{FF2B5EF4-FFF2-40B4-BE49-F238E27FC236}">
                <a16:creationId xmlns:a16="http://schemas.microsoft.com/office/drawing/2014/main" id="{803E17EA-AB6A-48D6-A4A3-C00DB59D8D3C}"/>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sp>
        <p:nvSpPr>
          <p:cNvPr id="8" name="Rechteck 7">
            <a:extLst>
              <a:ext uri="{FF2B5EF4-FFF2-40B4-BE49-F238E27FC236}">
                <a16:creationId xmlns:a16="http://schemas.microsoft.com/office/drawing/2014/main" id="{6062C4EA-182D-4472-BD75-91B3CFDC3F02}"/>
              </a:ext>
            </a:extLst>
          </p:cNvPr>
          <p:cNvSpPr>
            <a:spLocks noChangeArrowheads="1"/>
          </p:cNvSpPr>
          <p:nvPr/>
        </p:nvSpPr>
        <p:spPr bwMode="auto">
          <a:xfrm>
            <a:off x="430213" y="2194967"/>
            <a:ext cx="8394700" cy="39703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rgbClr val="262626"/>
                </a:solidFill>
                <a:latin typeface="Tahoma" panose="020B0604030504040204" pitchFamily="34" charset="0"/>
              </a:defRPr>
            </a:lvl1pPr>
            <a:lvl2pPr marL="742950" indent="-285750">
              <a:spcBef>
                <a:spcPct val="20000"/>
              </a:spcBef>
              <a:buChar char="–"/>
              <a:defRPr sz="2800">
                <a:solidFill>
                  <a:srgbClr val="262626"/>
                </a:solidFill>
                <a:latin typeface="Tahoma" panose="020B0604030504040204" pitchFamily="34" charset="0"/>
              </a:defRPr>
            </a:lvl2pPr>
            <a:lvl3pPr marL="1143000" indent="-228600">
              <a:spcBef>
                <a:spcPct val="20000"/>
              </a:spcBef>
              <a:buChar char="•"/>
              <a:defRPr sz="2400">
                <a:solidFill>
                  <a:srgbClr val="262626"/>
                </a:solidFill>
                <a:latin typeface="Tahoma" panose="020B0604030504040204" pitchFamily="34" charset="0"/>
              </a:defRPr>
            </a:lvl3pPr>
            <a:lvl4pPr marL="1600200" indent="-228600">
              <a:spcBef>
                <a:spcPct val="20000"/>
              </a:spcBef>
              <a:buChar char="–"/>
              <a:defRPr sz="2000">
                <a:solidFill>
                  <a:srgbClr val="262626"/>
                </a:solidFill>
                <a:latin typeface="Tahoma" panose="020B0604030504040204" pitchFamily="34" charset="0"/>
              </a:defRPr>
            </a:lvl4pPr>
            <a:lvl5pPr marL="2057400" indent="-228600">
              <a:spcBef>
                <a:spcPct val="20000"/>
              </a:spcBef>
              <a:buChar char="»"/>
              <a:defRPr sz="2000">
                <a:solidFill>
                  <a:srgbClr val="262626"/>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262626"/>
                </a:solidFill>
                <a:latin typeface="Tahoma" panose="020B0604030504040204" pitchFamily="34" charset="0"/>
              </a:defRPr>
            </a:lvl9pPr>
          </a:lstStyle>
          <a:p>
            <a:pPr>
              <a:lnSpc>
                <a:spcPct val="150000"/>
              </a:lnSpc>
              <a:buClr>
                <a:srgbClr val="0066FF"/>
              </a:buClr>
              <a:buFont typeface="Wingdings" panose="05000000000000000000" pitchFamily="2" charset="2"/>
              <a:buChar char="Ø"/>
              <a:defRPr/>
            </a:pPr>
            <a:r>
              <a:rPr lang="de-DE" altLang="de-DE" sz="2400" kern="0" dirty="0">
                <a:solidFill>
                  <a:srgbClr val="003D52"/>
                </a:solidFill>
                <a:latin typeface="+mn-lt"/>
              </a:rPr>
              <a:t>Firma als Absender klar erkennbar machen (Impressum)</a:t>
            </a:r>
          </a:p>
          <a:p>
            <a:pPr>
              <a:lnSpc>
                <a:spcPct val="150000"/>
              </a:lnSpc>
              <a:buClr>
                <a:srgbClr val="0066FF"/>
              </a:buClr>
              <a:buFont typeface="Wingdings" panose="05000000000000000000" pitchFamily="2" charset="2"/>
              <a:buChar char="Ø"/>
              <a:defRPr/>
            </a:pPr>
            <a:r>
              <a:rPr lang="de-DE" altLang="de-DE" sz="2400" kern="0" dirty="0">
                <a:solidFill>
                  <a:srgbClr val="003D52"/>
                </a:solidFill>
                <a:latin typeface="+mn-lt"/>
              </a:rPr>
              <a:t>Betreff mit aktueller Information</a:t>
            </a:r>
          </a:p>
          <a:p>
            <a:pPr>
              <a:lnSpc>
                <a:spcPct val="150000"/>
              </a:lnSpc>
              <a:buClr>
                <a:srgbClr val="0066FF"/>
              </a:buClr>
              <a:buFont typeface="Wingdings" panose="05000000000000000000" pitchFamily="2" charset="2"/>
              <a:buChar char="Ø"/>
              <a:defRPr/>
            </a:pPr>
            <a:r>
              <a:rPr lang="de-DE" altLang="de-DE" sz="2400" kern="0" dirty="0">
                <a:solidFill>
                  <a:srgbClr val="003D52"/>
                </a:solidFill>
                <a:latin typeface="+mn-lt"/>
              </a:rPr>
              <a:t>Persönliche Anrede</a:t>
            </a:r>
          </a:p>
          <a:p>
            <a:pPr>
              <a:lnSpc>
                <a:spcPct val="150000"/>
              </a:lnSpc>
              <a:buClr>
                <a:srgbClr val="0066FF"/>
              </a:buClr>
              <a:buFont typeface="Wingdings" panose="05000000000000000000" pitchFamily="2" charset="2"/>
              <a:buChar char="Ø"/>
              <a:defRPr/>
            </a:pPr>
            <a:r>
              <a:rPr lang="de-DE" altLang="de-DE" sz="2400" kern="0" dirty="0">
                <a:solidFill>
                  <a:srgbClr val="003D52"/>
                </a:solidFill>
                <a:latin typeface="+mn-lt"/>
              </a:rPr>
              <a:t>Abbestellmöglichkeit</a:t>
            </a:r>
          </a:p>
          <a:p>
            <a:pPr>
              <a:lnSpc>
                <a:spcPct val="150000"/>
              </a:lnSpc>
              <a:buClr>
                <a:srgbClr val="0066FF"/>
              </a:buClr>
              <a:buFont typeface="Wingdings" panose="05000000000000000000" pitchFamily="2" charset="2"/>
              <a:buChar char="Ø"/>
              <a:defRPr/>
            </a:pPr>
            <a:r>
              <a:rPr lang="de-DE" altLang="de-DE" sz="2400" kern="0" dirty="0">
                <a:solidFill>
                  <a:srgbClr val="003D52"/>
                </a:solidFill>
                <a:latin typeface="+mn-lt"/>
              </a:rPr>
              <a:t>Schnelle Reaktion</a:t>
            </a:r>
          </a:p>
          <a:p>
            <a:pPr>
              <a:lnSpc>
                <a:spcPct val="150000"/>
              </a:lnSpc>
              <a:buClr>
                <a:srgbClr val="0066FF"/>
              </a:buClr>
              <a:buFont typeface="Wingdings" panose="05000000000000000000" pitchFamily="2" charset="2"/>
              <a:buChar char="Ø"/>
              <a:defRPr/>
            </a:pPr>
            <a:r>
              <a:rPr lang="de-DE" altLang="de-DE" sz="2400" kern="0" dirty="0">
                <a:solidFill>
                  <a:srgbClr val="003D52"/>
                </a:solidFill>
                <a:latin typeface="+mn-lt"/>
              </a:rPr>
              <a:t>Test mit Versand an sich selbst durchführen</a:t>
            </a:r>
          </a:p>
          <a:p>
            <a:pPr>
              <a:lnSpc>
                <a:spcPct val="150000"/>
              </a:lnSpc>
              <a:buClr>
                <a:srgbClr val="0066FF"/>
              </a:buClr>
              <a:buFont typeface="Wingdings" panose="05000000000000000000" pitchFamily="2" charset="2"/>
              <a:buChar char="Ø"/>
              <a:defRPr/>
            </a:pPr>
            <a:r>
              <a:rPr lang="de-DE" altLang="de-DE" sz="2400" kern="0" dirty="0">
                <a:solidFill>
                  <a:srgbClr val="003D52"/>
                </a:solidFill>
                <a:latin typeface="+mn-lt"/>
              </a:rPr>
              <a:t>Social Share Buttons integrieren</a:t>
            </a:r>
          </a:p>
        </p:txBody>
      </p:sp>
    </p:spTree>
    <p:extLst>
      <p:ext uri="{BB962C8B-B14F-4D97-AF65-F5344CB8AC3E}">
        <p14:creationId xmlns:p14="http://schemas.microsoft.com/office/powerpoint/2010/main" val="67578514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FE952CEC-E028-4E59-882E-4F1AA8115F7C}"/>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r>
              <a:rPr lang="de-DE" altLang="de-DE" sz="2200" kern="1200" dirty="0">
                <a:latin typeface="+mn-lt"/>
                <a:ea typeface="+mn-ea"/>
                <a:cs typeface="+mn-cs"/>
              </a:rPr>
              <a:t>Erfolg mit der eigenen E-Mail-Kampagne</a:t>
            </a:r>
          </a:p>
        </p:txBody>
      </p:sp>
      <p:sp>
        <p:nvSpPr>
          <p:cNvPr id="5" name="object 5">
            <a:extLst>
              <a:ext uri="{FF2B5EF4-FFF2-40B4-BE49-F238E27FC236}">
                <a16:creationId xmlns:a16="http://schemas.microsoft.com/office/drawing/2014/main" id="{95A1F654-C852-4A40-9502-19556C7FD938}"/>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64196" name="Textfeld 10">
            <a:extLst>
              <a:ext uri="{FF2B5EF4-FFF2-40B4-BE49-F238E27FC236}">
                <a16:creationId xmlns:a16="http://schemas.microsoft.com/office/drawing/2014/main" id="{011D3C8C-F74C-44DF-AFE8-A407537607FE}"/>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a:solidFill>
                  <a:schemeClr val="tx1"/>
                </a:solidFill>
                <a:latin typeface="Arial" panose="020B0604020202020204" pitchFamily="34" charset="0"/>
                <a:cs typeface="Arial" panose="020B0604020202020204" pitchFamily="34" charset="0"/>
              </a:rPr>
              <a:t>E-Mail-Marketing</a:t>
            </a:r>
          </a:p>
        </p:txBody>
      </p:sp>
      <p:sp>
        <p:nvSpPr>
          <p:cNvPr id="264197" name="Title 9">
            <a:extLst>
              <a:ext uri="{FF2B5EF4-FFF2-40B4-BE49-F238E27FC236}">
                <a16:creationId xmlns:a16="http://schemas.microsoft.com/office/drawing/2014/main" id="{0D085E32-8A4D-42B8-9C27-F6616BA4D759}"/>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sp>
        <p:nvSpPr>
          <p:cNvPr id="8" name="Rechteck 7">
            <a:extLst>
              <a:ext uri="{FF2B5EF4-FFF2-40B4-BE49-F238E27FC236}">
                <a16:creationId xmlns:a16="http://schemas.microsoft.com/office/drawing/2014/main" id="{CEC5436A-F10E-4F92-A5CD-D87D4A69EF81}"/>
              </a:ext>
            </a:extLst>
          </p:cNvPr>
          <p:cNvSpPr>
            <a:spLocks noChangeArrowheads="1"/>
          </p:cNvSpPr>
          <p:nvPr/>
        </p:nvSpPr>
        <p:spPr bwMode="auto">
          <a:xfrm>
            <a:off x="430213" y="2255490"/>
            <a:ext cx="8394700" cy="33337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rgbClr val="262626"/>
                </a:solidFill>
                <a:latin typeface="Tahoma" panose="020B0604030504040204" pitchFamily="34" charset="0"/>
              </a:defRPr>
            </a:lvl1pPr>
            <a:lvl2pPr marL="742950" indent="-285750">
              <a:spcBef>
                <a:spcPct val="20000"/>
              </a:spcBef>
              <a:buChar char="–"/>
              <a:defRPr sz="2800">
                <a:solidFill>
                  <a:srgbClr val="262626"/>
                </a:solidFill>
                <a:latin typeface="Tahoma" panose="020B0604030504040204" pitchFamily="34" charset="0"/>
              </a:defRPr>
            </a:lvl2pPr>
            <a:lvl3pPr marL="1143000" indent="-228600">
              <a:spcBef>
                <a:spcPct val="20000"/>
              </a:spcBef>
              <a:buChar char="•"/>
              <a:defRPr sz="2400">
                <a:solidFill>
                  <a:srgbClr val="262626"/>
                </a:solidFill>
                <a:latin typeface="Tahoma" panose="020B0604030504040204" pitchFamily="34" charset="0"/>
              </a:defRPr>
            </a:lvl3pPr>
            <a:lvl4pPr marL="1600200" indent="-228600">
              <a:spcBef>
                <a:spcPct val="20000"/>
              </a:spcBef>
              <a:buChar char="–"/>
              <a:defRPr sz="2000">
                <a:solidFill>
                  <a:srgbClr val="262626"/>
                </a:solidFill>
                <a:latin typeface="Tahoma" panose="020B0604030504040204" pitchFamily="34" charset="0"/>
              </a:defRPr>
            </a:lvl4pPr>
            <a:lvl5pPr marL="2057400" indent="-228600">
              <a:spcBef>
                <a:spcPct val="20000"/>
              </a:spcBef>
              <a:buChar char="»"/>
              <a:defRPr sz="2000">
                <a:solidFill>
                  <a:srgbClr val="262626"/>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262626"/>
                </a:solidFill>
                <a:latin typeface="Tahoma" panose="020B0604030504040204" pitchFamily="34" charset="0"/>
              </a:defRPr>
            </a:lvl9pPr>
          </a:lstStyle>
          <a:p>
            <a:pPr>
              <a:lnSpc>
                <a:spcPct val="150000"/>
              </a:lnSpc>
              <a:buClr>
                <a:srgbClr val="0066FF"/>
              </a:buClr>
              <a:buFont typeface="Wingdings" panose="05000000000000000000" pitchFamily="2" charset="2"/>
              <a:buChar char="Ø"/>
              <a:defRPr/>
            </a:pPr>
            <a:r>
              <a:rPr lang="de-DE" altLang="de-DE" sz="2000" kern="0" dirty="0">
                <a:solidFill>
                  <a:srgbClr val="003D52"/>
                </a:solidFill>
                <a:latin typeface="+mn-lt"/>
              </a:rPr>
              <a:t>Zielgruppe genau definieren, kein Gießkannen-Prinzip!</a:t>
            </a:r>
          </a:p>
          <a:p>
            <a:pPr>
              <a:lnSpc>
                <a:spcPct val="150000"/>
              </a:lnSpc>
              <a:buClr>
                <a:srgbClr val="0066FF"/>
              </a:buClr>
              <a:buFont typeface="Wingdings" panose="05000000000000000000" pitchFamily="2" charset="2"/>
              <a:buChar char="Ø"/>
              <a:defRPr/>
            </a:pPr>
            <a:r>
              <a:rPr lang="de-DE" altLang="de-DE" sz="2000" kern="0" dirty="0">
                <a:solidFill>
                  <a:srgbClr val="003D52"/>
                </a:solidFill>
                <a:latin typeface="+mn-lt"/>
              </a:rPr>
              <a:t>Struktur der Texte beachten</a:t>
            </a:r>
          </a:p>
          <a:p>
            <a:pPr>
              <a:lnSpc>
                <a:spcPct val="150000"/>
              </a:lnSpc>
              <a:buClr>
                <a:srgbClr val="0066FF"/>
              </a:buClr>
              <a:buFont typeface="Wingdings" panose="05000000000000000000" pitchFamily="2" charset="2"/>
              <a:buChar char="Ø"/>
              <a:defRPr/>
            </a:pPr>
            <a:r>
              <a:rPr lang="de-DE" altLang="de-DE" sz="2000" kern="0" dirty="0">
                <a:solidFill>
                  <a:srgbClr val="003D52"/>
                </a:solidFill>
                <a:latin typeface="+mn-lt"/>
              </a:rPr>
              <a:t>Keine Anhänge ohne Erklärung</a:t>
            </a:r>
          </a:p>
          <a:p>
            <a:pPr>
              <a:lnSpc>
                <a:spcPct val="150000"/>
              </a:lnSpc>
              <a:buClr>
                <a:srgbClr val="0066FF"/>
              </a:buClr>
              <a:buFont typeface="Wingdings" panose="05000000000000000000" pitchFamily="2" charset="2"/>
              <a:buChar char="Ø"/>
              <a:defRPr/>
            </a:pPr>
            <a:r>
              <a:rPr lang="de-DE" altLang="de-DE" sz="2000" kern="0" dirty="0">
                <a:solidFill>
                  <a:srgbClr val="003D52"/>
                </a:solidFill>
                <a:latin typeface="+mn-lt"/>
              </a:rPr>
              <a:t>Am besten </a:t>
            </a:r>
            <a:r>
              <a:rPr lang="de-DE" altLang="de-DE" sz="2000" kern="0" dirty="0" err="1">
                <a:solidFill>
                  <a:srgbClr val="003D52"/>
                </a:solidFill>
                <a:latin typeface="+mn-lt"/>
              </a:rPr>
              <a:t>Responsive</a:t>
            </a:r>
            <a:r>
              <a:rPr lang="de-DE" altLang="de-DE" sz="2000" kern="0" dirty="0">
                <a:solidFill>
                  <a:srgbClr val="003D52"/>
                </a:solidFill>
                <a:latin typeface="+mn-lt"/>
              </a:rPr>
              <a:t> Design anwenden</a:t>
            </a:r>
          </a:p>
          <a:p>
            <a:pPr>
              <a:lnSpc>
                <a:spcPct val="150000"/>
              </a:lnSpc>
              <a:buClr>
                <a:srgbClr val="0066FF"/>
              </a:buClr>
              <a:buFont typeface="Wingdings" panose="05000000000000000000" pitchFamily="2" charset="2"/>
              <a:buChar char="Ø"/>
              <a:defRPr/>
            </a:pPr>
            <a:r>
              <a:rPr lang="de-DE" altLang="de-DE" sz="2000" kern="0" dirty="0">
                <a:solidFill>
                  <a:srgbClr val="003D52"/>
                </a:solidFill>
                <a:latin typeface="+mn-lt"/>
              </a:rPr>
              <a:t>Spamfilter umgehen</a:t>
            </a:r>
          </a:p>
          <a:p>
            <a:pPr>
              <a:lnSpc>
                <a:spcPct val="150000"/>
              </a:lnSpc>
              <a:buClr>
                <a:srgbClr val="0066FF"/>
              </a:buClr>
              <a:buFont typeface="Wingdings" panose="05000000000000000000" pitchFamily="2" charset="2"/>
              <a:buChar char="Ø"/>
              <a:defRPr/>
            </a:pPr>
            <a:r>
              <a:rPr lang="de-DE" altLang="de-DE" sz="2000" kern="0" dirty="0">
                <a:solidFill>
                  <a:srgbClr val="003D52"/>
                </a:solidFill>
                <a:latin typeface="+mn-lt"/>
              </a:rPr>
              <a:t>Impressum (Mailadresse, Postadresse, Telefon) </a:t>
            </a:r>
          </a:p>
          <a:p>
            <a:pPr marL="0" indent="0">
              <a:lnSpc>
                <a:spcPct val="150000"/>
              </a:lnSpc>
              <a:buClr>
                <a:srgbClr val="0066FF"/>
              </a:buClr>
              <a:buFontTx/>
              <a:buNone/>
              <a:defRPr/>
            </a:pPr>
            <a:r>
              <a:rPr lang="de-DE" altLang="de-DE" sz="2000" b="1" kern="0" dirty="0">
                <a:solidFill>
                  <a:srgbClr val="003D52"/>
                </a:solidFill>
                <a:latin typeface="+mn-lt"/>
              </a:rPr>
              <a:t>Email-Marketing wird nur erfolgreich, wenn zur Personalisierung auch noch Relevanz der Inhalte besteht!</a:t>
            </a:r>
          </a:p>
        </p:txBody>
      </p:sp>
    </p:spTree>
    <p:extLst>
      <p:ext uri="{BB962C8B-B14F-4D97-AF65-F5344CB8AC3E}">
        <p14:creationId xmlns:p14="http://schemas.microsoft.com/office/powerpoint/2010/main" val="2558280675"/>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a:extLst>
              <a:ext uri="{FF2B5EF4-FFF2-40B4-BE49-F238E27FC236}">
                <a16:creationId xmlns:a16="http://schemas.microsoft.com/office/drawing/2014/main" id="{F113B977-1161-4BF2-8AA8-332934F9830B}"/>
              </a:ext>
            </a:extLst>
          </p:cNvPr>
          <p:cNvSpPr txBox="1">
            <a:spLocks noChangeArrowheads="1"/>
          </p:cNvSpPr>
          <p:nvPr/>
        </p:nvSpPr>
        <p:spPr bwMode="auto">
          <a:xfrm>
            <a:off x="317500" y="190500"/>
            <a:ext cx="6054700"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b="1" dirty="0">
                <a:latin typeface="+mn-lt"/>
              </a:rPr>
              <a:t>Allgemeine Kennzahlen für </a:t>
            </a:r>
            <a:r>
              <a:rPr lang="de-DE" altLang="de-DE" b="1" dirty="0" err="1">
                <a:latin typeface="+mn-lt"/>
              </a:rPr>
              <a:t>eMail</a:t>
            </a:r>
            <a:r>
              <a:rPr lang="de-DE" altLang="de-DE" b="1" dirty="0">
                <a:latin typeface="+mn-lt"/>
              </a:rPr>
              <a:t>-Marketing</a:t>
            </a:r>
            <a:endParaRPr lang="de-DE" altLang="de-DE" dirty="0">
              <a:latin typeface="+mn-lt"/>
            </a:endParaRPr>
          </a:p>
        </p:txBody>
      </p:sp>
      <p:sp>
        <p:nvSpPr>
          <p:cNvPr id="5" name="Text Box 5">
            <a:extLst>
              <a:ext uri="{FF2B5EF4-FFF2-40B4-BE49-F238E27FC236}">
                <a16:creationId xmlns:a16="http://schemas.microsoft.com/office/drawing/2014/main" id="{50BE0B6B-0BDB-452E-BCEC-307211B1F06D}"/>
              </a:ext>
            </a:extLst>
          </p:cNvPr>
          <p:cNvSpPr txBox="1">
            <a:spLocks noChangeArrowheads="1"/>
          </p:cNvSpPr>
          <p:nvPr/>
        </p:nvSpPr>
        <p:spPr bwMode="auto">
          <a:xfrm>
            <a:off x="317500" y="1812835"/>
            <a:ext cx="3824288" cy="4640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 typeface="Wingdings" panose="05000000000000000000" pitchFamily="2" charset="2"/>
              <a:buChar char="Ø"/>
            </a:pPr>
            <a:r>
              <a:rPr lang="de-DE" altLang="de-DE" sz="2400" dirty="0">
                <a:latin typeface="+mn-lt"/>
              </a:rPr>
              <a:t>Bounce-Rate </a:t>
            </a:r>
          </a:p>
          <a:p>
            <a:pPr eaLnBrk="1" hangingPunct="1">
              <a:lnSpc>
                <a:spcPct val="150000"/>
              </a:lnSpc>
              <a:spcBef>
                <a:spcPct val="50000"/>
              </a:spcBef>
              <a:buClrTx/>
              <a:buSzTx/>
              <a:buFont typeface="Wingdings" panose="05000000000000000000" pitchFamily="2" charset="2"/>
              <a:buChar char="Ø"/>
            </a:pPr>
            <a:r>
              <a:rPr lang="de-DE" altLang="de-DE" sz="2400" dirty="0">
                <a:latin typeface="+mn-lt"/>
              </a:rPr>
              <a:t>Zustellrate</a:t>
            </a:r>
          </a:p>
          <a:p>
            <a:pPr eaLnBrk="1" hangingPunct="1">
              <a:lnSpc>
                <a:spcPct val="150000"/>
              </a:lnSpc>
              <a:spcBef>
                <a:spcPct val="50000"/>
              </a:spcBef>
              <a:buClrTx/>
              <a:buSzTx/>
              <a:buFont typeface="Wingdings" panose="05000000000000000000" pitchFamily="2" charset="2"/>
              <a:buChar char="Ø"/>
            </a:pPr>
            <a:r>
              <a:rPr lang="de-DE" altLang="de-DE" sz="2400" dirty="0">
                <a:latin typeface="+mn-lt"/>
              </a:rPr>
              <a:t>Öffnungsrate</a:t>
            </a:r>
          </a:p>
          <a:p>
            <a:pPr eaLnBrk="1" hangingPunct="1">
              <a:lnSpc>
                <a:spcPct val="150000"/>
              </a:lnSpc>
              <a:spcBef>
                <a:spcPct val="50000"/>
              </a:spcBef>
              <a:buClrTx/>
              <a:buSzTx/>
              <a:buFont typeface="Wingdings" panose="05000000000000000000" pitchFamily="2" charset="2"/>
              <a:buChar char="Ø"/>
            </a:pPr>
            <a:r>
              <a:rPr lang="de-DE" altLang="de-DE" sz="2400" dirty="0">
                <a:latin typeface="+mn-lt"/>
              </a:rPr>
              <a:t>Klickrate (Click-Through-Rate)</a:t>
            </a:r>
          </a:p>
          <a:p>
            <a:pPr eaLnBrk="1" hangingPunct="1">
              <a:lnSpc>
                <a:spcPct val="150000"/>
              </a:lnSpc>
              <a:spcBef>
                <a:spcPct val="50000"/>
              </a:spcBef>
              <a:buClrTx/>
              <a:buSzTx/>
              <a:buFont typeface="Wingdings" panose="05000000000000000000" pitchFamily="2" charset="2"/>
              <a:buChar char="Ø"/>
            </a:pPr>
            <a:r>
              <a:rPr lang="de-DE" altLang="de-DE" sz="2400" dirty="0">
                <a:latin typeface="+mn-lt"/>
              </a:rPr>
              <a:t>Effektive Klickrate (Click-</a:t>
            </a:r>
            <a:r>
              <a:rPr lang="de-DE" altLang="de-DE" sz="2400" dirty="0" err="1">
                <a:latin typeface="+mn-lt"/>
              </a:rPr>
              <a:t>to</a:t>
            </a:r>
            <a:r>
              <a:rPr lang="de-DE" altLang="de-DE" sz="2400" dirty="0">
                <a:latin typeface="+mn-lt"/>
              </a:rPr>
              <a:t>-Open-Rate)</a:t>
            </a:r>
          </a:p>
        </p:txBody>
      </p:sp>
      <p:sp>
        <p:nvSpPr>
          <p:cNvPr id="6" name="Text Box 5">
            <a:extLst>
              <a:ext uri="{FF2B5EF4-FFF2-40B4-BE49-F238E27FC236}">
                <a16:creationId xmlns:a16="http://schemas.microsoft.com/office/drawing/2014/main" id="{C7384F54-2CD2-4A01-ADC5-11CDB17F407D}"/>
              </a:ext>
            </a:extLst>
          </p:cNvPr>
          <p:cNvSpPr txBox="1">
            <a:spLocks noChangeArrowheads="1"/>
          </p:cNvSpPr>
          <p:nvPr/>
        </p:nvSpPr>
        <p:spPr bwMode="auto">
          <a:xfrm>
            <a:off x="4502150" y="1812835"/>
            <a:ext cx="3824288" cy="427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 typeface="Wingdings" panose="05000000000000000000" pitchFamily="2" charset="2"/>
              <a:buChar char="Ø"/>
            </a:pPr>
            <a:r>
              <a:rPr lang="de-DE" altLang="de-DE" sz="2400">
                <a:latin typeface="+mn-lt"/>
              </a:rPr>
              <a:t>Abmelderate</a:t>
            </a:r>
          </a:p>
          <a:p>
            <a:pPr eaLnBrk="1" hangingPunct="1">
              <a:lnSpc>
                <a:spcPct val="150000"/>
              </a:lnSpc>
              <a:spcBef>
                <a:spcPct val="50000"/>
              </a:spcBef>
              <a:buClrTx/>
              <a:buSzTx/>
              <a:buFont typeface="Wingdings" panose="05000000000000000000" pitchFamily="2" charset="2"/>
              <a:buChar char="Ø"/>
            </a:pPr>
            <a:r>
              <a:rPr lang="de-DE" altLang="de-DE" sz="2400">
                <a:latin typeface="+mn-lt"/>
              </a:rPr>
              <a:t>Mobile Leserate</a:t>
            </a:r>
          </a:p>
          <a:p>
            <a:pPr eaLnBrk="1" hangingPunct="1">
              <a:lnSpc>
                <a:spcPct val="150000"/>
              </a:lnSpc>
              <a:spcBef>
                <a:spcPct val="50000"/>
              </a:spcBef>
              <a:buClrTx/>
              <a:buSzTx/>
              <a:buFont typeface="Wingdings" panose="05000000000000000000" pitchFamily="2" charset="2"/>
              <a:buChar char="Ø"/>
            </a:pPr>
            <a:r>
              <a:rPr lang="de-DE" altLang="de-DE" sz="2400">
                <a:latin typeface="+mn-lt"/>
              </a:rPr>
              <a:t>Social Sharing Rate</a:t>
            </a:r>
          </a:p>
          <a:p>
            <a:pPr eaLnBrk="1" hangingPunct="1">
              <a:lnSpc>
                <a:spcPct val="150000"/>
              </a:lnSpc>
              <a:spcBef>
                <a:spcPct val="50000"/>
              </a:spcBef>
              <a:buClrTx/>
              <a:buSzTx/>
              <a:buFont typeface="Wingdings" panose="05000000000000000000" pitchFamily="2" charset="2"/>
              <a:buChar char="Ø"/>
            </a:pPr>
            <a:r>
              <a:rPr lang="de-DE" altLang="de-DE" sz="2400">
                <a:latin typeface="+mn-lt"/>
              </a:rPr>
              <a:t>Conversion Rate</a:t>
            </a:r>
          </a:p>
          <a:p>
            <a:pPr eaLnBrk="1" hangingPunct="1">
              <a:lnSpc>
                <a:spcPct val="150000"/>
              </a:lnSpc>
              <a:spcBef>
                <a:spcPct val="50000"/>
              </a:spcBef>
              <a:buClrTx/>
              <a:buSzTx/>
              <a:buFont typeface="Wingdings" panose="05000000000000000000" pitchFamily="2" charset="2"/>
              <a:buChar char="Ø"/>
            </a:pPr>
            <a:r>
              <a:rPr lang="de-DE" altLang="de-DE" sz="2400">
                <a:latin typeface="+mn-lt"/>
              </a:rPr>
              <a:t>Return on Investment</a:t>
            </a:r>
          </a:p>
          <a:p>
            <a:pPr eaLnBrk="1" hangingPunct="1">
              <a:lnSpc>
                <a:spcPct val="150000"/>
              </a:lnSpc>
              <a:spcBef>
                <a:spcPct val="50000"/>
              </a:spcBef>
              <a:buClrTx/>
              <a:buSzTx/>
              <a:buFont typeface="Wingdings" panose="05000000000000000000" pitchFamily="2" charset="2"/>
              <a:buChar char="Ø"/>
            </a:pPr>
            <a:endParaRPr lang="de-DE" altLang="de-DE" sz="2400">
              <a:latin typeface="+mn-lt"/>
            </a:endParaRPr>
          </a:p>
        </p:txBody>
      </p:sp>
    </p:spTree>
    <p:extLst>
      <p:ext uri="{BB962C8B-B14F-4D97-AF65-F5344CB8AC3E}">
        <p14:creationId xmlns:p14="http://schemas.microsoft.com/office/powerpoint/2010/main" val="1409021730"/>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a:extLst>
              <a:ext uri="{FF2B5EF4-FFF2-40B4-BE49-F238E27FC236}">
                <a16:creationId xmlns:a16="http://schemas.microsoft.com/office/drawing/2014/main" id="{56C7B2A9-71B5-4DAC-A8ED-AD935C82F500}"/>
              </a:ext>
            </a:extLst>
          </p:cNvPr>
          <p:cNvSpPr txBox="1">
            <a:spLocks noChangeArrowheads="1"/>
          </p:cNvSpPr>
          <p:nvPr/>
        </p:nvSpPr>
        <p:spPr bwMode="auto">
          <a:xfrm>
            <a:off x="317500" y="536575"/>
            <a:ext cx="821213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7 Tipps für überzeugende E-Mails</a:t>
            </a:r>
          </a:p>
        </p:txBody>
      </p:sp>
      <p:sp>
        <p:nvSpPr>
          <p:cNvPr id="2" name="Rechteck 1">
            <a:extLst>
              <a:ext uri="{FF2B5EF4-FFF2-40B4-BE49-F238E27FC236}">
                <a16:creationId xmlns:a16="http://schemas.microsoft.com/office/drawing/2014/main" id="{EDA525D0-B565-4A50-A54B-B02750C5827C}"/>
              </a:ext>
            </a:extLst>
          </p:cNvPr>
          <p:cNvSpPr>
            <a:spLocks noChangeArrowheads="1"/>
          </p:cNvSpPr>
          <p:nvPr/>
        </p:nvSpPr>
        <p:spPr bwMode="auto">
          <a:xfrm>
            <a:off x="467544" y="1556792"/>
            <a:ext cx="8394700" cy="588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Zielgruppe kennenlernen</a:t>
            </a:r>
          </a:p>
          <a:p>
            <a:pPr eaLnBrk="1" hangingPunct="1">
              <a:lnSpc>
                <a:spcPct val="200000"/>
              </a:lnSpc>
              <a:spcBef>
                <a:spcPct val="0"/>
              </a:spcBef>
              <a:buClrTx/>
              <a:buSzTx/>
              <a:buFont typeface="Wingdings" panose="05000000000000000000" pitchFamily="2" charset="2"/>
              <a:buChar char="Ø"/>
            </a:pPr>
            <a:r>
              <a:rPr lang="de-DE" altLang="de-DE" sz="2400" dirty="0" err="1">
                <a:latin typeface="+mj-lt"/>
                <a:cs typeface="Tahoma" panose="020B0604030504040204" pitchFamily="34" charset="0"/>
              </a:rPr>
              <a:t>Social</a:t>
            </a:r>
            <a:r>
              <a:rPr lang="de-DE" altLang="de-DE" sz="2400" dirty="0">
                <a:latin typeface="+mj-lt"/>
                <a:cs typeface="Tahoma" panose="020B0604030504040204" pitchFamily="34" charset="0"/>
              </a:rPr>
              <a:t> Proof nutzen</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Suggestivfragen an potentielle Kunden stellen</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Foto zur Signatur hinzufügen</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Empfänger Problem verdeutlichen und Lösung anbieten</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Potentiellen Kunden einen Grund geben, sich für Sie zu entscheiden</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Potentiellen Kunden Entscheidung selbst überlassen </a:t>
            </a:r>
          </a:p>
        </p:txBody>
      </p:sp>
    </p:spTree>
    <p:extLst>
      <p:ext uri="{BB962C8B-B14F-4D97-AF65-F5344CB8AC3E}">
        <p14:creationId xmlns:p14="http://schemas.microsoft.com/office/powerpoint/2010/main" val="3541670384"/>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a:extLst>
              <a:ext uri="{FF2B5EF4-FFF2-40B4-BE49-F238E27FC236}">
                <a16:creationId xmlns:a16="http://schemas.microsoft.com/office/drawing/2014/main" id="{56C7B2A9-71B5-4DAC-A8ED-AD935C82F500}"/>
              </a:ext>
            </a:extLst>
          </p:cNvPr>
          <p:cNvSpPr txBox="1">
            <a:spLocks noChangeArrowheads="1"/>
          </p:cNvSpPr>
          <p:nvPr/>
        </p:nvSpPr>
        <p:spPr bwMode="auto">
          <a:xfrm>
            <a:off x="317500" y="536575"/>
            <a:ext cx="821213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E-Mail-Marketing ist ein Teil des Ganzen…</a:t>
            </a:r>
          </a:p>
        </p:txBody>
      </p:sp>
      <p:sp>
        <p:nvSpPr>
          <p:cNvPr id="3" name="Rechteck 2">
            <a:extLst>
              <a:ext uri="{FF2B5EF4-FFF2-40B4-BE49-F238E27FC236}">
                <a16:creationId xmlns:a16="http://schemas.microsoft.com/office/drawing/2014/main" id="{D6BD9A11-C6B4-4301-A58D-28603218C18E}"/>
              </a:ext>
            </a:extLst>
          </p:cNvPr>
          <p:cNvSpPr/>
          <p:nvPr/>
        </p:nvSpPr>
        <p:spPr>
          <a:xfrm>
            <a:off x="611560" y="1340768"/>
            <a:ext cx="7486030" cy="2677656"/>
          </a:xfrm>
          <a:prstGeom prst="rect">
            <a:avLst/>
          </a:prstGeom>
        </p:spPr>
        <p:txBody>
          <a:bodyPr wrap="square">
            <a:spAutoFit/>
          </a:bodyPr>
          <a:lstStyle/>
          <a:p>
            <a:pPr>
              <a:lnSpc>
                <a:spcPct val="200000"/>
              </a:lnSpc>
            </a:pPr>
            <a:r>
              <a:rPr lang="de-DE" sz="2800" dirty="0"/>
              <a:t>„Ihre E-Mail-Marketingkampagnen sollten Teil eines ganzheitlichen Vorgehens sein, damit Ihre Kontakte informiert sind.“</a:t>
            </a:r>
          </a:p>
        </p:txBody>
      </p:sp>
      <p:sp>
        <p:nvSpPr>
          <p:cNvPr id="5" name="Rechteck 4">
            <a:extLst>
              <a:ext uri="{FF2B5EF4-FFF2-40B4-BE49-F238E27FC236}">
                <a16:creationId xmlns:a16="http://schemas.microsoft.com/office/drawing/2014/main" id="{133543BF-330E-4E98-8AC4-ED9CC33620F4}"/>
              </a:ext>
            </a:extLst>
          </p:cNvPr>
          <p:cNvSpPr/>
          <p:nvPr/>
        </p:nvSpPr>
        <p:spPr>
          <a:xfrm>
            <a:off x="179512" y="4105762"/>
            <a:ext cx="8640960" cy="1477328"/>
          </a:xfrm>
          <a:prstGeom prst="rect">
            <a:avLst/>
          </a:prstGeom>
        </p:spPr>
        <p:txBody>
          <a:bodyPr wrap="square">
            <a:spAutoFit/>
          </a:bodyPr>
          <a:lstStyle/>
          <a:p>
            <a:pPr>
              <a:lnSpc>
                <a:spcPct val="150000"/>
              </a:lnSpc>
            </a:pPr>
            <a:r>
              <a:rPr lang="de-DE" sz="2000" dirty="0"/>
              <a:t> Ihre Marketing-E-Mails müssen von anderen Maßnahmen flankiert werden, z.B. Suchmaschinenoptimierung, Erstellung von Inhalten, Engagement in sozialen Medien oder verhaltensbasierte Kundenpflege.</a:t>
            </a:r>
          </a:p>
        </p:txBody>
      </p:sp>
    </p:spTree>
    <p:extLst>
      <p:ext uri="{BB962C8B-B14F-4D97-AF65-F5344CB8AC3E}">
        <p14:creationId xmlns:p14="http://schemas.microsoft.com/office/powerpoint/2010/main" val="3745666595"/>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a:extLst>
              <a:ext uri="{FF2B5EF4-FFF2-40B4-BE49-F238E27FC236}">
                <a16:creationId xmlns:a16="http://schemas.microsoft.com/office/drawing/2014/main" id="{56C7B2A9-71B5-4DAC-A8ED-AD935C82F500}"/>
              </a:ext>
            </a:extLst>
          </p:cNvPr>
          <p:cNvSpPr txBox="1">
            <a:spLocks noChangeArrowheads="1"/>
          </p:cNvSpPr>
          <p:nvPr/>
        </p:nvSpPr>
        <p:spPr bwMode="auto">
          <a:xfrm>
            <a:off x="317500" y="536575"/>
            <a:ext cx="821213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Die größten Schwierigkeiten</a:t>
            </a:r>
          </a:p>
        </p:txBody>
      </p:sp>
      <p:pic>
        <p:nvPicPr>
          <p:cNvPr id="2" name="Grafik 1">
            <a:extLst>
              <a:ext uri="{FF2B5EF4-FFF2-40B4-BE49-F238E27FC236}">
                <a16:creationId xmlns:a16="http://schemas.microsoft.com/office/drawing/2014/main" id="{186C09FF-87C9-4707-8F53-FAE3CBE92A0C}"/>
              </a:ext>
            </a:extLst>
          </p:cNvPr>
          <p:cNvPicPr>
            <a:picLocks noChangeAspect="1"/>
          </p:cNvPicPr>
          <p:nvPr/>
        </p:nvPicPr>
        <p:blipFill>
          <a:blip r:embed="rId3"/>
          <a:stretch>
            <a:fillRect/>
          </a:stretch>
        </p:blipFill>
        <p:spPr>
          <a:xfrm>
            <a:off x="1187624" y="1340768"/>
            <a:ext cx="6744835" cy="5125229"/>
          </a:xfrm>
          <a:prstGeom prst="rect">
            <a:avLst/>
          </a:prstGeom>
        </p:spPr>
      </p:pic>
    </p:spTree>
    <p:extLst>
      <p:ext uri="{BB962C8B-B14F-4D97-AF65-F5344CB8AC3E}">
        <p14:creationId xmlns:p14="http://schemas.microsoft.com/office/powerpoint/2010/main" val="4071190556"/>
      </p:ext>
    </p:extLst>
  </p:cSld>
  <p:clrMapOvr>
    <a:masterClrMapping/>
  </p:clrMapOvr>
  <p:transition spd="med">
    <p:split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platzhalter 7">
            <a:extLst>
              <a:ext uri="{FF2B5EF4-FFF2-40B4-BE49-F238E27FC236}">
                <a16:creationId xmlns:a16="http://schemas.microsoft.com/office/drawing/2014/main" id="{6F68BE0F-7E94-4E5E-AD36-A997209FB227}"/>
              </a:ext>
            </a:extLst>
          </p:cNvPr>
          <p:cNvSpPr>
            <a:spLocks noGrp="1"/>
          </p:cNvSpPr>
          <p:nvPr>
            <p:ph type="body" sz="quarter" idx="13"/>
          </p:nvPr>
        </p:nvSpPr>
        <p:spPr>
          <a:xfrm>
            <a:off x="323528" y="1844824"/>
            <a:ext cx="8569325" cy="935038"/>
          </a:xfrm>
        </p:spPr>
        <p:txBody>
          <a:bodyPr/>
          <a:lstStyle/>
          <a:p>
            <a:pPr marL="0" indent="0" algn="ctr">
              <a:buFontTx/>
              <a:buNone/>
            </a:pPr>
            <a:r>
              <a:rPr lang="de-DE" altLang="de-DE" sz="3600" dirty="0"/>
              <a:t>Herzlich willkommen zum Workshop „Grundlagen im Email-Marketing“</a:t>
            </a:r>
          </a:p>
        </p:txBody>
      </p:sp>
      <p:sp>
        <p:nvSpPr>
          <p:cNvPr id="3" name="Title 9">
            <a:extLst>
              <a:ext uri="{FF2B5EF4-FFF2-40B4-BE49-F238E27FC236}">
                <a16:creationId xmlns:a16="http://schemas.microsoft.com/office/drawing/2014/main" id="{888A2589-841E-4E4F-8F0D-A97CEDC55AA2}"/>
              </a:ext>
            </a:extLst>
          </p:cNvPr>
          <p:cNvSpPr txBox="1">
            <a:spLocks/>
          </p:cNvSpPr>
          <p:nvPr/>
        </p:nvSpPr>
        <p:spPr bwMode="auto">
          <a:xfrm>
            <a:off x="1062565" y="2060848"/>
            <a:ext cx="7018870" cy="923330"/>
          </a:xfrm>
          <a:prstGeom prst="rect">
            <a:avLst/>
          </a:prstGeom>
          <a:solidFill>
            <a:srgbClr val="92D050"/>
          </a:solidFill>
          <a:ln>
            <a:noFill/>
          </a:ln>
          <a:extLst/>
        </p:spPr>
        <p:txBody>
          <a:bodyPr wrap="square" lIns="0" tIns="0" rIns="0" bIns="0">
            <a:spAutoFit/>
          </a:bodyPr>
          <a:lstStyle>
            <a:lvl1pPr defTabSz="457200">
              <a:spcBef>
                <a:spcPct val="20000"/>
              </a:spcBef>
              <a:buChar char="•"/>
              <a:defRPr sz="3200">
                <a:solidFill>
                  <a:srgbClr val="262626"/>
                </a:solidFill>
                <a:latin typeface="Tahoma" panose="020B0604030504040204" pitchFamily="34" charset="0"/>
              </a:defRPr>
            </a:lvl1pPr>
            <a:lvl2pPr marL="742950" indent="-285750" defTabSz="457200">
              <a:spcBef>
                <a:spcPct val="20000"/>
              </a:spcBef>
              <a:buChar char="–"/>
              <a:defRPr sz="2800">
                <a:solidFill>
                  <a:srgbClr val="262626"/>
                </a:solidFill>
                <a:latin typeface="Tahoma" panose="020B0604030504040204" pitchFamily="34" charset="0"/>
              </a:defRPr>
            </a:lvl2pPr>
            <a:lvl3pPr marL="1143000" indent="-228600" defTabSz="457200">
              <a:spcBef>
                <a:spcPct val="20000"/>
              </a:spcBef>
              <a:buChar char="•"/>
              <a:defRPr sz="2400">
                <a:solidFill>
                  <a:srgbClr val="262626"/>
                </a:solidFill>
                <a:latin typeface="Tahoma" panose="020B0604030504040204" pitchFamily="34" charset="0"/>
              </a:defRPr>
            </a:lvl3pPr>
            <a:lvl4pPr marL="1600200" indent="-228600" defTabSz="457200">
              <a:spcBef>
                <a:spcPct val="20000"/>
              </a:spcBef>
              <a:buChar char="–"/>
              <a:defRPr sz="2000">
                <a:solidFill>
                  <a:srgbClr val="262626"/>
                </a:solidFill>
                <a:latin typeface="Tahoma" panose="020B0604030504040204" pitchFamily="34" charset="0"/>
              </a:defRPr>
            </a:lvl4pPr>
            <a:lvl5pPr marL="2057400" indent="-228600" defTabSz="457200">
              <a:spcBef>
                <a:spcPct val="20000"/>
              </a:spcBef>
              <a:buChar char="»"/>
              <a:defRPr sz="2000">
                <a:solidFill>
                  <a:srgbClr val="262626"/>
                </a:solidFill>
                <a:latin typeface="Tahoma" panose="020B0604030504040204" pitchFamily="34" charset="0"/>
              </a:defRPr>
            </a:lvl5pPr>
            <a:lvl6pPr marL="25146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9pPr>
          </a:lstStyle>
          <a:p>
            <a:pPr algn="ctr" eaLnBrk="1" hangingPunct="1">
              <a:spcBef>
                <a:spcPct val="0"/>
              </a:spcBef>
              <a:buFontTx/>
              <a:buNone/>
              <a:defRPr/>
            </a:pPr>
            <a:r>
              <a:rPr lang="de-DE" altLang="de-DE" sz="1400" b="1" kern="0" dirty="0">
                <a:solidFill>
                  <a:srgbClr val="003D52"/>
                </a:solidFill>
                <a:latin typeface="+mn-lt"/>
              </a:rPr>
              <a:t>150.000.000</a:t>
            </a:r>
          </a:p>
          <a:p>
            <a:pPr algn="ctr" eaLnBrk="1" hangingPunct="1">
              <a:spcBef>
                <a:spcPct val="0"/>
              </a:spcBef>
              <a:buFontTx/>
              <a:buNone/>
              <a:defRPr/>
            </a:pPr>
            <a:r>
              <a:rPr lang="de-DE" altLang="de-DE" sz="1400" b="1" kern="0" dirty="0">
                <a:solidFill>
                  <a:srgbClr val="003D52"/>
                </a:solidFill>
                <a:latin typeface="+mn-lt"/>
              </a:rPr>
              <a:t>versendete E-Mails pro Minute weltweit</a:t>
            </a:r>
          </a:p>
          <a:p>
            <a:pPr algn="ctr" eaLnBrk="1" hangingPunct="1">
              <a:spcBef>
                <a:spcPct val="0"/>
              </a:spcBef>
              <a:buFontTx/>
              <a:buNone/>
              <a:defRPr/>
            </a:pPr>
            <a:endParaRPr lang="de-DE" altLang="de-DE" b="1" kern="0" dirty="0">
              <a:solidFill>
                <a:srgbClr val="003D52"/>
              </a:solidFill>
              <a:latin typeface="+mn-lt"/>
            </a:endParaRPr>
          </a:p>
        </p:txBody>
      </p:sp>
      <p:sp>
        <p:nvSpPr>
          <p:cNvPr id="4" name="Title 9">
            <a:extLst>
              <a:ext uri="{FF2B5EF4-FFF2-40B4-BE49-F238E27FC236}">
                <a16:creationId xmlns:a16="http://schemas.microsoft.com/office/drawing/2014/main" id="{67F516C5-F9EE-426C-9AF6-310E7CA80BA4}"/>
              </a:ext>
            </a:extLst>
          </p:cNvPr>
          <p:cNvSpPr txBox="1">
            <a:spLocks/>
          </p:cNvSpPr>
          <p:nvPr/>
        </p:nvSpPr>
        <p:spPr bwMode="auto">
          <a:xfrm>
            <a:off x="1187624" y="3462905"/>
            <a:ext cx="6496105" cy="369332"/>
          </a:xfrm>
          <a:prstGeom prst="rect">
            <a:avLst/>
          </a:prstGeom>
          <a:solidFill>
            <a:srgbClr val="FFC000"/>
          </a:solidFill>
          <a:ln>
            <a:noFill/>
          </a:ln>
          <a:extLst/>
        </p:spPr>
        <p:txBody>
          <a:bodyPr wrap="square" lIns="0" tIns="0" rIns="0" bIns="0">
            <a:spAutoFit/>
          </a:bodyPr>
          <a:lstStyle>
            <a:lvl1pPr defTabSz="457200">
              <a:spcBef>
                <a:spcPct val="20000"/>
              </a:spcBef>
              <a:buChar char="•"/>
              <a:defRPr sz="3200">
                <a:solidFill>
                  <a:srgbClr val="262626"/>
                </a:solidFill>
                <a:latin typeface="Tahoma" panose="020B0604030504040204" pitchFamily="34" charset="0"/>
              </a:defRPr>
            </a:lvl1pPr>
            <a:lvl2pPr marL="742950" indent="-285750" defTabSz="457200">
              <a:spcBef>
                <a:spcPct val="20000"/>
              </a:spcBef>
              <a:buChar char="–"/>
              <a:defRPr sz="2800">
                <a:solidFill>
                  <a:srgbClr val="262626"/>
                </a:solidFill>
                <a:latin typeface="Tahoma" panose="020B0604030504040204" pitchFamily="34" charset="0"/>
              </a:defRPr>
            </a:lvl2pPr>
            <a:lvl3pPr marL="1143000" indent="-228600" defTabSz="457200">
              <a:spcBef>
                <a:spcPct val="20000"/>
              </a:spcBef>
              <a:buChar char="•"/>
              <a:defRPr sz="2400">
                <a:solidFill>
                  <a:srgbClr val="262626"/>
                </a:solidFill>
                <a:latin typeface="Tahoma" panose="020B0604030504040204" pitchFamily="34" charset="0"/>
              </a:defRPr>
            </a:lvl3pPr>
            <a:lvl4pPr marL="1600200" indent="-228600" defTabSz="457200">
              <a:spcBef>
                <a:spcPct val="20000"/>
              </a:spcBef>
              <a:buChar char="–"/>
              <a:defRPr sz="2000">
                <a:solidFill>
                  <a:srgbClr val="262626"/>
                </a:solidFill>
                <a:latin typeface="Tahoma" panose="020B0604030504040204" pitchFamily="34" charset="0"/>
              </a:defRPr>
            </a:lvl4pPr>
            <a:lvl5pPr marL="2057400" indent="-228600" defTabSz="457200">
              <a:spcBef>
                <a:spcPct val="20000"/>
              </a:spcBef>
              <a:buChar char="»"/>
              <a:defRPr sz="2000">
                <a:solidFill>
                  <a:srgbClr val="262626"/>
                </a:solidFill>
                <a:latin typeface="Tahoma" panose="020B0604030504040204" pitchFamily="34" charset="0"/>
              </a:defRPr>
            </a:lvl5pPr>
            <a:lvl6pPr marL="25146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9pPr>
          </a:lstStyle>
          <a:p>
            <a:pPr algn="ctr" eaLnBrk="1" hangingPunct="1">
              <a:spcBef>
                <a:spcPct val="0"/>
              </a:spcBef>
              <a:buFontTx/>
              <a:buNone/>
              <a:defRPr/>
            </a:pPr>
            <a:r>
              <a:rPr lang="de-DE" altLang="de-DE" sz="1200" b="1" kern="0" dirty="0">
                <a:solidFill>
                  <a:srgbClr val="003D52"/>
                </a:solidFill>
                <a:latin typeface="+mn-lt"/>
              </a:rPr>
              <a:t>„NUR“ 21.000.000</a:t>
            </a:r>
          </a:p>
          <a:p>
            <a:pPr algn="ctr" eaLnBrk="1" hangingPunct="1">
              <a:spcBef>
                <a:spcPct val="0"/>
              </a:spcBef>
              <a:buFontTx/>
              <a:buNone/>
              <a:defRPr/>
            </a:pPr>
            <a:r>
              <a:rPr lang="de-DE" altLang="de-DE" sz="1200" b="1" kern="0" dirty="0">
                <a:solidFill>
                  <a:srgbClr val="003D52"/>
                </a:solidFill>
                <a:latin typeface="+mn-lt"/>
              </a:rPr>
              <a:t>versendete WhatsApp pro Minute weltweit</a:t>
            </a:r>
          </a:p>
        </p:txBody>
      </p:sp>
      <p:sp>
        <p:nvSpPr>
          <p:cNvPr id="5" name="Textfeld 4">
            <a:extLst>
              <a:ext uri="{FF2B5EF4-FFF2-40B4-BE49-F238E27FC236}">
                <a16:creationId xmlns:a16="http://schemas.microsoft.com/office/drawing/2014/main" id="{0701512F-30EE-4251-A39C-DD934BB8C333}"/>
              </a:ext>
            </a:extLst>
          </p:cNvPr>
          <p:cNvSpPr txBox="1"/>
          <p:nvPr/>
        </p:nvSpPr>
        <p:spPr>
          <a:xfrm>
            <a:off x="467544" y="1772816"/>
            <a:ext cx="8064896" cy="4524315"/>
          </a:xfrm>
          <a:prstGeom prst="rect">
            <a:avLst/>
          </a:prstGeom>
          <a:solidFill>
            <a:srgbClr val="00B0F0"/>
          </a:solidFill>
        </p:spPr>
        <p:txBody>
          <a:bodyPr wrap="square" rtlCol="0">
            <a:spAutoFit/>
          </a:bodyPr>
          <a:lstStyle/>
          <a:p>
            <a:pPr algn="ctr"/>
            <a:r>
              <a:rPr lang="de-DE" sz="4800" dirty="0"/>
              <a:t>Die E-Mail ist noch vor Suchmaschinen und Social Media das am häufigsten eingesetzte Online-Marketing-Instrument!</a:t>
            </a:r>
          </a:p>
          <a:p>
            <a:pPr algn="ctr"/>
            <a:endParaRPr lang="de-DE" sz="4800" dirty="0"/>
          </a:p>
        </p:txBody>
      </p:sp>
      <p:pic>
        <p:nvPicPr>
          <p:cNvPr id="9" name="Audio 8">
            <a:hlinkClick r:id="" action="ppaction://media"/>
            <a:extLst>
              <a:ext uri="{FF2B5EF4-FFF2-40B4-BE49-F238E27FC236}">
                <a16:creationId xmlns:a16="http://schemas.microsoft.com/office/drawing/2014/main" id="{8151BA22-17EB-4CCB-A58A-ADEA33A39D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3804384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498">
        <p159:morph option="byObject"/>
      </p:transition>
    </mc:Choice>
    <mc:Fallback>
      <p:transition spd="slow" advTm="44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a:extLst>
              <a:ext uri="{FF2B5EF4-FFF2-40B4-BE49-F238E27FC236}">
                <a16:creationId xmlns:a16="http://schemas.microsoft.com/office/drawing/2014/main" id="{56C7B2A9-71B5-4DAC-A8ED-AD935C82F500}"/>
              </a:ext>
            </a:extLst>
          </p:cNvPr>
          <p:cNvSpPr txBox="1">
            <a:spLocks noChangeArrowheads="1"/>
          </p:cNvSpPr>
          <p:nvPr/>
        </p:nvSpPr>
        <p:spPr bwMode="auto">
          <a:xfrm>
            <a:off x="323528" y="548680"/>
            <a:ext cx="6768752"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50000"/>
              </a:lnSpc>
              <a:spcBef>
                <a:spcPct val="50000"/>
              </a:spcBef>
              <a:buClrTx/>
              <a:buSzTx/>
              <a:buNone/>
            </a:pPr>
            <a:r>
              <a:rPr lang="de-DE" altLang="de-DE" sz="2400" b="1" dirty="0">
                <a:latin typeface="+mj-lt"/>
              </a:rPr>
              <a:t>Lösungen – Problem 1: E-Mail-Daten in  andere Daten einbinden</a:t>
            </a:r>
          </a:p>
        </p:txBody>
      </p:sp>
      <p:sp>
        <p:nvSpPr>
          <p:cNvPr id="4" name="Rechteck 3">
            <a:extLst>
              <a:ext uri="{FF2B5EF4-FFF2-40B4-BE49-F238E27FC236}">
                <a16:creationId xmlns:a16="http://schemas.microsoft.com/office/drawing/2014/main" id="{7C64AC88-FB4D-4B23-989A-054D8E1EB13A}"/>
              </a:ext>
            </a:extLst>
          </p:cNvPr>
          <p:cNvSpPr>
            <a:spLocks noChangeArrowheads="1"/>
          </p:cNvSpPr>
          <p:nvPr/>
        </p:nvSpPr>
        <p:spPr bwMode="auto">
          <a:xfrm>
            <a:off x="323528" y="1700808"/>
            <a:ext cx="83947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200000"/>
              </a:lnSpc>
              <a:spcBef>
                <a:spcPct val="0"/>
              </a:spcBef>
              <a:buClrTx/>
              <a:buSzTx/>
              <a:buFont typeface="Wingdings" panose="05000000000000000000" pitchFamily="2" charset="2"/>
              <a:buChar char="Ø"/>
            </a:pPr>
            <a:r>
              <a:rPr lang="de-DE" altLang="de-DE" sz="2800" dirty="0">
                <a:latin typeface="+mj-lt"/>
                <a:cs typeface="Tahoma" panose="020B0604030504040204" pitchFamily="34" charset="0"/>
              </a:rPr>
              <a:t>Besorgen Sie sich die richtigen Werkzeuge! </a:t>
            </a:r>
            <a:r>
              <a:rPr lang="de-DE" altLang="de-DE" dirty="0">
                <a:latin typeface="+mj-lt"/>
                <a:cs typeface="Tahoma" panose="020B0604030504040204" pitchFamily="34" charset="0"/>
              </a:rPr>
              <a:t>Wie wäre es mit </a:t>
            </a:r>
            <a:r>
              <a:rPr lang="de-DE" altLang="de-DE" dirty="0" err="1">
                <a:latin typeface="+mj-lt"/>
                <a:cs typeface="Tahoma" panose="020B0604030504040204" pitchFamily="34" charset="0"/>
              </a:rPr>
              <a:t>hubspot</a:t>
            </a:r>
            <a:r>
              <a:rPr lang="de-DE" altLang="de-DE" dirty="0">
                <a:latin typeface="+mj-lt"/>
                <a:cs typeface="Tahoma" panose="020B0604030504040204" pitchFamily="34" charset="0"/>
              </a:rPr>
              <a:t>?  </a:t>
            </a:r>
          </a:p>
          <a:p>
            <a:pPr>
              <a:lnSpc>
                <a:spcPct val="200000"/>
              </a:lnSpc>
              <a:spcBef>
                <a:spcPct val="0"/>
              </a:spcBef>
              <a:buClrTx/>
              <a:buSzTx/>
              <a:buFont typeface="Wingdings" panose="05000000000000000000" pitchFamily="2" charset="2"/>
              <a:buChar char="Ø"/>
            </a:pPr>
            <a:r>
              <a:rPr lang="de-DE" altLang="de-DE" sz="2800" dirty="0">
                <a:latin typeface="+mj-lt"/>
                <a:cs typeface="Tahoma" panose="020B0604030504040204" pitchFamily="34" charset="0"/>
              </a:rPr>
              <a:t>Denken Sie differenziert! Verbindung </a:t>
            </a:r>
            <a:r>
              <a:rPr lang="de-DE" altLang="de-DE" dirty="0">
                <a:latin typeface="+mj-lt"/>
                <a:cs typeface="Tahoma" panose="020B0604030504040204" pitchFamily="34" charset="0"/>
              </a:rPr>
              <a:t>der verschiedenen Marketing-Datenbanken ermöglicht zielgerichtetere Ansprache der potentiellen Kunden</a:t>
            </a:r>
          </a:p>
          <a:p>
            <a:pPr>
              <a:lnSpc>
                <a:spcPct val="200000"/>
              </a:lnSpc>
              <a:spcBef>
                <a:spcPct val="0"/>
              </a:spcBef>
              <a:buClrTx/>
              <a:buSzTx/>
              <a:buFont typeface="Wingdings" panose="05000000000000000000" pitchFamily="2" charset="2"/>
              <a:buChar char="Ø"/>
            </a:pPr>
            <a:r>
              <a:rPr lang="de-DE" altLang="de-DE" sz="2800" dirty="0">
                <a:latin typeface="+mj-lt"/>
                <a:cs typeface="Tahoma" panose="020B0604030504040204" pitchFamily="34" charset="0"/>
              </a:rPr>
              <a:t>Entwickeln Sie Inhalte! </a:t>
            </a:r>
            <a:r>
              <a:rPr lang="de-DE" altLang="de-DE" dirty="0">
                <a:cs typeface="Tahoma" panose="020B0604030504040204" pitchFamily="34" charset="0"/>
              </a:rPr>
              <a:t>Bieten Sie Inhalte an, die zu den Absichten und Bedürfnissen Ihrer Kontakte passt</a:t>
            </a:r>
            <a:endParaRPr lang="de-DE" altLang="de-DE" sz="2800" dirty="0">
              <a:latin typeface="+mj-lt"/>
              <a:cs typeface="Tahoma" panose="020B0604030504040204" pitchFamily="34" charset="0"/>
            </a:endParaRPr>
          </a:p>
        </p:txBody>
      </p:sp>
    </p:spTree>
    <p:extLst>
      <p:ext uri="{BB962C8B-B14F-4D97-AF65-F5344CB8AC3E}">
        <p14:creationId xmlns:p14="http://schemas.microsoft.com/office/powerpoint/2010/main" val="1172620345"/>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a:extLst>
              <a:ext uri="{FF2B5EF4-FFF2-40B4-BE49-F238E27FC236}">
                <a16:creationId xmlns:a16="http://schemas.microsoft.com/office/drawing/2014/main" id="{56C7B2A9-71B5-4DAC-A8ED-AD935C82F500}"/>
              </a:ext>
            </a:extLst>
          </p:cNvPr>
          <p:cNvSpPr txBox="1">
            <a:spLocks noChangeArrowheads="1"/>
          </p:cNvSpPr>
          <p:nvPr/>
        </p:nvSpPr>
        <p:spPr bwMode="auto">
          <a:xfrm>
            <a:off x="251520" y="260648"/>
            <a:ext cx="6408712" cy="168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50000"/>
              </a:lnSpc>
              <a:spcBef>
                <a:spcPct val="50000"/>
              </a:spcBef>
              <a:buClrTx/>
              <a:buSzTx/>
              <a:buNone/>
            </a:pPr>
            <a:r>
              <a:rPr lang="de-DE" altLang="de-DE" sz="2400" b="1" dirty="0">
                <a:latin typeface="+mj-lt"/>
              </a:rPr>
              <a:t>Lösungen – Problem 2: Zustellbarkeit verbessern (Reduzierung von soft- und </a:t>
            </a:r>
            <a:r>
              <a:rPr lang="de-DE" altLang="de-DE" sz="2400" b="1" dirty="0" err="1">
                <a:latin typeface="+mj-lt"/>
              </a:rPr>
              <a:t>hard</a:t>
            </a:r>
            <a:r>
              <a:rPr lang="de-DE" altLang="de-DE" sz="2400" b="1" dirty="0">
                <a:latin typeface="+mj-lt"/>
              </a:rPr>
              <a:t> </a:t>
            </a:r>
            <a:r>
              <a:rPr lang="de-DE" altLang="de-DE" sz="2400" b="1" dirty="0" err="1">
                <a:latin typeface="+mj-lt"/>
              </a:rPr>
              <a:t>bounces</a:t>
            </a:r>
            <a:r>
              <a:rPr lang="de-DE" altLang="de-DE" sz="2400" b="1" dirty="0">
                <a:latin typeface="+mj-lt"/>
              </a:rPr>
              <a:t>)</a:t>
            </a:r>
          </a:p>
        </p:txBody>
      </p:sp>
      <p:sp>
        <p:nvSpPr>
          <p:cNvPr id="4" name="Rechteck 3">
            <a:extLst>
              <a:ext uri="{FF2B5EF4-FFF2-40B4-BE49-F238E27FC236}">
                <a16:creationId xmlns:a16="http://schemas.microsoft.com/office/drawing/2014/main" id="{7C64AC88-FB4D-4B23-989A-054D8E1EB13A}"/>
              </a:ext>
            </a:extLst>
          </p:cNvPr>
          <p:cNvSpPr>
            <a:spLocks noChangeArrowheads="1"/>
          </p:cNvSpPr>
          <p:nvPr/>
        </p:nvSpPr>
        <p:spPr bwMode="auto">
          <a:xfrm>
            <a:off x="374650" y="2060848"/>
            <a:ext cx="83947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200000"/>
              </a:lnSpc>
              <a:spcBef>
                <a:spcPct val="0"/>
              </a:spcBef>
              <a:buClrTx/>
              <a:buSzTx/>
              <a:buFont typeface="Wingdings" panose="05000000000000000000" pitchFamily="2" charset="2"/>
              <a:buChar char="Ø"/>
            </a:pPr>
            <a:r>
              <a:rPr lang="de-DE" altLang="de-DE" sz="2800" dirty="0">
                <a:latin typeface="+mj-lt"/>
                <a:cs typeface="Tahoma" panose="020B0604030504040204" pitchFamily="34" charset="0"/>
              </a:rPr>
              <a:t>Sorgen Sie für eine gepflegte E-Mailliste</a:t>
            </a:r>
          </a:p>
          <a:p>
            <a:pPr lvl="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Regelmäßige Wartung</a:t>
            </a:r>
          </a:p>
          <a:p>
            <a:pPr lvl="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Konsequentere Handhabung bei der Teilnehmerzustimmung</a:t>
            </a:r>
          </a:p>
          <a:p>
            <a:pPr lvl="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Profil-Selbstverwaltung</a:t>
            </a:r>
            <a:endParaRPr lang="de-DE" altLang="de-DE" sz="2800" dirty="0">
              <a:latin typeface="+mj-lt"/>
              <a:cs typeface="Tahoma" panose="020B0604030504040204" pitchFamily="34" charset="0"/>
            </a:endParaRPr>
          </a:p>
        </p:txBody>
      </p:sp>
    </p:spTree>
    <p:extLst>
      <p:ext uri="{BB962C8B-B14F-4D97-AF65-F5344CB8AC3E}">
        <p14:creationId xmlns:p14="http://schemas.microsoft.com/office/powerpoint/2010/main" val="3939563814"/>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a:extLst>
              <a:ext uri="{FF2B5EF4-FFF2-40B4-BE49-F238E27FC236}">
                <a16:creationId xmlns:a16="http://schemas.microsoft.com/office/drawing/2014/main" id="{56C7B2A9-71B5-4DAC-A8ED-AD935C82F500}"/>
              </a:ext>
            </a:extLst>
          </p:cNvPr>
          <p:cNvSpPr txBox="1">
            <a:spLocks noChangeArrowheads="1"/>
          </p:cNvSpPr>
          <p:nvPr/>
        </p:nvSpPr>
        <p:spPr bwMode="auto">
          <a:xfrm>
            <a:off x="323528" y="692696"/>
            <a:ext cx="6840760"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50000"/>
              </a:lnSpc>
              <a:spcBef>
                <a:spcPct val="50000"/>
              </a:spcBef>
              <a:buClrTx/>
              <a:buSzTx/>
              <a:buNone/>
            </a:pPr>
            <a:r>
              <a:rPr lang="de-DE" altLang="de-DE" sz="2400" b="1" dirty="0">
                <a:latin typeface="+mj-lt"/>
              </a:rPr>
              <a:t>Lösungen – Problem 3: Abonnentenzahl erhöhen und beibehalten</a:t>
            </a:r>
          </a:p>
        </p:txBody>
      </p:sp>
      <p:sp>
        <p:nvSpPr>
          <p:cNvPr id="4" name="Rechteck 3">
            <a:extLst>
              <a:ext uri="{FF2B5EF4-FFF2-40B4-BE49-F238E27FC236}">
                <a16:creationId xmlns:a16="http://schemas.microsoft.com/office/drawing/2014/main" id="{7C64AC88-FB4D-4B23-989A-054D8E1EB13A}"/>
              </a:ext>
            </a:extLst>
          </p:cNvPr>
          <p:cNvSpPr>
            <a:spLocks noChangeArrowheads="1"/>
          </p:cNvSpPr>
          <p:nvPr/>
        </p:nvSpPr>
        <p:spPr bwMode="auto">
          <a:xfrm>
            <a:off x="140966" y="1700808"/>
            <a:ext cx="83947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200000"/>
              </a:lnSpc>
              <a:spcBef>
                <a:spcPct val="0"/>
              </a:spcBef>
              <a:buClrTx/>
              <a:buSzTx/>
              <a:buFont typeface="Wingdings" panose="05000000000000000000" pitchFamily="2" charset="2"/>
              <a:buChar char="Ø"/>
            </a:pPr>
            <a:r>
              <a:rPr lang="de-DE" altLang="de-DE" sz="2800" dirty="0">
                <a:latin typeface="+mj-lt"/>
                <a:cs typeface="Tahoma" panose="020B0604030504040204" pitchFamily="34" charset="0"/>
              </a:rPr>
              <a:t>Verdienen Sie sich Ihre E-Mail-Abonnenten</a:t>
            </a:r>
          </a:p>
          <a:p>
            <a:pPr lvl="1">
              <a:lnSpc>
                <a:spcPct val="15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Vorteile bei der Zustimmungsabfrage deutlich aufzeigen</a:t>
            </a:r>
          </a:p>
          <a:p>
            <a:pPr lvl="1">
              <a:lnSpc>
                <a:spcPct val="15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Unterteilen Sie Listen, um Prioritäten anzupassen </a:t>
            </a:r>
            <a:r>
              <a:rPr lang="de-DE" altLang="de-DE" sz="2400" dirty="0">
                <a:latin typeface="+mj-lt"/>
                <a:cs typeface="Tahoma" panose="020B0604030504040204" pitchFamily="34" charset="0"/>
                <a:sym typeface="Wingdings" panose="05000000000000000000" pitchFamily="2" charset="2"/>
              </a:rPr>
              <a:t> schreibe ich den richtigen Leuten die richtigen Nachrichten? </a:t>
            </a:r>
            <a:endParaRPr lang="de-DE" altLang="de-DE" sz="2400" dirty="0">
              <a:latin typeface="+mj-lt"/>
              <a:cs typeface="Tahoma" panose="020B0604030504040204" pitchFamily="34" charset="0"/>
            </a:endParaRPr>
          </a:p>
          <a:p>
            <a:pPr lvl="1">
              <a:lnSpc>
                <a:spcPct val="15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Optimieren und testen Sie! Z.B. A/B-Tests für Landingpages</a:t>
            </a:r>
            <a:endParaRPr lang="de-DE" altLang="de-DE" sz="2800" dirty="0">
              <a:latin typeface="+mj-lt"/>
              <a:cs typeface="Tahoma" panose="020B0604030504040204" pitchFamily="34" charset="0"/>
            </a:endParaRPr>
          </a:p>
        </p:txBody>
      </p:sp>
    </p:spTree>
    <p:extLst>
      <p:ext uri="{BB962C8B-B14F-4D97-AF65-F5344CB8AC3E}">
        <p14:creationId xmlns:p14="http://schemas.microsoft.com/office/powerpoint/2010/main" val="2772103031"/>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a:extLst>
              <a:ext uri="{FF2B5EF4-FFF2-40B4-BE49-F238E27FC236}">
                <a16:creationId xmlns:a16="http://schemas.microsoft.com/office/drawing/2014/main" id="{56C7B2A9-71B5-4DAC-A8ED-AD935C82F500}"/>
              </a:ext>
            </a:extLst>
          </p:cNvPr>
          <p:cNvSpPr txBox="1">
            <a:spLocks noChangeArrowheads="1"/>
          </p:cNvSpPr>
          <p:nvPr/>
        </p:nvSpPr>
        <p:spPr bwMode="auto">
          <a:xfrm>
            <a:off x="179512" y="561505"/>
            <a:ext cx="7128792"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50000"/>
              </a:lnSpc>
              <a:spcBef>
                <a:spcPct val="50000"/>
              </a:spcBef>
              <a:buClrTx/>
              <a:buSzTx/>
              <a:buNone/>
            </a:pPr>
            <a:r>
              <a:rPr lang="de-DE" altLang="de-DE" sz="2400" b="1" dirty="0">
                <a:latin typeface="+mj-lt"/>
              </a:rPr>
              <a:t>Lösungen – Problem 4: Messbare Rentabilität erzielen</a:t>
            </a:r>
          </a:p>
        </p:txBody>
      </p:sp>
      <p:sp>
        <p:nvSpPr>
          <p:cNvPr id="4" name="Rechteck 3">
            <a:extLst>
              <a:ext uri="{FF2B5EF4-FFF2-40B4-BE49-F238E27FC236}">
                <a16:creationId xmlns:a16="http://schemas.microsoft.com/office/drawing/2014/main" id="{7C64AC88-FB4D-4B23-989A-054D8E1EB13A}"/>
              </a:ext>
            </a:extLst>
          </p:cNvPr>
          <p:cNvSpPr>
            <a:spLocks noChangeArrowheads="1"/>
          </p:cNvSpPr>
          <p:nvPr/>
        </p:nvSpPr>
        <p:spPr bwMode="auto">
          <a:xfrm>
            <a:off x="2483768" y="4941168"/>
            <a:ext cx="691276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marL="0" indent="0">
              <a:lnSpc>
                <a:spcPct val="200000"/>
              </a:lnSpc>
              <a:spcBef>
                <a:spcPct val="0"/>
              </a:spcBef>
              <a:buClrTx/>
              <a:buSzTx/>
              <a:buNone/>
            </a:pPr>
            <a:r>
              <a:rPr lang="de-DE" altLang="de-DE" sz="2800" dirty="0">
                <a:latin typeface="+mj-lt"/>
                <a:cs typeface="Tahoma" panose="020B0604030504040204" pitchFamily="34" charset="0"/>
              </a:rPr>
              <a:t>Identifikation der leistungsfähigsten Marketingkanäle </a:t>
            </a:r>
          </a:p>
        </p:txBody>
      </p:sp>
      <p:sp>
        <p:nvSpPr>
          <p:cNvPr id="2" name="Pfeil: nach rechts 1">
            <a:extLst>
              <a:ext uri="{FF2B5EF4-FFF2-40B4-BE49-F238E27FC236}">
                <a16:creationId xmlns:a16="http://schemas.microsoft.com/office/drawing/2014/main" id="{C4252FEF-1EC8-46D9-9A8C-798E675501E7}"/>
              </a:ext>
            </a:extLst>
          </p:cNvPr>
          <p:cNvSpPr/>
          <p:nvPr/>
        </p:nvSpPr>
        <p:spPr>
          <a:xfrm>
            <a:off x="467544" y="5157192"/>
            <a:ext cx="1584176" cy="796340"/>
          </a:xfrm>
          <a:prstGeom prst="rightArrow">
            <a:avLst/>
          </a:prstGeom>
          <a:solidFill>
            <a:srgbClr val="92D050"/>
          </a:solidFill>
        </p:spPr>
        <p:txBody>
          <a:bodyPr wrap="square" rtlCol="0" anchor="ctr">
            <a:noAutofit/>
          </a:bodyPr>
          <a:lstStyle/>
          <a:p>
            <a:pPr algn="ctr">
              <a:lnSpc>
                <a:spcPct val="150000"/>
              </a:lnSpc>
            </a:pPr>
            <a:endParaRPr lang="de-DE" sz="1600" dirty="0">
              <a:latin typeface="Arial" panose="020B0604020202020204" pitchFamily="34" charset="0"/>
            </a:endParaRPr>
          </a:p>
        </p:txBody>
      </p:sp>
      <p:sp>
        <p:nvSpPr>
          <p:cNvPr id="5" name="Rechteck 4">
            <a:extLst>
              <a:ext uri="{FF2B5EF4-FFF2-40B4-BE49-F238E27FC236}">
                <a16:creationId xmlns:a16="http://schemas.microsoft.com/office/drawing/2014/main" id="{4527E687-A494-4EE1-98BD-B3F8CBDCABF7}"/>
              </a:ext>
            </a:extLst>
          </p:cNvPr>
          <p:cNvSpPr>
            <a:spLocks noChangeArrowheads="1"/>
          </p:cNvSpPr>
          <p:nvPr/>
        </p:nvSpPr>
        <p:spPr bwMode="auto">
          <a:xfrm>
            <a:off x="323528" y="1536486"/>
            <a:ext cx="83947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200000"/>
              </a:lnSpc>
              <a:spcBef>
                <a:spcPct val="0"/>
              </a:spcBef>
              <a:buClrTx/>
              <a:buSzTx/>
              <a:buFont typeface="Wingdings" panose="05000000000000000000" pitchFamily="2" charset="2"/>
              <a:buChar char="Ø"/>
            </a:pPr>
            <a:r>
              <a:rPr lang="de-DE" altLang="de-DE" sz="2800" dirty="0" err="1">
                <a:latin typeface="+mj-lt"/>
                <a:cs typeface="Tahoma" panose="020B0604030504040204" pitchFamily="34" charset="0"/>
              </a:rPr>
              <a:t>Schliessen</a:t>
            </a:r>
            <a:r>
              <a:rPr lang="de-DE" altLang="de-DE" sz="2800" dirty="0">
                <a:latin typeface="+mj-lt"/>
                <a:cs typeface="Tahoma" panose="020B0604030504040204" pitchFamily="34" charset="0"/>
              </a:rPr>
              <a:t> Sie den Marketing-Kreislauf</a:t>
            </a:r>
          </a:p>
          <a:p>
            <a:pPr lvl="1">
              <a:lnSpc>
                <a:spcPct val="150000"/>
              </a:lnSpc>
              <a:spcBef>
                <a:spcPct val="0"/>
              </a:spcBef>
              <a:buClrTx/>
              <a:buSzTx/>
              <a:buFont typeface="Wingdings" panose="05000000000000000000" pitchFamily="2" charset="2"/>
              <a:buChar char="Ø"/>
            </a:pPr>
            <a:r>
              <a:rPr lang="de-DE" altLang="de-DE" sz="2400" dirty="0" err="1">
                <a:latin typeface="+mj-lt"/>
                <a:cs typeface="Tahoma" panose="020B0604030504040204" pitchFamily="34" charset="0"/>
              </a:rPr>
              <a:t>Closed</a:t>
            </a:r>
            <a:r>
              <a:rPr lang="de-DE" altLang="de-DE" sz="2400" dirty="0">
                <a:latin typeface="+mj-lt"/>
                <a:cs typeface="Tahoma" panose="020B0604030504040204" pitchFamily="34" charset="0"/>
              </a:rPr>
              <a:t>-Loop-Marketing</a:t>
            </a:r>
          </a:p>
          <a:p>
            <a:pPr lvl="2">
              <a:lnSpc>
                <a:spcPct val="150000"/>
              </a:lnSpc>
              <a:spcBef>
                <a:spcPct val="0"/>
              </a:spcBef>
              <a:buClrTx/>
              <a:buSzTx/>
              <a:buFont typeface="Wingdings" panose="05000000000000000000" pitchFamily="2" charset="2"/>
              <a:buChar char="Ø"/>
            </a:pPr>
            <a:r>
              <a:rPr lang="de-DE" altLang="de-DE" sz="2000" dirty="0">
                <a:latin typeface="+mj-lt"/>
              </a:rPr>
              <a:t>Verfolgen des Kunden vom Zeitpunkt seines Besuchs auf der Internetseite über andere Aktivitäten (Besuch anderer Internetseiten, Downloadverhalten, Klicks auf Ihre E-Mails), bis hin zur Generierung als Kunden. </a:t>
            </a:r>
            <a:endParaRPr lang="de-DE" altLang="de-DE" sz="3200" dirty="0">
              <a:latin typeface="+mj-lt"/>
              <a:cs typeface="Tahoma" panose="020B0604030504040204" pitchFamily="34" charset="0"/>
            </a:endParaRPr>
          </a:p>
        </p:txBody>
      </p:sp>
    </p:spTree>
    <p:extLst>
      <p:ext uri="{BB962C8B-B14F-4D97-AF65-F5344CB8AC3E}">
        <p14:creationId xmlns:p14="http://schemas.microsoft.com/office/powerpoint/2010/main" val="2822301831"/>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a:extLst>
              <a:ext uri="{FF2B5EF4-FFF2-40B4-BE49-F238E27FC236}">
                <a16:creationId xmlns:a16="http://schemas.microsoft.com/office/drawing/2014/main" id="{F113B977-1161-4BF2-8AA8-332934F9830B}"/>
              </a:ext>
            </a:extLst>
          </p:cNvPr>
          <p:cNvSpPr txBox="1">
            <a:spLocks noChangeArrowheads="1"/>
          </p:cNvSpPr>
          <p:nvPr/>
        </p:nvSpPr>
        <p:spPr bwMode="auto">
          <a:xfrm>
            <a:off x="317500" y="190500"/>
            <a:ext cx="6054700" cy="95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b="1" dirty="0">
                <a:latin typeface="+mn-lt"/>
              </a:rPr>
              <a:t>Entwicklung von Klickraten bei Newsletter-Abonnenten</a:t>
            </a:r>
            <a:endParaRPr lang="de-DE" altLang="de-DE" dirty="0">
              <a:latin typeface="+mn-lt"/>
            </a:endParaRPr>
          </a:p>
        </p:txBody>
      </p:sp>
      <p:pic>
        <p:nvPicPr>
          <p:cNvPr id="2" name="Grafik 1">
            <a:extLst>
              <a:ext uri="{FF2B5EF4-FFF2-40B4-BE49-F238E27FC236}">
                <a16:creationId xmlns:a16="http://schemas.microsoft.com/office/drawing/2014/main" id="{B1B7B081-A0FE-4788-89AF-151C335FEEF4}"/>
              </a:ext>
            </a:extLst>
          </p:cNvPr>
          <p:cNvPicPr>
            <a:picLocks noChangeAspect="1"/>
          </p:cNvPicPr>
          <p:nvPr/>
        </p:nvPicPr>
        <p:blipFill>
          <a:blip r:embed="rId3"/>
          <a:stretch>
            <a:fillRect/>
          </a:stretch>
        </p:blipFill>
        <p:spPr>
          <a:xfrm>
            <a:off x="971600" y="1412776"/>
            <a:ext cx="7273255" cy="4591968"/>
          </a:xfrm>
          <a:prstGeom prst="rect">
            <a:avLst/>
          </a:prstGeom>
        </p:spPr>
      </p:pic>
    </p:spTree>
    <p:extLst>
      <p:ext uri="{BB962C8B-B14F-4D97-AF65-F5344CB8AC3E}">
        <p14:creationId xmlns:p14="http://schemas.microsoft.com/office/powerpoint/2010/main" val="1420998688"/>
      </p:ext>
    </p:extLst>
  </p:cSld>
  <p:clrMapOvr>
    <a:masterClrMapping/>
  </p:clrMapOvr>
  <p:transition spd="med">
    <p:split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a:extLst>
              <a:ext uri="{FF2B5EF4-FFF2-40B4-BE49-F238E27FC236}">
                <a16:creationId xmlns:a16="http://schemas.microsoft.com/office/drawing/2014/main" id="{F113B977-1161-4BF2-8AA8-332934F9830B}"/>
              </a:ext>
            </a:extLst>
          </p:cNvPr>
          <p:cNvSpPr txBox="1">
            <a:spLocks noChangeArrowheads="1"/>
          </p:cNvSpPr>
          <p:nvPr/>
        </p:nvSpPr>
        <p:spPr bwMode="auto">
          <a:xfrm>
            <a:off x="317500" y="190500"/>
            <a:ext cx="60547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b="1" dirty="0" err="1">
                <a:latin typeface="+mn-lt"/>
              </a:rPr>
              <a:t>Entwickllung</a:t>
            </a:r>
            <a:r>
              <a:rPr lang="de-DE" altLang="de-DE" b="1" dirty="0">
                <a:latin typeface="+mn-lt"/>
              </a:rPr>
              <a:t> von Klickraten bei Newsletter-Abonnenten</a:t>
            </a:r>
            <a:endParaRPr lang="de-DE" altLang="de-DE" dirty="0">
              <a:latin typeface="+mn-lt"/>
            </a:endParaRPr>
          </a:p>
        </p:txBody>
      </p:sp>
      <p:pic>
        <p:nvPicPr>
          <p:cNvPr id="2" name="Grafik 1">
            <a:extLst>
              <a:ext uri="{FF2B5EF4-FFF2-40B4-BE49-F238E27FC236}">
                <a16:creationId xmlns:a16="http://schemas.microsoft.com/office/drawing/2014/main" id="{B1B7B081-A0FE-4788-89AF-151C335FEEF4}"/>
              </a:ext>
            </a:extLst>
          </p:cNvPr>
          <p:cNvPicPr>
            <a:picLocks noChangeAspect="1"/>
          </p:cNvPicPr>
          <p:nvPr/>
        </p:nvPicPr>
        <p:blipFill>
          <a:blip r:embed="rId3"/>
          <a:stretch>
            <a:fillRect/>
          </a:stretch>
        </p:blipFill>
        <p:spPr>
          <a:xfrm>
            <a:off x="611560" y="1484784"/>
            <a:ext cx="3816424" cy="2409498"/>
          </a:xfrm>
          <a:prstGeom prst="rect">
            <a:avLst/>
          </a:prstGeom>
        </p:spPr>
      </p:pic>
      <p:sp>
        <p:nvSpPr>
          <p:cNvPr id="3" name="Textfeld 2">
            <a:extLst>
              <a:ext uri="{FF2B5EF4-FFF2-40B4-BE49-F238E27FC236}">
                <a16:creationId xmlns:a16="http://schemas.microsoft.com/office/drawing/2014/main" id="{2F6973D2-2455-4330-9277-A690A8BB7B47}"/>
              </a:ext>
            </a:extLst>
          </p:cNvPr>
          <p:cNvSpPr txBox="1"/>
          <p:nvPr/>
        </p:nvSpPr>
        <p:spPr>
          <a:xfrm>
            <a:off x="4932040" y="4509120"/>
            <a:ext cx="3405099" cy="461665"/>
          </a:xfrm>
          <a:prstGeom prst="rect">
            <a:avLst/>
          </a:prstGeom>
          <a:noFill/>
        </p:spPr>
        <p:txBody>
          <a:bodyPr wrap="none" rtlCol="0">
            <a:spAutoFit/>
          </a:bodyPr>
          <a:lstStyle/>
          <a:p>
            <a:r>
              <a:rPr lang="de-DE" sz="2400" dirty="0"/>
              <a:t>Lösung: Lead </a:t>
            </a:r>
            <a:r>
              <a:rPr lang="de-DE" sz="2400" dirty="0" err="1"/>
              <a:t>Nurturing</a:t>
            </a:r>
            <a:endParaRPr lang="de-DE" sz="2400" dirty="0"/>
          </a:p>
        </p:txBody>
      </p:sp>
    </p:spTree>
    <p:extLst>
      <p:ext uri="{BB962C8B-B14F-4D97-AF65-F5344CB8AC3E}">
        <p14:creationId xmlns:p14="http://schemas.microsoft.com/office/powerpoint/2010/main" val="3831301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a:extLst>
              <a:ext uri="{FF2B5EF4-FFF2-40B4-BE49-F238E27FC236}">
                <a16:creationId xmlns:a16="http://schemas.microsoft.com/office/drawing/2014/main" id="{56C7B2A9-71B5-4DAC-A8ED-AD935C82F500}"/>
              </a:ext>
            </a:extLst>
          </p:cNvPr>
          <p:cNvSpPr txBox="1">
            <a:spLocks noChangeArrowheads="1"/>
          </p:cNvSpPr>
          <p:nvPr/>
        </p:nvSpPr>
        <p:spPr bwMode="auto">
          <a:xfrm>
            <a:off x="323528" y="692696"/>
            <a:ext cx="82121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50000"/>
              </a:lnSpc>
              <a:spcBef>
                <a:spcPct val="50000"/>
              </a:spcBef>
              <a:buClrTx/>
              <a:buSzTx/>
              <a:buNone/>
            </a:pPr>
            <a:r>
              <a:rPr lang="de-DE" altLang="de-DE" sz="2400" b="1" dirty="0">
                <a:latin typeface="+mj-lt"/>
              </a:rPr>
              <a:t>Lösungen – Problem 5: E-Mail als Verkaufstrichter- </a:t>
            </a:r>
            <a:r>
              <a:rPr lang="de-DE" altLang="de-DE" sz="2400" b="1" dirty="0" err="1">
                <a:latin typeface="+mj-lt"/>
              </a:rPr>
              <a:t>optimierung</a:t>
            </a:r>
            <a:r>
              <a:rPr lang="de-DE" altLang="de-DE" sz="2400" b="1" dirty="0">
                <a:latin typeface="+mj-lt"/>
              </a:rPr>
              <a:t> nutzen</a:t>
            </a:r>
          </a:p>
        </p:txBody>
      </p:sp>
      <p:sp>
        <p:nvSpPr>
          <p:cNvPr id="5" name="Rechteck 4">
            <a:extLst>
              <a:ext uri="{FF2B5EF4-FFF2-40B4-BE49-F238E27FC236}">
                <a16:creationId xmlns:a16="http://schemas.microsoft.com/office/drawing/2014/main" id="{4527E687-A494-4EE1-98BD-B3F8CBDCABF7}"/>
              </a:ext>
            </a:extLst>
          </p:cNvPr>
          <p:cNvSpPr>
            <a:spLocks noChangeArrowheads="1"/>
          </p:cNvSpPr>
          <p:nvPr/>
        </p:nvSpPr>
        <p:spPr bwMode="auto">
          <a:xfrm>
            <a:off x="323528" y="1988840"/>
            <a:ext cx="8394700" cy="168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200000"/>
              </a:lnSpc>
              <a:spcBef>
                <a:spcPct val="0"/>
              </a:spcBef>
              <a:buClrTx/>
              <a:buSzTx/>
              <a:buFont typeface="Wingdings" panose="05000000000000000000" pitchFamily="2" charset="2"/>
              <a:buChar char="Ø"/>
            </a:pPr>
            <a:r>
              <a:rPr lang="de-DE" altLang="de-DE" sz="2800" dirty="0">
                <a:latin typeface="+mj-lt"/>
                <a:cs typeface="Tahoma" panose="020B0604030504040204" pitchFamily="34" charset="0"/>
              </a:rPr>
              <a:t>Interessenten ansprechen (Lead </a:t>
            </a:r>
            <a:r>
              <a:rPr lang="de-DE" altLang="de-DE" sz="2800" dirty="0" err="1">
                <a:latin typeface="+mj-lt"/>
                <a:cs typeface="Tahoma" panose="020B0604030504040204" pitchFamily="34" charset="0"/>
              </a:rPr>
              <a:t>Nurturing</a:t>
            </a:r>
            <a:r>
              <a:rPr lang="de-DE" altLang="de-DE" sz="2800" dirty="0">
                <a:latin typeface="+mj-lt"/>
                <a:cs typeface="Tahoma" panose="020B0604030504040204" pitchFamily="34" charset="0"/>
              </a:rPr>
              <a:t> einsetzen)</a:t>
            </a:r>
          </a:p>
        </p:txBody>
      </p:sp>
      <p:pic>
        <p:nvPicPr>
          <p:cNvPr id="6" name="Picture 2">
            <a:extLst>
              <a:ext uri="{FF2B5EF4-FFF2-40B4-BE49-F238E27FC236}">
                <a16:creationId xmlns:a16="http://schemas.microsoft.com/office/drawing/2014/main" id="{F73F5E7B-4F5F-45CD-8565-F7F72F30B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068960"/>
            <a:ext cx="5470376" cy="324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42823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a:extLst>
              <a:ext uri="{FF2B5EF4-FFF2-40B4-BE49-F238E27FC236}">
                <a16:creationId xmlns:a16="http://schemas.microsoft.com/office/drawing/2014/main" id="{56C7B2A9-71B5-4DAC-A8ED-AD935C82F500}"/>
              </a:ext>
            </a:extLst>
          </p:cNvPr>
          <p:cNvSpPr txBox="1">
            <a:spLocks noChangeArrowheads="1"/>
          </p:cNvSpPr>
          <p:nvPr/>
        </p:nvSpPr>
        <p:spPr bwMode="auto">
          <a:xfrm>
            <a:off x="317500" y="536575"/>
            <a:ext cx="6774780"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Wann versendet man am besten Mailings? Was sind die besten Themen?  </a:t>
            </a:r>
          </a:p>
        </p:txBody>
      </p:sp>
      <p:sp>
        <p:nvSpPr>
          <p:cNvPr id="2" name="Rechteck 1">
            <a:extLst>
              <a:ext uri="{FF2B5EF4-FFF2-40B4-BE49-F238E27FC236}">
                <a16:creationId xmlns:a16="http://schemas.microsoft.com/office/drawing/2014/main" id="{EDA525D0-B565-4A50-A54B-B02750C5827C}"/>
              </a:ext>
            </a:extLst>
          </p:cNvPr>
          <p:cNvSpPr>
            <a:spLocks noChangeArrowheads="1"/>
          </p:cNvSpPr>
          <p:nvPr/>
        </p:nvSpPr>
        <p:spPr bwMode="auto">
          <a:xfrm>
            <a:off x="317500" y="1736904"/>
            <a:ext cx="871296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200000"/>
              </a:lnSpc>
              <a:spcBef>
                <a:spcPct val="0"/>
              </a:spcBef>
              <a:buClrTx/>
              <a:buSzTx/>
              <a:buFont typeface="Wingdings" panose="05000000000000000000" pitchFamily="2" charset="2"/>
              <a:buChar char="Ø"/>
            </a:pPr>
            <a:r>
              <a:rPr lang="de-DE" altLang="de-DE" sz="1800" dirty="0">
                <a:latin typeface="+mj-lt"/>
                <a:cs typeface="Tahoma" panose="020B0604030504040204" pitchFamily="34" charset="0"/>
              </a:rPr>
              <a:t>mobile E-Mail-Nutzung montags am geringsten</a:t>
            </a:r>
          </a:p>
          <a:p>
            <a:pPr>
              <a:lnSpc>
                <a:spcPct val="200000"/>
              </a:lnSpc>
              <a:spcBef>
                <a:spcPct val="0"/>
              </a:spcBef>
              <a:buClrTx/>
              <a:buSzTx/>
              <a:buFont typeface="Wingdings" panose="05000000000000000000" pitchFamily="2" charset="2"/>
              <a:buChar char="Ø"/>
            </a:pPr>
            <a:r>
              <a:rPr lang="de-DE" altLang="de-DE" sz="1800" dirty="0">
                <a:latin typeface="+mj-lt"/>
                <a:cs typeface="Tahoma" panose="020B0604030504040204" pitchFamily="34" charset="0"/>
              </a:rPr>
              <a:t>E-Mail-Nutzung auf PC sonntags am geringsten</a:t>
            </a:r>
          </a:p>
          <a:p>
            <a:pPr>
              <a:lnSpc>
                <a:spcPct val="200000"/>
              </a:lnSpc>
              <a:spcBef>
                <a:spcPct val="0"/>
              </a:spcBef>
              <a:buClrTx/>
              <a:buSzTx/>
              <a:buFont typeface="Wingdings" panose="05000000000000000000" pitchFamily="2" charset="2"/>
              <a:buChar char="Ø"/>
            </a:pPr>
            <a:r>
              <a:rPr lang="de-DE" altLang="de-DE" sz="1800" dirty="0">
                <a:latin typeface="+mj-lt"/>
                <a:cs typeface="Tahoma" panose="020B0604030504040204" pitchFamily="34" charset="0"/>
              </a:rPr>
              <a:t>E-Mail-Nutzung per Webmail ist mittwochs am geringsten. </a:t>
            </a:r>
          </a:p>
          <a:p>
            <a:pPr>
              <a:lnSpc>
                <a:spcPct val="200000"/>
              </a:lnSpc>
              <a:spcBef>
                <a:spcPct val="0"/>
              </a:spcBef>
              <a:buClrTx/>
              <a:buSzTx/>
              <a:buFont typeface="Wingdings" panose="05000000000000000000" pitchFamily="2" charset="2"/>
              <a:buChar char="Ø"/>
            </a:pPr>
            <a:r>
              <a:rPr lang="de-DE" altLang="de-DE" sz="1800" dirty="0">
                <a:latin typeface="+mj-lt"/>
                <a:cs typeface="Tahoma" panose="020B0604030504040204" pitchFamily="34" charset="0"/>
              </a:rPr>
              <a:t>„Finanzen” und „Shopping” werden per Webmail im Vergleich zu anderen Industriezweigen mit 49 % bzw. 48 % überdurchschnittlich häufig gelesen. </a:t>
            </a:r>
          </a:p>
          <a:p>
            <a:pPr>
              <a:lnSpc>
                <a:spcPct val="200000"/>
              </a:lnSpc>
              <a:spcBef>
                <a:spcPct val="0"/>
              </a:spcBef>
              <a:buClrTx/>
              <a:buSzTx/>
              <a:buFont typeface="Wingdings" panose="05000000000000000000" pitchFamily="2" charset="2"/>
              <a:buChar char="Ø"/>
            </a:pPr>
            <a:r>
              <a:rPr lang="de-DE" altLang="de-DE" sz="1800" dirty="0">
                <a:latin typeface="+mj-lt"/>
                <a:cs typeface="Tahoma" panose="020B0604030504040204" pitchFamily="34" charset="0"/>
              </a:rPr>
              <a:t>Die führenden Industriezweige, deren E-Mails auf mobilen Geräten gesichtet werden, sind wenig überraschend „soziale Netzwerke“ (27 %), „Verlagswesen” (26 %) und „Unterhaltung” (27 %).</a:t>
            </a:r>
          </a:p>
        </p:txBody>
      </p:sp>
      <p:sp>
        <p:nvSpPr>
          <p:cNvPr id="4" name="Fußzeilenplatzhalter 9">
            <a:extLst>
              <a:ext uri="{FF2B5EF4-FFF2-40B4-BE49-F238E27FC236}">
                <a16:creationId xmlns:a16="http://schemas.microsoft.com/office/drawing/2014/main" id="{3E9D3E83-9FEA-4E2E-9F05-C9A6C8F437AA}"/>
              </a:ext>
            </a:extLst>
          </p:cNvPr>
          <p:cNvSpPr>
            <a:spLocks noGrp="1"/>
          </p:cNvSpPr>
          <p:nvPr>
            <p:ph type="ftr" sz="quarter" idx="11"/>
          </p:nvPr>
        </p:nvSpPr>
        <p:spPr>
          <a:xfrm>
            <a:off x="1692275" y="6267450"/>
            <a:ext cx="6083300" cy="436563"/>
          </a:xfrm>
        </p:spPr>
        <p:txBody>
          <a:bodyPr/>
          <a:lstStyle/>
          <a:p>
            <a:pPr>
              <a:defRPr/>
            </a:pPr>
            <a:r>
              <a:rPr lang="de-DE" dirty="0"/>
              <a:t>Quelle: Return Path Report</a:t>
            </a:r>
          </a:p>
          <a:p>
            <a:pPr>
              <a:defRPr/>
            </a:pPr>
            <a:endParaRPr lang="de-DE" dirty="0"/>
          </a:p>
        </p:txBody>
      </p:sp>
    </p:spTree>
    <p:extLst>
      <p:ext uri="{BB962C8B-B14F-4D97-AF65-F5344CB8AC3E}">
        <p14:creationId xmlns:p14="http://schemas.microsoft.com/office/powerpoint/2010/main" val="3319297425"/>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a:extLst>
              <a:ext uri="{FF2B5EF4-FFF2-40B4-BE49-F238E27FC236}">
                <a16:creationId xmlns:a16="http://schemas.microsoft.com/office/drawing/2014/main" id="{10028B42-FA6F-4D2A-B9A0-0162CBA16BE0}"/>
              </a:ext>
            </a:extLst>
          </p:cNvPr>
          <p:cNvSpPr txBox="1">
            <a:spLocks noChangeArrowheads="1"/>
          </p:cNvSpPr>
          <p:nvPr/>
        </p:nvSpPr>
        <p:spPr bwMode="auto">
          <a:xfrm>
            <a:off x="317500" y="1562100"/>
            <a:ext cx="821213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a:latin typeface="+mj-lt"/>
              </a:rPr>
              <a:t>Spam – aktuelle Fakten</a:t>
            </a:r>
          </a:p>
        </p:txBody>
      </p:sp>
      <p:sp>
        <p:nvSpPr>
          <p:cNvPr id="2" name="Rechteck 1">
            <a:extLst>
              <a:ext uri="{FF2B5EF4-FFF2-40B4-BE49-F238E27FC236}">
                <a16:creationId xmlns:a16="http://schemas.microsoft.com/office/drawing/2014/main" id="{262BAA60-63A3-4889-A2B4-8ACB5B2EB806}"/>
              </a:ext>
            </a:extLst>
          </p:cNvPr>
          <p:cNvSpPr>
            <a:spLocks noChangeArrowheads="1"/>
          </p:cNvSpPr>
          <p:nvPr/>
        </p:nvSpPr>
        <p:spPr bwMode="auto">
          <a:xfrm>
            <a:off x="430213" y="2398713"/>
            <a:ext cx="8394700" cy="219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&gt; 90% der verschickten Mails sind Spam</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80% sind offensichtliche Werbemails, von den restlichen 20% sind 15% immer noch unerwünscht</a:t>
            </a:r>
          </a:p>
        </p:txBody>
      </p:sp>
    </p:spTree>
    <p:extLst>
      <p:ext uri="{BB962C8B-B14F-4D97-AF65-F5344CB8AC3E}">
        <p14:creationId xmlns:p14="http://schemas.microsoft.com/office/powerpoint/2010/main" val="157956430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a:extLst>
              <a:ext uri="{FF2B5EF4-FFF2-40B4-BE49-F238E27FC236}">
                <a16:creationId xmlns:a16="http://schemas.microsoft.com/office/drawing/2014/main" id="{AA110011-0D4D-432F-85A3-6853727BE957}"/>
              </a:ext>
            </a:extLst>
          </p:cNvPr>
          <p:cNvSpPr txBox="1">
            <a:spLocks noChangeArrowheads="1"/>
          </p:cNvSpPr>
          <p:nvPr/>
        </p:nvSpPr>
        <p:spPr bwMode="auto">
          <a:xfrm>
            <a:off x="179512" y="830263"/>
            <a:ext cx="821213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Spam – wie kann man die Spamfilter umgehen? </a:t>
            </a:r>
          </a:p>
        </p:txBody>
      </p:sp>
      <p:sp>
        <p:nvSpPr>
          <p:cNvPr id="2" name="Rechteck 1">
            <a:extLst>
              <a:ext uri="{FF2B5EF4-FFF2-40B4-BE49-F238E27FC236}">
                <a16:creationId xmlns:a16="http://schemas.microsoft.com/office/drawing/2014/main" id="{7F18A93E-2497-462B-A9B6-421AD25DE247}"/>
              </a:ext>
            </a:extLst>
          </p:cNvPr>
          <p:cNvSpPr>
            <a:spLocks noChangeArrowheads="1"/>
          </p:cNvSpPr>
          <p:nvPr/>
        </p:nvSpPr>
        <p:spPr bwMode="auto">
          <a:xfrm>
            <a:off x="430213" y="1484784"/>
            <a:ext cx="8394700" cy="514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Zertifizierte Versandserver (Certified Senders Alliance)</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Keine Beschwerden</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Adressbuch eintragen</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Vorher </a:t>
            </a:r>
            <a:r>
              <a:rPr lang="de-DE" altLang="de-DE" sz="2400" dirty="0" err="1">
                <a:latin typeface="+mj-lt"/>
                <a:cs typeface="Tahoma" panose="020B0604030504040204" pitchFamily="34" charset="0"/>
              </a:rPr>
              <a:t>Spamtest</a:t>
            </a:r>
            <a:r>
              <a:rPr lang="de-DE" altLang="de-DE" sz="2400" dirty="0">
                <a:latin typeface="+mj-lt"/>
                <a:cs typeface="Tahoma" panose="020B0604030504040204" pitchFamily="34" charset="0"/>
              </a:rPr>
              <a:t> machen</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Betreff nicht zu „werblich“ gestalten</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Gepflegte Liste</a:t>
            </a:r>
          </a:p>
          <a:p>
            <a:pPr eaLnBrk="1" hangingPunct="1">
              <a:lnSpc>
                <a:spcPct val="200000"/>
              </a:lnSpc>
              <a:spcBef>
                <a:spcPct val="0"/>
              </a:spcBef>
              <a:buClrTx/>
              <a:buSzTx/>
              <a:buFont typeface="Wingdings" panose="05000000000000000000" pitchFamily="2" charset="2"/>
              <a:buChar char="Ø"/>
            </a:pPr>
            <a:r>
              <a:rPr lang="de-DE" altLang="de-DE" sz="2400" dirty="0">
                <a:latin typeface="+mj-lt"/>
                <a:cs typeface="Tahoma" panose="020B0604030504040204" pitchFamily="34" charset="0"/>
              </a:rPr>
              <a:t>Sauberes HTML</a:t>
            </a:r>
          </a:p>
        </p:txBody>
      </p:sp>
    </p:spTree>
    <p:extLst>
      <p:ext uri="{BB962C8B-B14F-4D97-AF65-F5344CB8AC3E}">
        <p14:creationId xmlns:p14="http://schemas.microsoft.com/office/powerpoint/2010/main" val="2004612103"/>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BC488C76-6337-46A3-ACEE-1158B7AFD01E}"/>
              </a:ext>
            </a:extLst>
          </p:cNvPr>
          <p:cNvSpPr txBox="1"/>
          <p:nvPr/>
        </p:nvSpPr>
        <p:spPr>
          <a:xfrm>
            <a:off x="251520" y="1556792"/>
            <a:ext cx="8254058" cy="4433073"/>
          </a:xfrm>
          <a:prstGeom prst="rect">
            <a:avLst/>
          </a:prstGeom>
          <a:solidFill>
            <a:schemeClr val="accent5">
              <a:lumMod val="20000"/>
              <a:lumOff val="80000"/>
            </a:schemeClr>
          </a:solidFill>
        </p:spPr>
        <p:txBody>
          <a:bodyPr wrap="square" rtlCol="0">
            <a:spAutoFit/>
          </a:bodyPr>
          <a:lstStyle/>
          <a:p>
            <a:pPr>
              <a:lnSpc>
                <a:spcPct val="150000"/>
              </a:lnSpc>
            </a:pPr>
            <a:r>
              <a:rPr lang="de-DE" sz="3200" b="1" dirty="0"/>
              <a:t>RMG-Consulting</a:t>
            </a:r>
          </a:p>
          <a:p>
            <a:pPr>
              <a:lnSpc>
                <a:spcPct val="150000"/>
              </a:lnSpc>
            </a:pPr>
            <a:r>
              <a:rPr lang="de-DE" sz="3200" dirty="0"/>
              <a:t>Rudolf Müller-Goldhorn</a:t>
            </a:r>
          </a:p>
          <a:p>
            <a:pPr>
              <a:lnSpc>
                <a:spcPct val="150000"/>
              </a:lnSpc>
            </a:pPr>
            <a:r>
              <a:rPr lang="de-DE" sz="3200" dirty="0"/>
              <a:t>	089 89218687</a:t>
            </a:r>
          </a:p>
          <a:p>
            <a:pPr>
              <a:lnSpc>
                <a:spcPct val="150000"/>
              </a:lnSpc>
            </a:pPr>
            <a:r>
              <a:rPr lang="de-DE" sz="3200" dirty="0"/>
              <a:t>	0172 8268796</a:t>
            </a:r>
          </a:p>
          <a:p>
            <a:pPr>
              <a:lnSpc>
                <a:spcPct val="150000"/>
              </a:lnSpc>
            </a:pPr>
            <a:r>
              <a:rPr lang="de-DE" sz="3200" dirty="0"/>
              <a:t>	</a:t>
            </a:r>
            <a:r>
              <a:rPr lang="de-DE" sz="2800" dirty="0"/>
              <a:t>www.rmgcoachings.de	</a:t>
            </a:r>
          </a:p>
          <a:p>
            <a:pPr>
              <a:lnSpc>
                <a:spcPct val="150000"/>
              </a:lnSpc>
            </a:pPr>
            <a:r>
              <a:rPr lang="de-DE" sz="2800" dirty="0"/>
              <a:t>	info@rmgconsulting.de</a:t>
            </a:r>
          </a:p>
        </p:txBody>
      </p:sp>
      <p:sp>
        <p:nvSpPr>
          <p:cNvPr id="2" name="Titel 1">
            <a:extLst>
              <a:ext uri="{FF2B5EF4-FFF2-40B4-BE49-F238E27FC236}">
                <a16:creationId xmlns:a16="http://schemas.microsoft.com/office/drawing/2014/main" id="{80DBB2BA-1871-438E-80EC-17E74121A926}"/>
              </a:ext>
            </a:extLst>
          </p:cNvPr>
          <p:cNvSpPr>
            <a:spLocks noGrp="1"/>
          </p:cNvSpPr>
          <p:nvPr>
            <p:ph type="title"/>
          </p:nvPr>
        </p:nvSpPr>
        <p:spPr/>
        <p:txBody>
          <a:bodyPr/>
          <a:lstStyle/>
          <a:p>
            <a:r>
              <a:rPr lang="de-DE" dirty="0"/>
              <a:t>Finden Sie Lösungen!</a:t>
            </a:r>
          </a:p>
        </p:txBody>
      </p:sp>
      <p:sp>
        <p:nvSpPr>
          <p:cNvPr id="4" name="Datumsplatzhalter 3">
            <a:extLst>
              <a:ext uri="{FF2B5EF4-FFF2-40B4-BE49-F238E27FC236}">
                <a16:creationId xmlns:a16="http://schemas.microsoft.com/office/drawing/2014/main" id="{A0771235-63A9-4230-AEC2-4B90FA8AE556}"/>
              </a:ext>
            </a:extLst>
          </p:cNvPr>
          <p:cNvSpPr>
            <a:spLocks noGrp="1"/>
          </p:cNvSpPr>
          <p:nvPr>
            <p:ph type="dt" sz="half" idx="10"/>
          </p:nvPr>
        </p:nvSpPr>
        <p:spPr/>
        <p:txBody>
          <a:bodyPr/>
          <a:lstStyle/>
          <a:p>
            <a:fld id="{CF5A45BE-9B57-45D7-8F88-1D215D9D7AE8}" type="datetime1">
              <a:rPr lang="de-DE" smtClean="0">
                <a:solidFill>
                  <a:srgbClr val="000000">
                    <a:tint val="75000"/>
                  </a:srgbClr>
                </a:solidFill>
              </a:rPr>
              <a:pPr/>
              <a:t>18.04.2019</a:t>
            </a:fld>
            <a:endParaRPr lang="de-DE" dirty="0">
              <a:solidFill>
                <a:srgbClr val="000000">
                  <a:tint val="75000"/>
                </a:srgbClr>
              </a:solidFill>
            </a:endParaRPr>
          </a:p>
        </p:txBody>
      </p:sp>
      <p:pic>
        <p:nvPicPr>
          <p:cNvPr id="10" name="Grafik 9" descr="Hörer">
            <a:extLst>
              <a:ext uri="{FF2B5EF4-FFF2-40B4-BE49-F238E27FC236}">
                <a16:creationId xmlns:a16="http://schemas.microsoft.com/office/drawing/2014/main" id="{5841E1C4-1FB1-43ED-A559-98EAD8F2BB9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997" y="3223292"/>
            <a:ext cx="360000" cy="360000"/>
          </a:xfrm>
          <a:prstGeom prst="rect">
            <a:avLst/>
          </a:prstGeom>
        </p:spPr>
      </p:pic>
      <p:pic>
        <p:nvPicPr>
          <p:cNvPr id="12" name="Grafik 11" descr="Fernsteuerung">
            <a:extLst>
              <a:ext uri="{FF2B5EF4-FFF2-40B4-BE49-F238E27FC236}">
                <a16:creationId xmlns:a16="http://schemas.microsoft.com/office/drawing/2014/main" id="{9122DE22-B1F1-4C3E-B224-1D4F668983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122" y="3912056"/>
            <a:ext cx="360000" cy="360000"/>
          </a:xfrm>
          <a:prstGeom prst="rect">
            <a:avLst/>
          </a:prstGeom>
        </p:spPr>
      </p:pic>
      <p:pic>
        <p:nvPicPr>
          <p:cNvPr id="14" name="Grafik 13" descr="Internet">
            <a:extLst>
              <a:ext uri="{FF2B5EF4-FFF2-40B4-BE49-F238E27FC236}">
                <a16:creationId xmlns:a16="http://schemas.microsoft.com/office/drawing/2014/main" id="{E66AB299-604F-47FC-A8E4-55716ADD053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9122" y="4725144"/>
            <a:ext cx="360000" cy="360000"/>
          </a:xfrm>
          <a:prstGeom prst="rect">
            <a:avLst/>
          </a:prstGeom>
        </p:spPr>
      </p:pic>
      <p:pic>
        <p:nvPicPr>
          <p:cNvPr id="18" name="Grafik 17" descr="E-Mail">
            <a:extLst>
              <a:ext uri="{FF2B5EF4-FFF2-40B4-BE49-F238E27FC236}">
                <a16:creationId xmlns:a16="http://schemas.microsoft.com/office/drawing/2014/main" id="{E30331AA-6028-455C-9DD7-E1D76E36C35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9122" y="5409826"/>
            <a:ext cx="360000" cy="360000"/>
          </a:xfrm>
          <a:prstGeom prst="rect">
            <a:avLst/>
          </a:prstGeom>
        </p:spPr>
      </p:pic>
      <p:pic>
        <p:nvPicPr>
          <p:cNvPr id="21" name="Grafik 20">
            <a:extLst>
              <a:ext uri="{FF2B5EF4-FFF2-40B4-BE49-F238E27FC236}">
                <a16:creationId xmlns:a16="http://schemas.microsoft.com/office/drawing/2014/main" id="{2BAA9944-2EF7-4CFB-ADDB-FCAD9E3DBD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69122" y="1988840"/>
            <a:ext cx="960000" cy="540000"/>
          </a:xfrm>
          <a:prstGeom prst="rect">
            <a:avLst/>
          </a:prstGeom>
        </p:spPr>
      </p:pic>
      <p:pic>
        <p:nvPicPr>
          <p:cNvPr id="22" name="Grafik 21">
            <a:extLst>
              <a:ext uri="{FF2B5EF4-FFF2-40B4-BE49-F238E27FC236}">
                <a16:creationId xmlns:a16="http://schemas.microsoft.com/office/drawing/2014/main" id="{CDCD801B-B68B-4BA7-9F04-43A1DB78BCFC}"/>
              </a:ext>
            </a:extLst>
          </p:cNvPr>
          <p:cNvPicPr>
            <a:picLocks noChangeAspect="1"/>
          </p:cNvPicPr>
          <p:nvPr/>
        </p:nvPicPr>
        <p:blipFill>
          <a:blip r:embed="rId13"/>
          <a:stretch>
            <a:fillRect/>
          </a:stretch>
        </p:blipFill>
        <p:spPr>
          <a:xfrm>
            <a:off x="5067790" y="2960888"/>
            <a:ext cx="734063" cy="540000"/>
          </a:xfrm>
          <a:prstGeom prst="rect">
            <a:avLst/>
          </a:prstGeom>
        </p:spPr>
      </p:pic>
      <p:pic>
        <p:nvPicPr>
          <p:cNvPr id="25" name="Grafik 24">
            <a:extLst>
              <a:ext uri="{FF2B5EF4-FFF2-40B4-BE49-F238E27FC236}">
                <a16:creationId xmlns:a16="http://schemas.microsoft.com/office/drawing/2014/main" id="{B0094226-086F-43E9-BAE2-E64567701F1B}"/>
              </a:ext>
            </a:extLst>
          </p:cNvPr>
          <p:cNvPicPr>
            <a:picLocks noChangeAspect="1"/>
          </p:cNvPicPr>
          <p:nvPr/>
        </p:nvPicPr>
        <p:blipFill>
          <a:blip r:embed="rId14"/>
          <a:stretch>
            <a:fillRect/>
          </a:stretch>
        </p:blipFill>
        <p:spPr>
          <a:xfrm>
            <a:off x="4918778" y="4293096"/>
            <a:ext cx="1010769" cy="540000"/>
          </a:xfrm>
          <a:prstGeom prst="rect">
            <a:avLst/>
          </a:prstGeom>
        </p:spPr>
      </p:pic>
      <p:sp>
        <p:nvSpPr>
          <p:cNvPr id="26" name="Textfeld 25">
            <a:extLst>
              <a:ext uri="{FF2B5EF4-FFF2-40B4-BE49-F238E27FC236}">
                <a16:creationId xmlns:a16="http://schemas.microsoft.com/office/drawing/2014/main" id="{089DE599-854C-4A8F-AA5A-EB04F695B4DA}"/>
              </a:ext>
            </a:extLst>
          </p:cNvPr>
          <p:cNvSpPr txBox="1"/>
          <p:nvPr/>
        </p:nvSpPr>
        <p:spPr>
          <a:xfrm>
            <a:off x="5934072" y="1988840"/>
            <a:ext cx="2571506" cy="3600986"/>
          </a:xfrm>
          <a:prstGeom prst="rect">
            <a:avLst/>
          </a:prstGeom>
          <a:noFill/>
        </p:spPr>
        <p:txBody>
          <a:bodyPr wrap="square" rtlCol="0">
            <a:spAutoFit/>
          </a:bodyPr>
          <a:lstStyle/>
          <a:p>
            <a:r>
              <a:rPr lang="de-DE" dirty="0">
                <a:hlinkClick r:id="rId15"/>
              </a:rPr>
              <a:t>https://www.facebook.com/rmgconsulting.de</a:t>
            </a:r>
            <a:endParaRPr lang="de-DE" dirty="0"/>
          </a:p>
          <a:p>
            <a:endParaRPr lang="de-DE" sz="2400" dirty="0">
              <a:hlinkClick r:id="rId16"/>
            </a:endParaRPr>
          </a:p>
          <a:p>
            <a:r>
              <a:rPr lang="de-DE" dirty="0">
                <a:hlinkClick r:id="rId16"/>
              </a:rPr>
              <a:t>www.twitter.com/rudolfmu68</a:t>
            </a:r>
            <a:endParaRPr lang="de-DE" dirty="0"/>
          </a:p>
          <a:p>
            <a:endParaRPr lang="de-DE" sz="2400" dirty="0"/>
          </a:p>
          <a:p>
            <a:endParaRPr lang="de-DE" sz="2400" dirty="0"/>
          </a:p>
          <a:p>
            <a:r>
              <a:rPr lang="de-DE" dirty="0">
                <a:hlinkClick r:id="rId17"/>
              </a:rPr>
              <a:t>https://www.xing.com/profile/Rudolf_MuellerGoldhorn</a:t>
            </a:r>
            <a:endParaRPr lang="de-DE" dirty="0"/>
          </a:p>
          <a:p>
            <a:endParaRPr lang="de-DE" sz="2400" dirty="0"/>
          </a:p>
        </p:txBody>
      </p:sp>
      <mc:AlternateContent xmlns:mc="http://schemas.openxmlformats.org/markup-compatibility/2006">
        <mc:Choice xmlns:p14="http://schemas.microsoft.com/office/powerpoint/2010/main" xmlns:iact="http://schemas.microsoft.com/office/powerpoint/2014/inkAction" Requires="p14 iact">
          <p:contentPart p14:bwMode="auto" r:id="rId18">
            <p14:nvContentPartPr>
              <p14:cNvPr id="11" name="Freihand 10">
                <a:extLst>
                  <a:ext uri="{FF2B5EF4-FFF2-40B4-BE49-F238E27FC236}">
                    <a16:creationId xmlns:a16="http://schemas.microsoft.com/office/drawing/2014/main" id="{8E08DED9-0086-4700-9565-AE429E020DAF}"/>
                  </a:ext>
                </a:extLst>
              </p14:cNvPr>
              <p14:cNvContentPartPr/>
              <p14:nvPr>
                <p:extLst>
                  <p:ext uri="{42D2F446-02D8-4167-A562-619A0277C38B}">
                    <p15:isNarration xmlns:p15="http://schemas.microsoft.com/office/powerpoint/2012/main" val="1"/>
                  </p:ext>
                </p:extLst>
              </p14:nvPr>
            </p14:nvContentPartPr>
            <p14:xfrm>
              <a:off x="1203480" y="3689280"/>
              <a:ext cx="3764880" cy="2322360"/>
            </p14:xfrm>
          </p:contentPart>
        </mc:Choice>
        <mc:Fallback>
          <p:pic>
            <p:nvPicPr>
              <p:cNvPr id="11" name="Freihand 10">
                <a:extLst>
                  <a:ext uri="{FF2B5EF4-FFF2-40B4-BE49-F238E27FC236}">
                    <a16:creationId xmlns:a16="http://schemas.microsoft.com/office/drawing/2014/main" id="{8E08DED9-0086-4700-9565-AE429E020DAF}"/>
                  </a:ext>
                </a:extLst>
              </p:cNvPr>
              <p:cNvPicPr>
                <a:picLocks noGrp="1" noRot="1" noChangeAspect="1" noMove="1" noResize="1" noEditPoints="1" noAdjustHandles="1" noChangeArrowheads="1" noChangeShapeType="1"/>
              </p:cNvPicPr>
              <p:nvPr/>
            </p:nvPicPr>
            <p:blipFill>
              <a:blip r:embed="rId19"/>
              <a:stretch>
                <a:fillRect/>
              </a:stretch>
            </p:blipFill>
            <p:spPr>
              <a:xfrm>
                <a:off x="1187640" y="3625920"/>
                <a:ext cx="3796200" cy="2449080"/>
              </a:xfrm>
              <a:prstGeom prst="rect">
                <a:avLst/>
              </a:prstGeom>
            </p:spPr>
          </p:pic>
        </mc:Fallback>
      </mc:AlternateContent>
      <p:pic>
        <p:nvPicPr>
          <p:cNvPr id="13" name="Audio 12">
            <a:hlinkClick r:id="" action="ppaction://media"/>
            <a:extLst>
              <a:ext uri="{FF2B5EF4-FFF2-40B4-BE49-F238E27FC236}">
                <a16:creationId xmlns:a16="http://schemas.microsoft.com/office/drawing/2014/main" id="{8D8ED659-3840-4C1A-AE7B-BD509746C1C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736347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744">
        <p159:morph option="byObject"/>
      </p:transition>
    </mc:Choice>
    <mc:Fallback>
      <p:transition spd="slow" advTm="117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0EC540DB-518C-4B0A-8F2A-D36D42997F0B}"/>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68292" name="Textfeld 10">
            <a:extLst>
              <a:ext uri="{FF2B5EF4-FFF2-40B4-BE49-F238E27FC236}">
                <a16:creationId xmlns:a16="http://schemas.microsoft.com/office/drawing/2014/main" id="{4F42CC28-9C93-403D-B393-1FFC584323AD}"/>
              </a:ext>
            </a:extLst>
          </p:cNvPr>
          <p:cNvSpPr txBox="1">
            <a:spLocks noChangeArrowheads="1"/>
          </p:cNvSpPr>
          <p:nvPr/>
        </p:nvSpPr>
        <p:spPr bwMode="auto">
          <a:xfrm>
            <a:off x="611189" y="692696"/>
            <a:ext cx="6553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dirty="0">
                <a:solidFill>
                  <a:schemeClr val="tx1"/>
                </a:solidFill>
                <a:latin typeface="Arial" panose="020B0604020202020204" pitchFamily="34" charset="0"/>
                <a:cs typeface="Arial" panose="020B0604020202020204" pitchFamily="34" charset="0"/>
              </a:rPr>
              <a:t>E-Mail-Marketing – DSGVO-konforme NL-Anmeldung</a:t>
            </a:r>
          </a:p>
        </p:txBody>
      </p:sp>
      <p:sp>
        <p:nvSpPr>
          <p:cNvPr id="268293" name="Title 9">
            <a:extLst>
              <a:ext uri="{FF2B5EF4-FFF2-40B4-BE49-F238E27FC236}">
                <a16:creationId xmlns:a16="http://schemas.microsoft.com/office/drawing/2014/main" id="{B34F1E61-6DAB-496D-91E4-17855ED40886}"/>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graphicFrame>
        <p:nvGraphicFramePr>
          <p:cNvPr id="2" name="Diagramm 1">
            <a:extLst>
              <a:ext uri="{FF2B5EF4-FFF2-40B4-BE49-F238E27FC236}">
                <a16:creationId xmlns:a16="http://schemas.microsoft.com/office/drawing/2014/main" id="{EFDDA5E0-F1A5-4565-90E2-A78415AD826C}"/>
              </a:ext>
            </a:extLst>
          </p:cNvPr>
          <p:cNvGraphicFramePr/>
          <p:nvPr>
            <p:extLst>
              <p:ext uri="{D42A27DB-BD31-4B8C-83A1-F6EECF244321}">
                <p14:modId xmlns:p14="http://schemas.microsoft.com/office/powerpoint/2010/main" val="22286153"/>
              </p:ext>
            </p:extLst>
          </p:nvPr>
        </p:nvGraphicFramePr>
        <p:xfrm>
          <a:off x="492224" y="1916832"/>
          <a:ext cx="8353424"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ußzeilenplatzhalter 9">
            <a:extLst>
              <a:ext uri="{FF2B5EF4-FFF2-40B4-BE49-F238E27FC236}">
                <a16:creationId xmlns:a16="http://schemas.microsoft.com/office/drawing/2014/main" id="{F5635BC6-7A8F-4B4B-B440-8EB5AF21C162}"/>
              </a:ext>
            </a:extLst>
          </p:cNvPr>
          <p:cNvSpPr>
            <a:spLocks noGrp="1"/>
          </p:cNvSpPr>
          <p:nvPr>
            <p:ph type="ftr" sz="quarter" idx="11"/>
          </p:nvPr>
        </p:nvSpPr>
        <p:spPr>
          <a:xfrm>
            <a:off x="298352" y="6267450"/>
            <a:ext cx="7477223" cy="436563"/>
          </a:xfrm>
        </p:spPr>
        <p:txBody>
          <a:bodyPr/>
          <a:lstStyle/>
          <a:p>
            <a:pPr>
              <a:defRPr/>
            </a:pPr>
            <a:r>
              <a:rPr lang="de-DE" dirty="0"/>
              <a:t>Quellen: agnitas.de, „EU-DSGVO-konforme Newsletter-Anmeldung</a:t>
            </a:r>
          </a:p>
          <a:p>
            <a:pPr>
              <a:defRPr/>
            </a:pPr>
            <a:r>
              <a:rPr lang="de-DE" dirty="0"/>
              <a:t>„, Martin Aschoff</a:t>
            </a:r>
          </a:p>
        </p:txBody>
      </p:sp>
    </p:spTree>
    <p:extLst>
      <p:ext uri="{BB962C8B-B14F-4D97-AF65-F5344CB8AC3E}">
        <p14:creationId xmlns:p14="http://schemas.microsoft.com/office/powerpoint/2010/main" val="3026957406"/>
      </p:ext>
    </p:extLst>
  </p:cSld>
  <p:clrMapOvr>
    <a:masterClrMapping/>
  </p:clrMapOvr>
  <p:transition spd="med">
    <p:split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0EC540DB-518C-4B0A-8F2A-D36D42997F0B}"/>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68292" name="Textfeld 10">
            <a:extLst>
              <a:ext uri="{FF2B5EF4-FFF2-40B4-BE49-F238E27FC236}">
                <a16:creationId xmlns:a16="http://schemas.microsoft.com/office/drawing/2014/main" id="{4F42CC28-9C93-403D-B393-1FFC584323AD}"/>
              </a:ext>
            </a:extLst>
          </p:cNvPr>
          <p:cNvSpPr txBox="1">
            <a:spLocks noChangeArrowheads="1"/>
          </p:cNvSpPr>
          <p:nvPr/>
        </p:nvSpPr>
        <p:spPr bwMode="auto">
          <a:xfrm>
            <a:off x="611189" y="692696"/>
            <a:ext cx="6553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dirty="0">
                <a:solidFill>
                  <a:schemeClr val="tx1"/>
                </a:solidFill>
                <a:latin typeface="Arial" panose="020B0604020202020204" pitchFamily="34" charset="0"/>
                <a:cs typeface="Arial" panose="020B0604020202020204" pitchFamily="34" charset="0"/>
              </a:rPr>
              <a:t>Angaben für eine DSGVO-konforme NL-Anmeldung</a:t>
            </a:r>
          </a:p>
        </p:txBody>
      </p:sp>
      <p:sp>
        <p:nvSpPr>
          <p:cNvPr id="268293" name="Title 9">
            <a:extLst>
              <a:ext uri="{FF2B5EF4-FFF2-40B4-BE49-F238E27FC236}">
                <a16:creationId xmlns:a16="http://schemas.microsoft.com/office/drawing/2014/main" id="{B34F1E61-6DAB-496D-91E4-17855ED40886}"/>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graphicFrame>
        <p:nvGraphicFramePr>
          <p:cNvPr id="2" name="Diagramm 1">
            <a:extLst>
              <a:ext uri="{FF2B5EF4-FFF2-40B4-BE49-F238E27FC236}">
                <a16:creationId xmlns:a16="http://schemas.microsoft.com/office/drawing/2014/main" id="{EFDDA5E0-F1A5-4565-90E2-A78415AD826C}"/>
              </a:ext>
            </a:extLst>
          </p:cNvPr>
          <p:cNvGraphicFramePr/>
          <p:nvPr>
            <p:extLst>
              <p:ext uri="{D42A27DB-BD31-4B8C-83A1-F6EECF244321}">
                <p14:modId xmlns:p14="http://schemas.microsoft.com/office/powerpoint/2010/main" val="3026813004"/>
              </p:ext>
            </p:extLst>
          </p:nvPr>
        </p:nvGraphicFramePr>
        <p:xfrm>
          <a:off x="466506" y="1772816"/>
          <a:ext cx="8353424"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ußzeilenplatzhalter 9">
            <a:extLst>
              <a:ext uri="{FF2B5EF4-FFF2-40B4-BE49-F238E27FC236}">
                <a16:creationId xmlns:a16="http://schemas.microsoft.com/office/drawing/2014/main" id="{F5635BC6-7A8F-4B4B-B440-8EB5AF21C162}"/>
              </a:ext>
            </a:extLst>
          </p:cNvPr>
          <p:cNvSpPr>
            <a:spLocks noGrp="1"/>
          </p:cNvSpPr>
          <p:nvPr>
            <p:ph type="ftr" sz="quarter" idx="11"/>
          </p:nvPr>
        </p:nvSpPr>
        <p:spPr>
          <a:xfrm>
            <a:off x="298352" y="6267450"/>
            <a:ext cx="7477223" cy="436563"/>
          </a:xfrm>
        </p:spPr>
        <p:txBody>
          <a:bodyPr/>
          <a:lstStyle/>
          <a:p>
            <a:pPr>
              <a:defRPr/>
            </a:pPr>
            <a:r>
              <a:rPr lang="de-DE" dirty="0"/>
              <a:t>Quellen: agnitas.de, „EU-DSGVO-konforme Newsletter-Anmeldung</a:t>
            </a:r>
          </a:p>
          <a:p>
            <a:pPr>
              <a:defRPr/>
            </a:pPr>
            <a:r>
              <a:rPr lang="de-DE" dirty="0"/>
              <a:t>„, Martin Aschoff</a:t>
            </a:r>
          </a:p>
        </p:txBody>
      </p:sp>
    </p:spTree>
    <p:extLst>
      <p:ext uri="{BB962C8B-B14F-4D97-AF65-F5344CB8AC3E}">
        <p14:creationId xmlns:p14="http://schemas.microsoft.com/office/powerpoint/2010/main" val="4170874529"/>
      </p:ext>
    </p:extLst>
  </p:cSld>
  <p:clrMapOvr>
    <a:masterClrMapping/>
  </p:clrMapOvr>
  <p:transition spd="med">
    <p:split dir="in"/>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80690500-20DB-453A-9BCE-1D3C763C38F1}"/>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r>
              <a:rPr lang="de-DE" altLang="de-DE" sz="2200" kern="1200" dirty="0">
                <a:latin typeface="+mn-lt"/>
                <a:ea typeface="+mn-ea"/>
                <a:cs typeface="+mn-cs"/>
              </a:rPr>
              <a:t>Erfolg mit der eigenen E-Mail-Kampagne Beispiele</a:t>
            </a:r>
          </a:p>
        </p:txBody>
      </p:sp>
      <p:sp>
        <p:nvSpPr>
          <p:cNvPr id="5" name="object 5">
            <a:extLst>
              <a:ext uri="{FF2B5EF4-FFF2-40B4-BE49-F238E27FC236}">
                <a16:creationId xmlns:a16="http://schemas.microsoft.com/office/drawing/2014/main" id="{0EC540DB-518C-4B0A-8F2A-D36D42997F0B}"/>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68292" name="Textfeld 10">
            <a:extLst>
              <a:ext uri="{FF2B5EF4-FFF2-40B4-BE49-F238E27FC236}">
                <a16:creationId xmlns:a16="http://schemas.microsoft.com/office/drawing/2014/main" id="{4F42CC28-9C93-403D-B393-1FFC584323AD}"/>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a:solidFill>
                  <a:schemeClr val="tx1"/>
                </a:solidFill>
                <a:latin typeface="Arial" panose="020B0604020202020204" pitchFamily="34" charset="0"/>
                <a:cs typeface="Arial" panose="020B0604020202020204" pitchFamily="34" charset="0"/>
              </a:rPr>
              <a:t>E-Mail-Marketing</a:t>
            </a:r>
          </a:p>
        </p:txBody>
      </p:sp>
      <p:sp>
        <p:nvSpPr>
          <p:cNvPr id="268293" name="Title 9">
            <a:extLst>
              <a:ext uri="{FF2B5EF4-FFF2-40B4-BE49-F238E27FC236}">
                <a16:creationId xmlns:a16="http://schemas.microsoft.com/office/drawing/2014/main" id="{B34F1E61-6DAB-496D-91E4-17855ED40886}"/>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pic>
        <p:nvPicPr>
          <p:cNvPr id="7" name="Picture 3">
            <a:extLst>
              <a:ext uri="{FF2B5EF4-FFF2-40B4-BE49-F238E27FC236}">
                <a16:creationId xmlns:a16="http://schemas.microsoft.com/office/drawing/2014/main" id="{F792B4F8-069C-4CD8-998B-5C39C5318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2197100"/>
            <a:ext cx="7843838" cy="388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C:\Users\Rudi\AppData\Local\Microsoft\Windows\Temporary Internet Files\Content.IE5\ZIPOWRYU\513px-Haken_grün.svg[1].png">
            <a:extLst>
              <a:ext uri="{FF2B5EF4-FFF2-40B4-BE49-F238E27FC236}">
                <a16:creationId xmlns:a16="http://schemas.microsoft.com/office/drawing/2014/main" id="{84F433D8-DA70-4F1D-8C76-E286CB72D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463" y="3392488"/>
            <a:ext cx="20828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398279"/>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52742BE0-2719-4071-906E-0D34B31DDF51}"/>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r>
              <a:rPr lang="de-DE" altLang="de-DE" sz="2200" kern="1200" dirty="0">
                <a:latin typeface="+mn-lt"/>
                <a:ea typeface="+mn-ea"/>
                <a:cs typeface="+mn-cs"/>
              </a:rPr>
              <a:t>Erfolg mit der eigenen E-Mail-Kampagne Beispiele</a:t>
            </a:r>
          </a:p>
        </p:txBody>
      </p:sp>
      <p:sp>
        <p:nvSpPr>
          <p:cNvPr id="5" name="object 5">
            <a:extLst>
              <a:ext uri="{FF2B5EF4-FFF2-40B4-BE49-F238E27FC236}">
                <a16:creationId xmlns:a16="http://schemas.microsoft.com/office/drawing/2014/main" id="{C7A0B67B-9EF1-4212-9C0F-359CB2094716}"/>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70340" name="Textfeld 10">
            <a:extLst>
              <a:ext uri="{FF2B5EF4-FFF2-40B4-BE49-F238E27FC236}">
                <a16:creationId xmlns:a16="http://schemas.microsoft.com/office/drawing/2014/main" id="{9AF45AA2-C6CE-4F8C-A74A-94A7DF3F9EE3}"/>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a:solidFill>
                  <a:schemeClr val="tx1"/>
                </a:solidFill>
                <a:latin typeface="Arial" panose="020B0604020202020204" pitchFamily="34" charset="0"/>
                <a:cs typeface="Arial" panose="020B0604020202020204" pitchFamily="34" charset="0"/>
              </a:rPr>
              <a:t>E-Mail-Marketing</a:t>
            </a:r>
          </a:p>
        </p:txBody>
      </p:sp>
      <p:sp>
        <p:nvSpPr>
          <p:cNvPr id="270341" name="Title 9">
            <a:extLst>
              <a:ext uri="{FF2B5EF4-FFF2-40B4-BE49-F238E27FC236}">
                <a16:creationId xmlns:a16="http://schemas.microsoft.com/office/drawing/2014/main" id="{2A2C2A7E-7E6F-458C-961D-B2704B2B1F51}"/>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pic>
        <p:nvPicPr>
          <p:cNvPr id="8" name="Picture 2">
            <a:extLst>
              <a:ext uri="{FF2B5EF4-FFF2-40B4-BE49-F238E27FC236}">
                <a16:creationId xmlns:a16="http://schemas.microsoft.com/office/drawing/2014/main" id="{6C8289BA-21CB-4502-85C3-1C4DAD7CD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2085975"/>
            <a:ext cx="8050212"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C:\Users\Rudi\AppData\Local\Microsoft\Windows\Temporary Internet Files\Content.IE5\37H43P9U\cross-296507_640[1].png">
            <a:extLst>
              <a:ext uri="{FF2B5EF4-FFF2-40B4-BE49-F238E27FC236}">
                <a16:creationId xmlns:a16="http://schemas.microsoft.com/office/drawing/2014/main" id="{9C994268-0E3E-4F0B-9846-94BC0E1C4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5" y="1773238"/>
            <a:ext cx="60960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737689"/>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a:extLst>
              <a:ext uri="{FF2B5EF4-FFF2-40B4-BE49-F238E27FC236}">
                <a16:creationId xmlns:a16="http://schemas.microsoft.com/office/drawing/2014/main" id="{15958A24-6DF1-4AFC-ABB9-4367085B007A}"/>
              </a:ext>
            </a:extLst>
          </p:cNvPr>
          <p:cNvSpPr txBox="1">
            <a:spLocks noChangeArrowheads="1"/>
          </p:cNvSpPr>
          <p:nvPr/>
        </p:nvSpPr>
        <p:spPr bwMode="auto">
          <a:xfrm>
            <a:off x="317500" y="530225"/>
            <a:ext cx="82121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n-lt"/>
              </a:rPr>
              <a:t>Personalisierung von Kampagnen</a:t>
            </a:r>
            <a:endParaRPr lang="de-DE" altLang="de-DE" sz="2400" dirty="0">
              <a:latin typeface="+mn-lt"/>
            </a:endParaRPr>
          </a:p>
        </p:txBody>
      </p:sp>
      <p:sp>
        <p:nvSpPr>
          <p:cNvPr id="4" name="Text Box 5">
            <a:extLst>
              <a:ext uri="{FF2B5EF4-FFF2-40B4-BE49-F238E27FC236}">
                <a16:creationId xmlns:a16="http://schemas.microsoft.com/office/drawing/2014/main" id="{4F825842-4C97-4E38-BDF1-634B13277EB1}"/>
              </a:ext>
            </a:extLst>
          </p:cNvPr>
          <p:cNvSpPr txBox="1">
            <a:spLocks noChangeArrowheads="1"/>
          </p:cNvSpPr>
          <p:nvPr/>
        </p:nvSpPr>
        <p:spPr bwMode="auto">
          <a:xfrm>
            <a:off x="255589" y="1030180"/>
            <a:ext cx="6836692" cy="95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dirty="0">
                <a:latin typeface="+mn-lt"/>
              </a:rPr>
              <a:t>7 von 10 </a:t>
            </a:r>
            <a:r>
              <a:rPr lang="de-DE" altLang="de-DE" dirty="0" err="1">
                <a:latin typeface="+mn-lt"/>
              </a:rPr>
              <a:t>Marketern</a:t>
            </a:r>
            <a:r>
              <a:rPr lang="de-DE" altLang="de-DE" dirty="0">
                <a:latin typeface="+mn-lt"/>
              </a:rPr>
              <a:t> planen, mehr in die Personalisierung von Kampagnen zu stecken, aber….</a:t>
            </a:r>
          </a:p>
        </p:txBody>
      </p:sp>
      <p:sp>
        <p:nvSpPr>
          <p:cNvPr id="2" name="Pfeil nach rechts 1">
            <a:extLst>
              <a:ext uri="{FF2B5EF4-FFF2-40B4-BE49-F238E27FC236}">
                <a16:creationId xmlns:a16="http://schemas.microsoft.com/office/drawing/2014/main" id="{4FDC12FA-E528-4F1A-9BB1-81C2A33BB68A}"/>
              </a:ext>
            </a:extLst>
          </p:cNvPr>
          <p:cNvSpPr>
            <a:spLocks noChangeArrowheads="1"/>
          </p:cNvSpPr>
          <p:nvPr/>
        </p:nvSpPr>
        <p:spPr bwMode="auto">
          <a:xfrm>
            <a:off x="401638" y="3197225"/>
            <a:ext cx="1150937" cy="700088"/>
          </a:xfrm>
          <a:prstGeom prst="rightArrow">
            <a:avLst>
              <a:gd name="adj1" fmla="val 50000"/>
              <a:gd name="adj2" fmla="val 5008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endParaRPr lang="de-DE" altLang="de-DE">
              <a:latin typeface="+mn-lt"/>
            </a:endParaRPr>
          </a:p>
        </p:txBody>
      </p:sp>
      <p:sp>
        <p:nvSpPr>
          <p:cNvPr id="7" name="Text Box 5">
            <a:extLst>
              <a:ext uri="{FF2B5EF4-FFF2-40B4-BE49-F238E27FC236}">
                <a16:creationId xmlns:a16="http://schemas.microsoft.com/office/drawing/2014/main" id="{BD25B1E3-4E26-4D7D-8BA4-54DE15D4BC81}"/>
              </a:ext>
            </a:extLst>
          </p:cNvPr>
          <p:cNvSpPr txBox="1">
            <a:spLocks noChangeArrowheads="1"/>
          </p:cNvSpPr>
          <p:nvPr/>
        </p:nvSpPr>
        <p:spPr bwMode="auto">
          <a:xfrm>
            <a:off x="1636713" y="3089275"/>
            <a:ext cx="70215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dirty="0">
                <a:latin typeface="+mn-lt"/>
              </a:rPr>
              <a:t>große Kluft zwischen den Erwartungen der Verbraucher und der Wahrnehmung der </a:t>
            </a:r>
            <a:r>
              <a:rPr lang="de-DE" altLang="de-DE" dirty="0" err="1">
                <a:latin typeface="+mn-lt"/>
              </a:rPr>
              <a:t>Marketer</a:t>
            </a:r>
            <a:r>
              <a:rPr lang="de-DE" altLang="de-DE" dirty="0">
                <a:latin typeface="+mn-lt"/>
              </a:rPr>
              <a:t>. </a:t>
            </a:r>
          </a:p>
        </p:txBody>
      </p:sp>
      <p:sp>
        <p:nvSpPr>
          <p:cNvPr id="8" name="Fußzeilenplatzhalter 9">
            <a:extLst>
              <a:ext uri="{FF2B5EF4-FFF2-40B4-BE49-F238E27FC236}">
                <a16:creationId xmlns:a16="http://schemas.microsoft.com/office/drawing/2014/main" id="{FA2B4A2C-5F99-42DB-8478-76DC2EA87DE9}"/>
              </a:ext>
            </a:extLst>
          </p:cNvPr>
          <p:cNvSpPr>
            <a:spLocks noGrp="1"/>
          </p:cNvSpPr>
          <p:nvPr>
            <p:ph type="ftr" sz="quarter" idx="11"/>
          </p:nvPr>
        </p:nvSpPr>
        <p:spPr>
          <a:xfrm>
            <a:off x="1692275" y="6267450"/>
            <a:ext cx="6083300" cy="436563"/>
          </a:xfrm>
        </p:spPr>
        <p:txBody>
          <a:bodyPr/>
          <a:lstStyle/>
          <a:p>
            <a:pPr>
              <a:defRPr/>
            </a:pPr>
            <a:r>
              <a:rPr lang="de-DE" dirty="0"/>
              <a:t>Quellen: Economist </a:t>
            </a:r>
          </a:p>
          <a:p>
            <a:pPr>
              <a:defRPr/>
            </a:pPr>
            <a:r>
              <a:rPr lang="de-DE" dirty="0" err="1"/>
              <a:t>Intelligence</a:t>
            </a:r>
            <a:r>
              <a:rPr lang="de-DE" dirty="0"/>
              <a:t> Unit im Jahr 2013 Studie </a:t>
            </a:r>
            <a:r>
              <a:rPr lang="de-DE" dirty="0" err="1"/>
              <a:t>Episerver</a:t>
            </a:r>
            <a:r>
              <a:rPr lang="de-DE" dirty="0"/>
              <a:t>, 2016</a:t>
            </a:r>
          </a:p>
          <a:p>
            <a:pPr>
              <a:defRPr/>
            </a:pPr>
            <a:endParaRPr lang="de-DE" dirty="0"/>
          </a:p>
        </p:txBody>
      </p:sp>
      <p:sp>
        <p:nvSpPr>
          <p:cNvPr id="9" name="Text Box 5">
            <a:extLst>
              <a:ext uri="{FF2B5EF4-FFF2-40B4-BE49-F238E27FC236}">
                <a16:creationId xmlns:a16="http://schemas.microsoft.com/office/drawing/2014/main" id="{EE4E8041-3193-4D33-BF8F-7C75D1FD14A7}"/>
              </a:ext>
            </a:extLst>
          </p:cNvPr>
          <p:cNvSpPr txBox="1">
            <a:spLocks noChangeArrowheads="1"/>
          </p:cNvSpPr>
          <p:nvPr/>
        </p:nvSpPr>
        <p:spPr bwMode="auto">
          <a:xfrm>
            <a:off x="255588" y="1879600"/>
            <a:ext cx="88265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dirty="0">
                <a:latin typeface="+mn-lt"/>
              </a:rPr>
              <a:t> 70 % der Verbraucher fühlen sich  „übersättigt“ und empfinden personalisierte Werbung bestenfalls als „oberflächlich“, 75% der Konsumenten wünschen persönliche Ansprache</a:t>
            </a:r>
          </a:p>
        </p:txBody>
      </p:sp>
      <p:sp>
        <p:nvSpPr>
          <p:cNvPr id="10" name="Text Box 5">
            <a:extLst>
              <a:ext uri="{FF2B5EF4-FFF2-40B4-BE49-F238E27FC236}">
                <a16:creationId xmlns:a16="http://schemas.microsoft.com/office/drawing/2014/main" id="{F0EFC8A9-1B6F-45D9-B337-55F83DA2F6F3}"/>
              </a:ext>
            </a:extLst>
          </p:cNvPr>
          <p:cNvSpPr txBox="1">
            <a:spLocks noChangeArrowheads="1"/>
          </p:cNvSpPr>
          <p:nvPr/>
        </p:nvSpPr>
        <p:spPr bwMode="auto">
          <a:xfrm>
            <a:off x="317500" y="4075113"/>
            <a:ext cx="8764588"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a:latin typeface="+mn-lt"/>
              </a:rPr>
              <a:t>Email-Marketing als Lösung!  </a:t>
            </a:r>
          </a:p>
          <a:p>
            <a:pPr eaLnBrk="1" hangingPunct="1">
              <a:lnSpc>
                <a:spcPct val="150000"/>
              </a:lnSpc>
              <a:spcBef>
                <a:spcPct val="50000"/>
              </a:spcBef>
              <a:buClrTx/>
              <a:buSzTx/>
              <a:buFontTx/>
              <a:buNone/>
            </a:pPr>
            <a:r>
              <a:rPr lang="de-DE" altLang="de-DE">
                <a:latin typeface="+mn-lt"/>
              </a:rPr>
              <a:t>„Das Medium E-Mail ist das Tor zum kontextbezogenen Marketing. Das liegt an seiner Beschaffenheit: altbewährt, kostengünstig , unmittelbar und interaktiv.“ (Forrester Reserach)</a:t>
            </a:r>
          </a:p>
        </p:txBody>
      </p:sp>
    </p:spTree>
    <p:extLst>
      <p:ext uri="{BB962C8B-B14F-4D97-AF65-F5344CB8AC3E}">
        <p14:creationId xmlns:p14="http://schemas.microsoft.com/office/powerpoint/2010/main" val="2278981556"/>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7FDCB771-BC3E-4EFA-BB63-772D4A74FE9F}"/>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r>
              <a:rPr lang="de-DE" altLang="de-DE" sz="2200" kern="1200" dirty="0">
                <a:latin typeface="+mn-lt"/>
                <a:ea typeface="+mn-ea"/>
                <a:cs typeface="+mn-cs"/>
              </a:rPr>
              <a:t>Erfolg mit der eigenen E-Mail-Kampagne</a:t>
            </a:r>
          </a:p>
        </p:txBody>
      </p:sp>
      <p:sp>
        <p:nvSpPr>
          <p:cNvPr id="5" name="object 5">
            <a:extLst>
              <a:ext uri="{FF2B5EF4-FFF2-40B4-BE49-F238E27FC236}">
                <a16:creationId xmlns:a16="http://schemas.microsoft.com/office/drawing/2014/main" id="{4DCEEAA1-4007-424B-84C9-BDAA52E6F111}"/>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72388" name="Textfeld 10">
            <a:extLst>
              <a:ext uri="{FF2B5EF4-FFF2-40B4-BE49-F238E27FC236}">
                <a16:creationId xmlns:a16="http://schemas.microsoft.com/office/drawing/2014/main" id="{9F2E2E74-4D47-42BE-BA35-689A82FBD456}"/>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a:solidFill>
                  <a:schemeClr val="tx1"/>
                </a:solidFill>
                <a:latin typeface="Arial" panose="020B0604020202020204" pitchFamily="34" charset="0"/>
                <a:cs typeface="Arial" panose="020B0604020202020204" pitchFamily="34" charset="0"/>
              </a:rPr>
              <a:t>E-Mail-Marketing</a:t>
            </a:r>
          </a:p>
        </p:txBody>
      </p:sp>
      <p:sp>
        <p:nvSpPr>
          <p:cNvPr id="272389" name="Title 9">
            <a:extLst>
              <a:ext uri="{FF2B5EF4-FFF2-40B4-BE49-F238E27FC236}">
                <a16:creationId xmlns:a16="http://schemas.microsoft.com/office/drawing/2014/main" id="{AA5E90D9-1E33-4E18-9F8C-60E98A01F3C0}"/>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pic>
        <p:nvPicPr>
          <p:cNvPr id="7" name="Bild 1" descr="Subscriber_Engagement_Infographic_–_Litmus_Software__Inc_.png">
            <a:extLst>
              <a:ext uri="{FF2B5EF4-FFF2-40B4-BE49-F238E27FC236}">
                <a16:creationId xmlns:a16="http://schemas.microsoft.com/office/drawing/2014/main" id="{DC785BF5-D67C-41F5-80D9-0777E049A7BC}"/>
              </a:ext>
            </a:extLst>
          </p:cNvPr>
          <p:cNvPicPr>
            <a:picLocks noChangeAspect="1"/>
          </p:cNvPicPr>
          <p:nvPr/>
        </p:nvPicPr>
        <p:blipFill>
          <a:blip r:embed="rId3"/>
          <a:stretch>
            <a:fillRect/>
          </a:stretch>
        </p:blipFill>
        <p:spPr>
          <a:xfrm>
            <a:off x="468313" y="2197100"/>
            <a:ext cx="6553200" cy="37639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1135827"/>
      </p:ext>
    </p:extLst>
  </p:cSld>
  <p:clrMapOvr>
    <a:masterClrMapping/>
  </p:clrMapOvr>
  <p:transition spd="med">
    <p:split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19672" y="1412776"/>
            <a:ext cx="4536504" cy="459449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02870">
              <a:lnSpc>
                <a:spcPts val="1240"/>
              </a:lnSpc>
            </a:pPr>
            <a:fld id="{81D60167-4931-47E6-BA6A-407CBD079E47}" type="slidenum">
              <a:rPr dirty="0"/>
              <a:t>46</a:t>
            </a:fld>
            <a:endParaRPr dirty="0"/>
          </a:p>
        </p:txBody>
      </p:sp>
      <p:sp>
        <p:nvSpPr>
          <p:cNvPr id="4" name="object 4">
            <a:extLst>
              <a:ext uri="{FF2B5EF4-FFF2-40B4-BE49-F238E27FC236}">
                <a16:creationId xmlns:a16="http://schemas.microsoft.com/office/drawing/2014/main" id="{1419C4EB-BC13-4F12-AC5C-07C30CD82074}"/>
              </a:ext>
            </a:extLst>
          </p:cNvPr>
          <p:cNvSpPr txBox="1">
            <a:spLocks/>
          </p:cNvSpPr>
          <p:nvPr/>
        </p:nvSpPr>
        <p:spPr>
          <a:xfrm>
            <a:off x="971600" y="685737"/>
            <a:ext cx="4042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914400" rtl="0" eaLnBrk="1" latinLnBrk="0" hangingPunct="1">
              <a:spcBef>
                <a:spcPct val="0"/>
              </a:spcBef>
              <a:buNone/>
              <a:defRPr sz="2800" kern="1200" baseline="0">
                <a:solidFill>
                  <a:schemeClr val="tx1"/>
                </a:solidFill>
                <a:latin typeface="Arial" panose="020B0604020202020204" pitchFamily="34" charset="0"/>
                <a:ea typeface="+mj-ea"/>
                <a:cs typeface="+mj-cs"/>
              </a:defRPr>
            </a:lvl1pPr>
          </a:lstStyle>
          <a:p>
            <a:pPr algn="l"/>
            <a:r>
              <a:rPr lang="de-DE" sz="2400" dirty="0">
                <a:ea typeface="+mn-ea"/>
                <a:cs typeface="Arial" panose="020B0604020202020204" pitchFamily="34" charset="0"/>
              </a:rPr>
              <a:t>Stärken, Schwächen? </a:t>
            </a:r>
          </a:p>
        </p:txBody>
      </p:sp>
    </p:spTree>
    <p:extLst>
      <p:ext uri="{BB962C8B-B14F-4D97-AF65-F5344CB8AC3E}">
        <p14:creationId xmlns:p14="http://schemas.microsoft.com/office/powerpoint/2010/main" val="1441288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66875" y="1700807"/>
            <a:ext cx="4633317" cy="470951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02870">
              <a:lnSpc>
                <a:spcPts val="1240"/>
              </a:lnSpc>
            </a:pPr>
            <a:fld id="{81D60167-4931-47E6-BA6A-407CBD079E47}" type="slidenum">
              <a:rPr dirty="0"/>
              <a:t>47</a:t>
            </a:fld>
            <a:endParaRPr dirty="0"/>
          </a:p>
        </p:txBody>
      </p:sp>
      <p:sp>
        <p:nvSpPr>
          <p:cNvPr id="4" name="object 4">
            <a:extLst>
              <a:ext uri="{FF2B5EF4-FFF2-40B4-BE49-F238E27FC236}">
                <a16:creationId xmlns:a16="http://schemas.microsoft.com/office/drawing/2014/main" id="{A9DC865B-0B61-489C-88CA-FD52F3BBE9A2}"/>
              </a:ext>
            </a:extLst>
          </p:cNvPr>
          <p:cNvSpPr txBox="1">
            <a:spLocks/>
          </p:cNvSpPr>
          <p:nvPr/>
        </p:nvSpPr>
        <p:spPr>
          <a:xfrm>
            <a:off x="971600" y="685737"/>
            <a:ext cx="4042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914400" rtl="0" eaLnBrk="1" latinLnBrk="0" hangingPunct="1">
              <a:spcBef>
                <a:spcPct val="0"/>
              </a:spcBef>
              <a:buNone/>
              <a:defRPr sz="2800" kern="1200" baseline="0">
                <a:solidFill>
                  <a:schemeClr val="tx1"/>
                </a:solidFill>
                <a:latin typeface="Arial" panose="020B0604020202020204" pitchFamily="34" charset="0"/>
                <a:ea typeface="+mj-ea"/>
                <a:cs typeface="+mj-cs"/>
              </a:defRPr>
            </a:lvl1pPr>
          </a:lstStyle>
          <a:p>
            <a:pPr algn="l"/>
            <a:r>
              <a:rPr lang="de-DE" sz="2400" dirty="0">
                <a:ea typeface="+mn-ea"/>
                <a:cs typeface="Arial" panose="020B0604020202020204" pitchFamily="34" charset="0"/>
              </a:rPr>
              <a:t>Stärken, Schwächen? </a:t>
            </a:r>
          </a:p>
        </p:txBody>
      </p:sp>
    </p:spTree>
    <p:extLst>
      <p:ext uri="{BB962C8B-B14F-4D97-AF65-F5344CB8AC3E}">
        <p14:creationId xmlns:p14="http://schemas.microsoft.com/office/powerpoint/2010/main" val="1253108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95450" y="1556791"/>
            <a:ext cx="4532734" cy="487258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02870">
              <a:lnSpc>
                <a:spcPts val="1240"/>
              </a:lnSpc>
            </a:pPr>
            <a:fld id="{81D60167-4931-47E6-BA6A-407CBD079E47}" type="slidenum">
              <a:rPr dirty="0"/>
              <a:t>48</a:t>
            </a:fld>
            <a:endParaRPr dirty="0"/>
          </a:p>
        </p:txBody>
      </p:sp>
      <p:sp>
        <p:nvSpPr>
          <p:cNvPr id="4" name="object 4">
            <a:extLst>
              <a:ext uri="{FF2B5EF4-FFF2-40B4-BE49-F238E27FC236}">
                <a16:creationId xmlns:a16="http://schemas.microsoft.com/office/drawing/2014/main" id="{2283E3C6-5BDE-450A-A51A-A49923147330}"/>
              </a:ext>
            </a:extLst>
          </p:cNvPr>
          <p:cNvSpPr txBox="1">
            <a:spLocks/>
          </p:cNvSpPr>
          <p:nvPr/>
        </p:nvSpPr>
        <p:spPr>
          <a:xfrm>
            <a:off x="971600" y="685737"/>
            <a:ext cx="4042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914400" rtl="0" eaLnBrk="1" latinLnBrk="0" hangingPunct="1">
              <a:spcBef>
                <a:spcPct val="0"/>
              </a:spcBef>
              <a:buNone/>
              <a:defRPr sz="2800" kern="1200" baseline="0">
                <a:solidFill>
                  <a:schemeClr val="tx1"/>
                </a:solidFill>
                <a:latin typeface="Arial" panose="020B0604020202020204" pitchFamily="34" charset="0"/>
                <a:ea typeface="+mj-ea"/>
                <a:cs typeface="+mj-cs"/>
              </a:defRPr>
            </a:lvl1pPr>
          </a:lstStyle>
          <a:p>
            <a:pPr algn="l"/>
            <a:r>
              <a:rPr lang="de-DE" sz="2400" dirty="0">
                <a:ea typeface="+mn-ea"/>
                <a:cs typeface="Arial" panose="020B0604020202020204" pitchFamily="34" charset="0"/>
              </a:rPr>
              <a:t>Stärken, Schwächen? </a:t>
            </a:r>
          </a:p>
        </p:txBody>
      </p:sp>
    </p:spTree>
    <p:extLst>
      <p:ext uri="{BB962C8B-B14F-4D97-AF65-F5344CB8AC3E}">
        <p14:creationId xmlns:p14="http://schemas.microsoft.com/office/powerpoint/2010/main" val="981375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52550" y="1268759"/>
            <a:ext cx="5379690" cy="514156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02870">
              <a:lnSpc>
                <a:spcPts val="1240"/>
              </a:lnSpc>
            </a:pPr>
            <a:fld id="{81D60167-4931-47E6-BA6A-407CBD079E47}" type="slidenum">
              <a:rPr dirty="0"/>
              <a:t>49</a:t>
            </a:fld>
            <a:endParaRPr dirty="0"/>
          </a:p>
        </p:txBody>
      </p:sp>
      <p:sp>
        <p:nvSpPr>
          <p:cNvPr id="4" name="object 4">
            <a:extLst>
              <a:ext uri="{FF2B5EF4-FFF2-40B4-BE49-F238E27FC236}">
                <a16:creationId xmlns:a16="http://schemas.microsoft.com/office/drawing/2014/main" id="{0E5BC955-4D73-4B74-B8B3-CCC26ECBF2AB}"/>
              </a:ext>
            </a:extLst>
          </p:cNvPr>
          <p:cNvSpPr txBox="1">
            <a:spLocks/>
          </p:cNvSpPr>
          <p:nvPr/>
        </p:nvSpPr>
        <p:spPr>
          <a:xfrm>
            <a:off x="971600" y="685737"/>
            <a:ext cx="4042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914400" rtl="0" eaLnBrk="1" latinLnBrk="0" hangingPunct="1">
              <a:spcBef>
                <a:spcPct val="0"/>
              </a:spcBef>
              <a:buNone/>
              <a:defRPr sz="2800" kern="1200" baseline="0">
                <a:solidFill>
                  <a:schemeClr val="tx1"/>
                </a:solidFill>
                <a:latin typeface="Arial" panose="020B0604020202020204" pitchFamily="34" charset="0"/>
                <a:ea typeface="+mj-ea"/>
                <a:cs typeface="+mj-cs"/>
              </a:defRPr>
            </a:lvl1pPr>
          </a:lstStyle>
          <a:p>
            <a:pPr algn="l"/>
            <a:r>
              <a:rPr lang="de-DE" sz="2400" dirty="0">
                <a:ea typeface="+mn-ea"/>
                <a:cs typeface="Arial" panose="020B0604020202020204" pitchFamily="34" charset="0"/>
              </a:rPr>
              <a:t>Stärken, Schwächen? </a:t>
            </a:r>
          </a:p>
        </p:txBody>
      </p:sp>
    </p:spTree>
    <p:extLst>
      <p:ext uri="{BB962C8B-B14F-4D97-AF65-F5344CB8AC3E}">
        <p14:creationId xmlns:p14="http://schemas.microsoft.com/office/powerpoint/2010/main" val="1433411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9BA92A-4A13-4A43-B141-0DBD50D7D071}"/>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9A5AC8EF-7E54-4DAD-A91D-6FF29F084397}"/>
              </a:ext>
            </a:extLst>
          </p:cNvPr>
          <p:cNvSpPr>
            <a:spLocks noGrp="1"/>
          </p:cNvSpPr>
          <p:nvPr>
            <p:ph type="body" sz="quarter" idx="13"/>
          </p:nvPr>
        </p:nvSpPr>
        <p:spPr/>
        <p:txBody>
          <a:bodyPr/>
          <a:lstStyle/>
          <a:p>
            <a:endParaRPr lang="de-DE"/>
          </a:p>
        </p:txBody>
      </p:sp>
      <p:sp>
        <p:nvSpPr>
          <p:cNvPr id="4" name="Datumsplatzhalter 3">
            <a:extLst>
              <a:ext uri="{FF2B5EF4-FFF2-40B4-BE49-F238E27FC236}">
                <a16:creationId xmlns:a16="http://schemas.microsoft.com/office/drawing/2014/main" id="{32DF7230-CF2E-48B9-B70A-518361FDBA68}"/>
              </a:ext>
            </a:extLst>
          </p:cNvPr>
          <p:cNvSpPr>
            <a:spLocks noGrp="1"/>
          </p:cNvSpPr>
          <p:nvPr>
            <p:ph type="dt" sz="half" idx="10"/>
          </p:nvPr>
        </p:nvSpPr>
        <p:spPr/>
        <p:txBody>
          <a:bodyPr/>
          <a:lstStyle/>
          <a:p>
            <a:fld id="{CF5A45BE-9B57-45D7-8F88-1D215D9D7AE8}" type="datetime1">
              <a:rPr lang="de-DE" smtClean="0"/>
              <a:t>18.04.2019</a:t>
            </a:fld>
            <a:endParaRPr lang="de-DE" dirty="0"/>
          </a:p>
        </p:txBody>
      </p:sp>
      <p:sp>
        <p:nvSpPr>
          <p:cNvPr id="5" name="Fußzeilenplatzhalter 4">
            <a:extLst>
              <a:ext uri="{FF2B5EF4-FFF2-40B4-BE49-F238E27FC236}">
                <a16:creationId xmlns:a16="http://schemas.microsoft.com/office/drawing/2014/main" id="{35945375-D006-4793-802A-0075876A9274}"/>
              </a:ext>
            </a:extLst>
          </p:cNvPr>
          <p:cNvSpPr>
            <a:spLocks noGrp="1"/>
          </p:cNvSpPr>
          <p:nvPr>
            <p:ph type="ftr" sz="quarter" idx="11"/>
          </p:nvPr>
        </p:nvSpPr>
        <p:spPr/>
        <p:txBody>
          <a:bodyPr/>
          <a:lstStyle/>
          <a:p>
            <a:r>
              <a:rPr lang="de-DE"/>
              <a:t>Quelle:</a:t>
            </a:r>
            <a:endParaRPr lang="de-DE" dirty="0"/>
          </a:p>
        </p:txBody>
      </p:sp>
      <p:pic>
        <p:nvPicPr>
          <p:cNvPr id="7" name="Grafik 6">
            <a:extLst>
              <a:ext uri="{FF2B5EF4-FFF2-40B4-BE49-F238E27FC236}">
                <a16:creationId xmlns:a16="http://schemas.microsoft.com/office/drawing/2014/main" id="{D6D6AD66-AACA-4BDA-AFBA-1BF2CFDDE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157630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38275" y="1556791"/>
            <a:ext cx="5221957" cy="485353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02870">
              <a:lnSpc>
                <a:spcPts val="1240"/>
              </a:lnSpc>
            </a:pPr>
            <a:fld id="{81D60167-4931-47E6-BA6A-407CBD079E47}" type="slidenum">
              <a:rPr dirty="0"/>
              <a:t>50</a:t>
            </a:fld>
            <a:endParaRPr dirty="0"/>
          </a:p>
        </p:txBody>
      </p:sp>
      <p:sp>
        <p:nvSpPr>
          <p:cNvPr id="4" name="object 4">
            <a:extLst>
              <a:ext uri="{FF2B5EF4-FFF2-40B4-BE49-F238E27FC236}">
                <a16:creationId xmlns:a16="http://schemas.microsoft.com/office/drawing/2014/main" id="{7E5CFEB7-5776-461F-B746-8D95BAB60978}"/>
              </a:ext>
            </a:extLst>
          </p:cNvPr>
          <p:cNvSpPr txBox="1">
            <a:spLocks/>
          </p:cNvSpPr>
          <p:nvPr/>
        </p:nvSpPr>
        <p:spPr>
          <a:xfrm>
            <a:off x="971600" y="764704"/>
            <a:ext cx="4042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914400" rtl="0" eaLnBrk="1" latinLnBrk="0" hangingPunct="1">
              <a:spcBef>
                <a:spcPct val="0"/>
              </a:spcBef>
              <a:buNone/>
              <a:defRPr sz="2800" kern="1200" baseline="0">
                <a:solidFill>
                  <a:schemeClr val="tx1"/>
                </a:solidFill>
                <a:latin typeface="Arial" panose="020B0604020202020204" pitchFamily="34" charset="0"/>
                <a:ea typeface="+mj-ea"/>
                <a:cs typeface="+mj-cs"/>
              </a:defRPr>
            </a:lvl1pPr>
          </a:lstStyle>
          <a:p>
            <a:pPr algn="l"/>
            <a:r>
              <a:rPr lang="de-DE" sz="2400" dirty="0">
                <a:ea typeface="+mn-ea"/>
                <a:cs typeface="Arial" panose="020B0604020202020204" pitchFamily="34" charset="0"/>
              </a:rPr>
              <a:t>Stärken, Schwächen? </a:t>
            </a:r>
          </a:p>
        </p:txBody>
      </p:sp>
    </p:spTree>
    <p:extLst>
      <p:ext uri="{BB962C8B-B14F-4D97-AF65-F5344CB8AC3E}">
        <p14:creationId xmlns:p14="http://schemas.microsoft.com/office/powerpoint/2010/main" val="1634382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1150" y="1340768"/>
            <a:ext cx="5007074" cy="507908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02870">
              <a:lnSpc>
                <a:spcPts val="1240"/>
              </a:lnSpc>
            </a:pPr>
            <a:fld id="{81D60167-4931-47E6-BA6A-407CBD079E47}" type="slidenum">
              <a:rPr dirty="0"/>
              <a:t>51</a:t>
            </a:fld>
            <a:endParaRPr dirty="0"/>
          </a:p>
        </p:txBody>
      </p:sp>
      <p:sp>
        <p:nvSpPr>
          <p:cNvPr id="4" name="object 4">
            <a:extLst>
              <a:ext uri="{FF2B5EF4-FFF2-40B4-BE49-F238E27FC236}">
                <a16:creationId xmlns:a16="http://schemas.microsoft.com/office/drawing/2014/main" id="{2A946580-D9B0-44D3-9819-2F3B452F6066}"/>
              </a:ext>
            </a:extLst>
          </p:cNvPr>
          <p:cNvSpPr txBox="1">
            <a:spLocks/>
          </p:cNvSpPr>
          <p:nvPr/>
        </p:nvSpPr>
        <p:spPr>
          <a:xfrm>
            <a:off x="971600" y="685737"/>
            <a:ext cx="4042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914400" rtl="0" eaLnBrk="1" latinLnBrk="0" hangingPunct="1">
              <a:spcBef>
                <a:spcPct val="0"/>
              </a:spcBef>
              <a:buNone/>
              <a:defRPr sz="2800" kern="1200" baseline="0">
                <a:solidFill>
                  <a:schemeClr val="tx1"/>
                </a:solidFill>
                <a:latin typeface="Arial" panose="020B0604020202020204" pitchFamily="34" charset="0"/>
                <a:ea typeface="+mj-ea"/>
                <a:cs typeface="+mj-cs"/>
              </a:defRPr>
            </a:lvl1pPr>
          </a:lstStyle>
          <a:p>
            <a:pPr algn="l"/>
            <a:r>
              <a:rPr lang="de-DE" sz="2400" dirty="0">
                <a:ea typeface="+mn-ea"/>
                <a:cs typeface="Arial" panose="020B0604020202020204" pitchFamily="34" charset="0"/>
              </a:rPr>
              <a:t>Stärken, Schwächen? </a:t>
            </a:r>
          </a:p>
        </p:txBody>
      </p:sp>
    </p:spTree>
    <p:extLst>
      <p:ext uri="{BB962C8B-B14F-4D97-AF65-F5344CB8AC3E}">
        <p14:creationId xmlns:p14="http://schemas.microsoft.com/office/powerpoint/2010/main" val="950577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90650" y="1556792"/>
            <a:ext cx="5269582" cy="486305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02870">
              <a:lnSpc>
                <a:spcPts val="1240"/>
              </a:lnSpc>
            </a:pPr>
            <a:fld id="{81D60167-4931-47E6-BA6A-407CBD079E47}" type="slidenum">
              <a:rPr dirty="0"/>
              <a:t>52</a:t>
            </a:fld>
            <a:endParaRPr dirty="0"/>
          </a:p>
        </p:txBody>
      </p:sp>
      <p:sp>
        <p:nvSpPr>
          <p:cNvPr id="4" name="object 4">
            <a:extLst>
              <a:ext uri="{FF2B5EF4-FFF2-40B4-BE49-F238E27FC236}">
                <a16:creationId xmlns:a16="http://schemas.microsoft.com/office/drawing/2014/main" id="{144DA2F7-C538-4531-8074-D772BCCFA083}"/>
              </a:ext>
            </a:extLst>
          </p:cNvPr>
          <p:cNvSpPr txBox="1">
            <a:spLocks/>
          </p:cNvSpPr>
          <p:nvPr/>
        </p:nvSpPr>
        <p:spPr>
          <a:xfrm>
            <a:off x="971600" y="685737"/>
            <a:ext cx="4042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914400" rtl="0" eaLnBrk="1" latinLnBrk="0" hangingPunct="1">
              <a:spcBef>
                <a:spcPct val="0"/>
              </a:spcBef>
              <a:buNone/>
              <a:defRPr sz="2800" kern="1200" baseline="0">
                <a:solidFill>
                  <a:schemeClr val="tx1"/>
                </a:solidFill>
                <a:latin typeface="Arial" panose="020B0604020202020204" pitchFamily="34" charset="0"/>
                <a:ea typeface="+mj-ea"/>
                <a:cs typeface="+mj-cs"/>
              </a:defRPr>
            </a:lvl1pPr>
          </a:lstStyle>
          <a:p>
            <a:pPr algn="l"/>
            <a:r>
              <a:rPr lang="de-DE" sz="2400" dirty="0">
                <a:ea typeface="+mn-ea"/>
                <a:cs typeface="Arial" panose="020B0604020202020204" pitchFamily="34" charset="0"/>
              </a:rPr>
              <a:t>Stärken, Schwächen? </a:t>
            </a:r>
          </a:p>
        </p:txBody>
      </p:sp>
    </p:spTree>
    <p:extLst>
      <p:ext uri="{BB962C8B-B14F-4D97-AF65-F5344CB8AC3E}">
        <p14:creationId xmlns:p14="http://schemas.microsoft.com/office/powerpoint/2010/main" val="600752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76425" y="1484785"/>
            <a:ext cx="4711799" cy="479219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8427211" y="6465214"/>
            <a:ext cx="180975" cy="177800"/>
          </a:xfrm>
          <a:prstGeom prst="rect">
            <a:avLst/>
          </a:prstGeom>
        </p:spPr>
        <p:txBody>
          <a:bodyPr vert="horz" wrap="square" lIns="0" tIns="0" rIns="0" bIns="0" rtlCol="0">
            <a:spAutoFit/>
          </a:bodyPr>
          <a:lstStyle/>
          <a:p>
            <a:pPr marL="12700">
              <a:lnSpc>
                <a:spcPts val="1240"/>
              </a:lnSpc>
            </a:pPr>
            <a:r>
              <a:rPr sz="1200" dirty="0">
                <a:solidFill>
                  <a:srgbClr val="888888"/>
                </a:solidFill>
                <a:latin typeface="Calibri"/>
                <a:cs typeface="Calibri"/>
              </a:rPr>
              <a:t>10</a:t>
            </a:r>
            <a:endParaRPr sz="1200">
              <a:latin typeface="Calibri"/>
              <a:cs typeface="Calibri"/>
            </a:endParaRPr>
          </a:p>
        </p:txBody>
      </p:sp>
      <p:sp>
        <p:nvSpPr>
          <p:cNvPr id="4" name="object 4">
            <a:extLst>
              <a:ext uri="{FF2B5EF4-FFF2-40B4-BE49-F238E27FC236}">
                <a16:creationId xmlns:a16="http://schemas.microsoft.com/office/drawing/2014/main" id="{30A68D04-114A-4794-811D-A94633856946}"/>
              </a:ext>
            </a:extLst>
          </p:cNvPr>
          <p:cNvSpPr txBox="1">
            <a:spLocks/>
          </p:cNvSpPr>
          <p:nvPr/>
        </p:nvSpPr>
        <p:spPr>
          <a:xfrm>
            <a:off x="971600" y="685737"/>
            <a:ext cx="4042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914400" rtl="0" eaLnBrk="1" latinLnBrk="0" hangingPunct="1">
              <a:spcBef>
                <a:spcPct val="0"/>
              </a:spcBef>
              <a:buNone/>
              <a:defRPr sz="2800" kern="1200" baseline="0">
                <a:solidFill>
                  <a:schemeClr val="tx1"/>
                </a:solidFill>
                <a:latin typeface="Arial" panose="020B0604020202020204" pitchFamily="34" charset="0"/>
                <a:ea typeface="+mj-ea"/>
                <a:cs typeface="+mj-cs"/>
              </a:defRPr>
            </a:lvl1pPr>
          </a:lstStyle>
          <a:p>
            <a:pPr algn="l"/>
            <a:r>
              <a:rPr lang="de-DE" sz="2400" dirty="0">
                <a:ea typeface="+mn-ea"/>
                <a:cs typeface="Arial" panose="020B0604020202020204" pitchFamily="34" charset="0"/>
              </a:rPr>
              <a:t>Stärken, Schwächen? </a:t>
            </a:r>
          </a:p>
        </p:txBody>
      </p:sp>
    </p:spTree>
    <p:extLst>
      <p:ext uri="{BB962C8B-B14F-4D97-AF65-F5344CB8AC3E}">
        <p14:creationId xmlns:p14="http://schemas.microsoft.com/office/powerpoint/2010/main" val="156906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Text Box 5">
            <a:extLst>
              <a:ext uri="{FF2B5EF4-FFF2-40B4-BE49-F238E27FC236}">
                <a16:creationId xmlns:a16="http://schemas.microsoft.com/office/drawing/2014/main" id="{0BCCF79F-A7D5-44D6-81E9-033932005EF5}"/>
              </a:ext>
            </a:extLst>
          </p:cNvPr>
          <p:cNvSpPr txBox="1">
            <a:spLocks noChangeArrowheads="1"/>
          </p:cNvSpPr>
          <p:nvPr/>
        </p:nvSpPr>
        <p:spPr bwMode="auto">
          <a:xfrm>
            <a:off x="317500" y="1562100"/>
            <a:ext cx="8212138" cy="2048318"/>
          </a:xfrm>
          <a:prstGeom prst="rect">
            <a:avLst/>
          </a:prstGeom>
          <a:solidFill>
            <a:schemeClr val="bg1"/>
          </a:solidFill>
          <a:ln>
            <a:noFill/>
          </a:ln>
          <a:effectLst/>
          <a:extLst/>
        </p:spPr>
        <p:txBody>
          <a:bodyPr>
            <a:spAutoFit/>
          </a:bodyPr>
          <a:lstStyle/>
          <a:p>
            <a:pPr eaLnBrk="1" fontAlgn="auto" hangingPunct="1">
              <a:lnSpc>
                <a:spcPct val="150000"/>
              </a:lnSpc>
              <a:spcBef>
                <a:spcPct val="50000"/>
              </a:spcBef>
              <a:spcAft>
                <a:spcPts val="0"/>
              </a:spcAft>
              <a:defRPr/>
            </a:pPr>
            <a:r>
              <a:rPr lang="de-DE" altLang="de-DE" sz="2400" b="1" dirty="0">
                <a:solidFill>
                  <a:schemeClr val="tx1">
                    <a:lumMod val="50000"/>
                    <a:lumOff val="50000"/>
                  </a:schemeClr>
                </a:solidFill>
                <a:latin typeface="Tahoma" pitchFamily="34" charset="0"/>
              </a:rPr>
              <a:t>Tools zum Newsletter-Versand</a:t>
            </a:r>
            <a:endParaRPr lang="de-DE" altLang="de-DE" sz="2400" dirty="0">
              <a:solidFill>
                <a:schemeClr val="tx1">
                  <a:lumMod val="50000"/>
                  <a:lumOff val="50000"/>
                </a:schemeClr>
              </a:solidFill>
              <a:latin typeface="Tahoma" pitchFamily="34" charset="0"/>
            </a:endParaRPr>
          </a:p>
          <a:p>
            <a:pPr marL="342900" indent="-342900" eaLnBrk="1" fontAlgn="auto" hangingPunct="1">
              <a:lnSpc>
                <a:spcPct val="150000"/>
              </a:lnSpc>
              <a:spcBef>
                <a:spcPct val="50000"/>
              </a:spcBef>
              <a:spcAft>
                <a:spcPts val="0"/>
              </a:spcAft>
              <a:buFont typeface="Wingdings" panose="05000000000000000000" pitchFamily="2" charset="2"/>
              <a:buChar char="Ø"/>
              <a:defRPr/>
            </a:pPr>
            <a:r>
              <a:rPr lang="de-DE" altLang="de-DE" sz="2400" dirty="0">
                <a:solidFill>
                  <a:schemeClr val="tx1">
                    <a:lumMod val="50000"/>
                    <a:lumOff val="50000"/>
                  </a:schemeClr>
                </a:solidFill>
                <a:latin typeface="Tahoma" pitchFamily="34" charset="0"/>
              </a:rPr>
              <a:t>Clever </a:t>
            </a:r>
            <a:r>
              <a:rPr lang="de-DE" altLang="de-DE" sz="2400" dirty="0" err="1">
                <a:solidFill>
                  <a:schemeClr val="tx1">
                    <a:lumMod val="50000"/>
                    <a:lumOff val="50000"/>
                  </a:schemeClr>
                </a:solidFill>
                <a:latin typeface="Tahoma" pitchFamily="34" charset="0"/>
              </a:rPr>
              <a:t>Reach</a:t>
            </a:r>
            <a:endParaRPr lang="de-DE" altLang="de-DE" sz="2400" dirty="0">
              <a:solidFill>
                <a:schemeClr val="tx1">
                  <a:lumMod val="50000"/>
                  <a:lumOff val="50000"/>
                </a:schemeClr>
              </a:solidFill>
              <a:latin typeface="Tahoma" pitchFamily="34" charset="0"/>
            </a:endParaRPr>
          </a:p>
          <a:p>
            <a:pPr marL="342900" indent="-342900" eaLnBrk="1" fontAlgn="auto" hangingPunct="1">
              <a:lnSpc>
                <a:spcPct val="150000"/>
              </a:lnSpc>
              <a:spcBef>
                <a:spcPct val="50000"/>
              </a:spcBef>
              <a:spcAft>
                <a:spcPts val="0"/>
              </a:spcAft>
              <a:buFont typeface="Wingdings" panose="05000000000000000000" pitchFamily="2" charset="2"/>
              <a:buChar char="Ø"/>
              <a:defRPr/>
            </a:pPr>
            <a:r>
              <a:rPr lang="de-DE" altLang="de-DE" sz="2400" dirty="0" err="1">
                <a:solidFill>
                  <a:schemeClr val="tx1">
                    <a:lumMod val="50000"/>
                    <a:lumOff val="50000"/>
                  </a:schemeClr>
                </a:solidFill>
                <a:latin typeface="Tahoma" pitchFamily="34" charset="0"/>
              </a:rPr>
              <a:t>Mailjmp</a:t>
            </a:r>
            <a:endParaRPr lang="de-DE" altLang="de-DE" sz="2400" dirty="0">
              <a:solidFill>
                <a:schemeClr val="tx1">
                  <a:lumMod val="50000"/>
                  <a:lumOff val="50000"/>
                </a:schemeClr>
              </a:solidFill>
              <a:latin typeface="Tahoma" pitchFamily="34" charset="0"/>
            </a:endParaRPr>
          </a:p>
        </p:txBody>
      </p:sp>
    </p:spTree>
    <p:extLst>
      <p:ext uri="{BB962C8B-B14F-4D97-AF65-F5344CB8AC3E}">
        <p14:creationId xmlns:p14="http://schemas.microsoft.com/office/powerpoint/2010/main" val="725516648"/>
      </p:ext>
    </p:extLst>
  </p:cSld>
  <p:clrMapOvr>
    <a:masterClrMapping/>
  </p:clrMapOvr>
  <p:transition spd="med">
    <p:split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a:extLst>
              <a:ext uri="{FF2B5EF4-FFF2-40B4-BE49-F238E27FC236}">
                <a16:creationId xmlns:a16="http://schemas.microsoft.com/office/drawing/2014/main" id="{0D8F144C-4C65-47A2-AAD1-A29429BBB572}"/>
              </a:ext>
            </a:extLst>
          </p:cNvPr>
          <p:cNvSpPr txBox="1">
            <a:spLocks noChangeArrowheads="1"/>
          </p:cNvSpPr>
          <p:nvPr/>
        </p:nvSpPr>
        <p:spPr bwMode="auto">
          <a:xfrm>
            <a:off x="317500" y="1327150"/>
            <a:ext cx="821213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262626"/>
                </a:solidFill>
                <a:latin typeface="Tahoma" panose="020B0604030504040204" pitchFamily="34" charset="0"/>
              </a:defRPr>
            </a:lvl1pPr>
            <a:lvl2pPr marL="742950" indent="-285750">
              <a:spcBef>
                <a:spcPct val="20000"/>
              </a:spcBef>
              <a:buChar char="–"/>
              <a:defRPr sz="2800">
                <a:solidFill>
                  <a:srgbClr val="262626"/>
                </a:solidFill>
                <a:latin typeface="Tahoma" panose="020B0604030504040204" pitchFamily="34" charset="0"/>
              </a:defRPr>
            </a:lvl2pPr>
            <a:lvl3pPr marL="1143000" indent="-228600">
              <a:spcBef>
                <a:spcPct val="20000"/>
              </a:spcBef>
              <a:buChar char="•"/>
              <a:defRPr sz="2400">
                <a:solidFill>
                  <a:srgbClr val="262626"/>
                </a:solidFill>
                <a:latin typeface="Tahoma" panose="020B0604030504040204" pitchFamily="34" charset="0"/>
              </a:defRPr>
            </a:lvl3pPr>
            <a:lvl4pPr marL="1600200" indent="-228600">
              <a:spcBef>
                <a:spcPct val="20000"/>
              </a:spcBef>
              <a:buChar char="–"/>
              <a:defRPr sz="2000">
                <a:solidFill>
                  <a:srgbClr val="262626"/>
                </a:solidFill>
                <a:latin typeface="Tahoma" panose="020B0604030504040204" pitchFamily="34" charset="0"/>
              </a:defRPr>
            </a:lvl4pPr>
            <a:lvl5pPr marL="2057400" indent="-228600">
              <a:spcBef>
                <a:spcPct val="20000"/>
              </a:spcBef>
              <a:buChar char="»"/>
              <a:defRPr sz="2000">
                <a:solidFill>
                  <a:srgbClr val="262626"/>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262626"/>
                </a:solidFill>
                <a:latin typeface="Tahoma" panose="020B0604030504040204" pitchFamily="34" charset="0"/>
              </a:defRPr>
            </a:lvl9pPr>
          </a:lstStyle>
          <a:p>
            <a:pPr>
              <a:lnSpc>
                <a:spcPct val="150000"/>
              </a:lnSpc>
              <a:spcBef>
                <a:spcPct val="50000"/>
              </a:spcBef>
              <a:buFontTx/>
              <a:buNone/>
            </a:pPr>
            <a:r>
              <a:rPr lang="de-DE" altLang="de-DE" sz="2400" b="1" dirty="0">
                <a:solidFill>
                  <a:schemeClr val="tx1"/>
                </a:solidFill>
                <a:latin typeface="+mj-lt"/>
              </a:rPr>
              <a:t>Gruppenarbeit „Erstellung eines E-Mailings“</a:t>
            </a:r>
          </a:p>
        </p:txBody>
      </p:sp>
      <p:sp>
        <p:nvSpPr>
          <p:cNvPr id="75779" name="Text Box 5">
            <a:extLst>
              <a:ext uri="{FF2B5EF4-FFF2-40B4-BE49-F238E27FC236}">
                <a16:creationId xmlns:a16="http://schemas.microsoft.com/office/drawing/2014/main" id="{8A01AC28-051D-4489-BA1D-AE8B051738A8}"/>
              </a:ext>
            </a:extLst>
          </p:cNvPr>
          <p:cNvSpPr txBox="1">
            <a:spLocks noChangeArrowheads="1"/>
          </p:cNvSpPr>
          <p:nvPr/>
        </p:nvSpPr>
        <p:spPr bwMode="auto">
          <a:xfrm>
            <a:off x="249238" y="2765425"/>
            <a:ext cx="8212137" cy="3232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rgbClr val="262626"/>
                </a:solidFill>
                <a:latin typeface="Tahoma" panose="020B0604030504040204" pitchFamily="34" charset="0"/>
              </a:defRPr>
            </a:lvl1pPr>
            <a:lvl2pPr marL="742950" indent="-285750">
              <a:spcBef>
                <a:spcPct val="20000"/>
              </a:spcBef>
              <a:buChar char="–"/>
              <a:defRPr sz="2800">
                <a:solidFill>
                  <a:srgbClr val="262626"/>
                </a:solidFill>
                <a:latin typeface="Tahoma" panose="020B0604030504040204" pitchFamily="34" charset="0"/>
              </a:defRPr>
            </a:lvl2pPr>
            <a:lvl3pPr marL="1143000" indent="-228600">
              <a:spcBef>
                <a:spcPct val="20000"/>
              </a:spcBef>
              <a:buChar char="•"/>
              <a:defRPr sz="2400">
                <a:solidFill>
                  <a:srgbClr val="262626"/>
                </a:solidFill>
                <a:latin typeface="Tahoma" panose="020B0604030504040204" pitchFamily="34" charset="0"/>
              </a:defRPr>
            </a:lvl3pPr>
            <a:lvl4pPr marL="1600200" indent="-228600">
              <a:spcBef>
                <a:spcPct val="20000"/>
              </a:spcBef>
              <a:buChar char="–"/>
              <a:defRPr sz="2000">
                <a:solidFill>
                  <a:srgbClr val="262626"/>
                </a:solidFill>
                <a:latin typeface="Tahoma" panose="020B0604030504040204" pitchFamily="34" charset="0"/>
              </a:defRPr>
            </a:lvl4pPr>
            <a:lvl5pPr marL="2057400" indent="-228600">
              <a:spcBef>
                <a:spcPct val="20000"/>
              </a:spcBef>
              <a:buChar char="»"/>
              <a:defRPr sz="2000">
                <a:solidFill>
                  <a:srgbClr val="262626"/>
                </a:solidFill>
                <a:latin typeface="Tahoma" panose="020B0604030504040204" pitchFamily="34" charset="0"/>
              </a:defRPr>
            </a:lvl5pPr>
            <a:lvl6pPr marL="2514600" indent="-2286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eaLnBrk="0" fontAlgn="base" hangingPunct="0">
              <a:spcBef>
                <a:spcPct val="20000"/>
              </a:spcBef>
              <a:spcAft>
                <a:spcPct val="0"/>
              </a:spcAft>
              <a:buChar char="»"/>
              <a:defRPr sz="2000">
                <a:solidFill>
                  <a:srgbClr val="262626"/>
                </a:solidFill>
                <a:latin typeface="Tahoma" panose="020B0604030504040204" pitchFamily="34" charset="0"/>
              </a:defRPr>
            </a:lvl9pPr>
          </a:lstStyle>
          <a:p>
            <a:pPr>
              <a:spcBef>
                <a:spcPct val="50000"/>
              </a:spcBef>
              <a:buFont typeface="Wingdings" panose="05000000000000000000" pitchFamily="2" charset="2"/>
              <a:buChar char="Ø"/>
            </a:pPr>
            <a:r>
              <a:rPr lang="de-DE" altLang="de-DE" sz="2400" dirty="0">
                <a:solidFill>
                  <a:schemeClr val="tx1"/>
                </a:solidFill>
                <a:latin typeface="+mj-lt"/>
              </a:rPr>
              <a:t>Login (Kundennummer 135977, Benutzername </a:t>
            </a:r>
            <a:r>
              <a:rPr lang="de-DE" altLang="de-DE" sz="2400" dirty="0">
                <a:solidFill>
                  <a:schemeClr val="tx1"/>
                </a:solidFill>
                <a:latin typeface="+mj-lt"/>
                <a:hlinkClick r:id="rId3"/>
              </a:rPr>
              <a:t>info@rmgconsulting.de</a:t>
            </a:r>
            <a:r>
              <a:rPr lang="de-DE" altLang="de-DE" sz="2400" dirty="0">
                <a:solidFill>
                  <a:schemeClr val="tx1"/>
                </a:solidFill>
                <a:latin typeface="+mj-lt"/>
              </a:rPr>
              <a:t>, PW 281268)</a:t>
            </a:r>
          </a:p>
          <a:p>
            <a:pPr>
              <a:spcBef>
                <a:spcPct val="50000"/>
              </a:spcBef>
              <a:buFont typeface="Wingdings" panose="05000000000000000000" pitchFamily="2" charset="2"/>
              <a:buChar char="Ø"/>
            </a:pPr>
            <a:r>
              <a:rPr lang="de-DE" altLang="de-DE" sz="2400" dirty="0">
                <a:solidFill>
                  <a:schemeClr val="tx1"/>
                </a:solidFill>
                <a:latin typeface="+mj-lt"/>
              </a:rPr>
              <a:t>URL: cleverreach.de</a:t>
            </a:r>
          </a:p>
          <a:p>
            <a:pPr>
              <a:spcBef>
                <a:spcPct val="50000"/>
              </a:spcBef>
              <a:buFont typeface="Wingdings" panose="05000000000000000000" pitchFamily="2" charset="2"/>
              <a:buChar char="Ø"/>
            </a:pPr>
            <a:r>
              <a:rPr lang="de-DE" altLang="de-DE" sz="2400" dirty="0">
                <a:solidFill>
                  <a:schemeClr val="tx1"/>
                </a:solidFill>
                <a:latin typeface="+mj-lt"/>
              </a:rPr>
              <a:t>Unter „Gruppen“ Empfänger-Gruppe anlegen und als Empfänger </a:t>
            </a:r>
            <a:r>
              <a:rPr lang="de-DE" altLang="de-DE" sz="2400" dirty="0">
                <a:solidFill>
                  <a:schemeClr val="tx1"/>
                </a:solidFill>
                <a:latin typeface="+mj-lt"/>
                <a:hlinkClick r:id="rId3"/>
              </a:rPr>
              <a:t>info@rmgconsulting.de</a:t>
            </a:r>
            <a:r>
              <a:rPr lang="de-DE" altLang="de-DE" sz="2400" dirty="0">
                <a:solidFill>
                  <a:schemeClr val="tx1"/>
                </a:solidFill>
                <a:latin typeface="+mj-lt"/>
              </a:rPr>
              <a:t> eingeben</a:t>
            </a:r>
          </a:p>
          <a:p>
            <a:pPr>
              <a:spcBef>
                <a:spcPct val="50000"/>
              </a:spcBef>
              <a:buFont typeface="Wingdings" panose="05000000000000000000" pitchFamily="2" charset="2"/>
              <a:buChar char="Ø"/>
            </a:pPr>
            <a:r>
              <a:rPr lang="de-DE" altLang="de-DE" sz="2400" dirty="0">
                <a:solidFill>
                  <a:schemeClr val="tx1"/>
                </a:solidFill>
                <a:latin typeface="+mj-lt"/>
              </a:rPr>
              <a:t>Unter „Mails“ neue Mail anlegen (Einfache Email erstellen)</a:t>
            </a:r>
          </a:p>
        </p:txBody>
      </p:sp>
    </p:spTree>
    <p:extLst>
      <p:ext uri="{BB962C8B-B14F-4D97-AF65-F5344CB8AC3E}">
        <p14:creationId xmlns:p14="http://schemas.microsoft.com/office/powerpoint/2010/main" val="3475238524"/>
      </p:ext>
    </p:extLst>
  </p:cSld>
  <p:clrMapOvr>
    <a:masterClrMapping/>
  </p:clrMapOvr>
  <p:transition spd="med">
    <p:split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D2D3992-E434-46A9-9871-70099763166D}"/>
              </a:ext>
            </a:extLst>
          </p:cNvPr>
          <p:cNvSpPr>
            <a:spLocks noGrp="1"/>
          </p:cNvSpPr>
          <p:nvPr>
            <p:ph type="dt" sz="half" idx="10"/>
          </p:nvPr>
        </p:nvSpPr>
        <p:spPr/>
        <p:txBody>
          <a:bodyPr/>
          <a:lstStyle/>
          <a:p>
            <a:pPr>
              <a:defRPr/>
            </a:pPr>
            <a:endParaRPr lang="en-US" altLang="de-DE"/>
          </a:p>
        </p:txBody>
      </p:sp>
      <p:sp>
        <p:nvSpPr>
          <p:cNvPr id="3" name="Fußzeilenplatzhalter 2">
            <a:extLst>
              <a:ext uri="{FF2B5EF4-FFF2-40B4-BE49-F238E27FC236}">
                <a16:creationId xmlns:a16="http://schemas.microsoft.com/office/drawing/2014/main" id="{32F3F8FF-9374-4F70-91E7-2C34BC5A8F74}"/>
              </a:ext>
            </a:extLst>
          </p:cNvPr>
          <p:cNvSpPr>
            <a:spLocks noGrp="1"/>
          </p:cNvSpPr>
          <p:nvPr>
            <p:ph type="ftr" sz="quarter" idx="11"/>
          </p:nvPr>
        </p:nvSpPr>
        <p:spPr/>
        <p:txBody>
          <a:bodyPr/>
          <a:lstStyle/>
          <a:p>
            <a:pPr>
              <a:defRPr/>
            </a:pPr>
            <a:endParaRPr lang="en-US" altLang="de-DE"/>
          </a:p>
        </p:txBody>
      </p:sp>
      <p:sp>
        <p:nvSpPr>
          <p:cNvPr id="4" name="Foliennummernplatzhalter 3">
            <a:extLst>
              <a:ext uri="{FF2B5EF4-FFF2-40B4-BE49-F238E27FC236}">
                <a16:creationId xmlns:a16="http://schemas.microsoft.com/office/drawing/2014/main" id="{F7476670-8FC5-411C-B322-2E4C060E8182}"/>
              </a:ext>
            </a:extLst>
          </p:cNvPr>
          <p:cNvSpPr>
            <a:spLocks noGrp="1"/>
          </p:cNvSpPr>
          <p:nvPr>
            <p:ph type="sldNum" sz="quarter" idx="12"/>
          </p:nvPr>
        </p:nvSpPr>
        <p:spPr/>
        <p:txBody>
          <a:bodyPr/>
          <a:lstStyle/>
          <a:p>
            <a:pPr>
              <a:defRPr/>
            </a:pPr>
            <a:fld id="{75101745-0CAE-4074-826E-3166C225823F}" type="slidenum">
              <a:rPr lang="en-US" altLang="de-DE" smtClean="0"/>
              <a:pPr>
                <a:defRPr/>
              </a:pPr>
              <a:t>56</a:t>
            </a:fld>
            <a:endParaRPr lang="en-US" altLang="de-DE"/>
          </a:p>
        </p:txBody>
      </p:sp>
      <p:sp>
        <p:nvSpPr>
          <p:cNvPr id="5" name="Textfeld 4">
            <a:extLst>
              <a:ext uri="{FF2B5EF4-FFF2-40B4-BE49-F238E27FC236}">
                <a16:creationId xmlns:a16="http://schemas.microsoft.com/office/drawing/2014/main" id="{6672D7BE-15A8-4D6C-AAAA-42F91D0154EE}"/>
              </a:ext>
            </a:extLst>
          </p:cNvPr>
          <p:cNvSpPr txBox="1"/>
          <p:nvPr/>
        </p:nvSpPr>
        <p:spPr>
          <a:xfrm>
            <a:off x="2008800" y="2564904"/>
            <a:ext cx="5645392" cy="769441"/>
          </a:xfrm>
          <a:prstGeom prst="rect">
            <a:avLst/>
          </a:prstGeom>
          <a:noFill/>
        </p:spPr>
        <p:txBody>
          <a:bodyPr wrap="none" rtlCol="0">
            <a:spAutoFit/>
          </a:bodyPr>
          <a:lstStyle/>
          <a:p>
            <a:r>
              <a:rPr lang="de-DE" sz="4400" dirty="0"/>
              <a:t>Marketing Automation</a:t>
            </a:r>
          </a:p>
        </p:txBody>
      </p:sp>
    </p:spTree>
    <p:extLst>
      <p:ext uri="{BB962C8B-B14F-4D97-AF65-F5344CB8AC3E}">
        <p14:creationId xmlns:p14="http://schemas.microsoft.com/office/powerpoint/2010/main" val="812177030"/>
      </p:ext>
    </p:extLst>
  </p:cSld>
  <p:clrMapOvr>
    <a:masterClrMapping/>
  </p:clrMapOvr>
  <p:transition spd="med">
    <p:split dir="in"/>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084168"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was ist das? </a:t>
            </a:r>
            <a:endParaRPr lang="en-CA" sz="2400" b="1" dirty="0">
              <a:latin typeface="+mj-lt"/>
              <a:ea typeface="+mn-ea"/>
              <a:cs typeface="+mn-cs"/>
            </a:endParaRPr>
          </a:p>
        </p:txBody>
      </p:sp>
      <p:sp>
        <p:nvSpPr>
          <p:cNvPr id="3" name="Rechteck 2"/>
          <p:cNvSpPr/>
          <p:nvPr/>
        </p:nvSpPr>
        <p:spPr>
          <a:xfrm>
            <a:off x="533400" y="1752600"/>
            <a:ext cx="8229600" cy="3416320"/>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User suchen sich auf allen digitalen Kanälen Ihre Informationen in Eigenregie</a:t>
            </a:r>
          </a:p>
          <a:p>
            <a:pPr marL="342900" indent="-342900">
              <a:lnSpc>
                <a:spcPct val="150000"/>
              </a:lnSpc>
              <a:buFont typeface="Wingdings" panose="05000000000000000000" pitchFamily="2" charset="2"/>
              <a:buChar char="Ø"/>
            </a:pPr>
            <a:r>
              <a:rPr lang="de-DE" sz="2400" dirty="0"/>
              <a:t>Interaktives, relevantes und zielgerichtetes Marketing nötig, das auf Daten basiert</a:t>
            </a:r>
          </a:p>
          <a:p>
            <a:pPr marL="342900" indent="-342900">
              <a:lnSpc>
                <a:spcPct val="150000"/>
              </a:lnSpc>
              <a:buFont typeface="Wingdings" panose="05000000000000000000" pitchFamily="2" charset="2"/>
              <a:buChar char="Ø"/>
            </a:pPr>
            <a:r>
              <a:rPr lang="de-DE" sz="2400" dirty="0"/>
              <a:t>Zu viele Daten für die manuelle Verarbeitung</a:t>
            </a:r>
          </a:p>
          <a:p>
            <a:pPr>
              <a:lnSpc>
                <a:spcPct val="150000"/>
              </a:lnSpc>
            </a:pPr>
            <a:r>
              <a:rPr lang="de-DE" sz="2400" dirty="0">
                <a:sym typeface="Wingdings" panose="05000000000000000000" pitchFamily="2" charset="2"/>
              </a:rPr>
              <a:t> Marketing Automation</a:t>
            </a:r>
            <a:endParaRPr lang="de-DE" sz="2400" dirty="0"/>
          </a:p>
        </p:txBody>
      </p:sp>
      <p:sp>
        <p:nvSpPr>
          <p:cNvPr id="4" name="Textfeld 3"/>
          <p:cNvSpPr txBox="1"/>
          <p:nvPr/>
        </p:nvSpPr>
        <p:spPr>
          <a:xfrm>
            <a:off x="2571088" y="6428601"/>
            <a:ext cx="2138278" cy="276999"/>
          </a:xfrm>
          <a:prstGeom prst="rect">
            <a:avLst/>
          </a:prstGeom>
          <a:noFill/>
        </p:spPr>
        <p:txBody>
          <a:bodyPr wrap="none" rtlCol="0">
            <a:spAutoFit/>
          </a:bodyPr>
          <a:lstStyle/>
          <a:p>
            <a:r>
              <a:rPr lang="en-US" sz="1200" dirty="0" err="1"/>
              <a:t>Quelle</a:t>
            </a:r>
            <a:r>
              <a:rPr lang="en-US" sz="1200" dirty="0"/>
              <a:t>: http://www.eloqua.de</a:t>
            </a:r>
            <a:endParaRPr lang="de-DE" sz="1200" dirty="0"/>
          </a:p>
        </p:txBody>
      </p:sp>
    </p:spTree>
    <p:extLst>
      <p:ext uri="{BB962C8B-B14F-4D97-AF65-F5344CB8AC3E}">
        <p14:creationId xmlns:p14="http://schemas.microsoft.com/office/powerpoint/2010/main" val="2137657394"/>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a:extLst>
              <a:ext uri="{FF2B5EF4-FFF2-40B4-BE49-F238E27FC236}">
                <a16:creationId xmlns:a16="http://schemas.microsoft.com/office/drawing/2014/main" id="{5CA78EC1-5E6A-4D21-B1F9-D8E8D536AF2B}"/>
              </a:ext>
            </a:extLst>
          </p:cNvPr>
          <p:cNvSpPr txBox="1">
            <a:spLocks noChangeArrowheads="1"/>
          </p:cNvSpPr>
          <p:nvPr/>
        </p:nvSpPr>
        <p:spPr bwMode="auto">
          <a:xfrm>
            <a:off x="317500" y="223838"/>
            <a:ext cx="6054700" cy="112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Und jetzt noch zu Marketing Automation….</a:t>
            </a:r>
          </a:p>
        </p:txBody>
      </p:sp>
      <p:sp>
        <p:nvSpPr>
          <p:cNvPr id="64515" name="Rechteck 1">
            <a:extLst>
              <a:ext uri="{FF2B5EF4-FFF2-40B4-BE49-F238E27FC236}">
                <a16:creationId xmlns:a16="http://schemas.microsoft.com/office/drawing/2014/main" id="{B78D04EB-6A99-4E8A-8E2E-6CD75B476D0F}"/>
              </a:ext>
            </a:extLst>
          </p:cNvPr>
          <p:cNvSpPr>
            <a:spLocks noChangeArrowheads="1"/>
          </p:cNvSpPr>
          <p:nvPr/>
        </p:nvSpPr>
        <p:spPr bwMode="auto">
          <a:xfrm>
            <a:off x="222250" y="1506538"/>
            <a:ext cx="8829675" cy="465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0"/>
              </a:spcBef>
              <a:buClrTx/>
              <a:buSzTx/>
              <a:buFontTx/>
              <a:buNone/>
            </a:pPr>
            <a:r>
              <a:rPr lang="de-DE" altLang="de-DE" dirty="0">
                <a:latin typeface="+mj-lt"/>
              </a:rPr>
              <a:t>Marketing Automation ermöglicht die automatisierte personalisierte Kommunikation mit den Zielgruppen basierend auf deren Interessenprofil</a:t>
            </a:r>
          </a:p>
          <a:p>
            <a:pPr eaLnBrk="1" hangingPunct="1">
              <a:lnSpc>
                <a:spcPct val="150000"/>
              </a:lnSpc>
              <a:spcBef>
                <a:spcPct val="0"/>
              </a:spcBef>
              <a:buClrTx/>
              <a:buSzTx/>
              <a:buFontTx/>
              <a:buNone/>
            </a:pPr>
            <a:endParaRPr lang="de-DE" altLang="de-DE" dirty="0">
              <a:latin typeface="+mj-lt"/>
            </a:endParaRPr>
          </a:p>
          <a:p>
            <a:pPr eaLnBrk="1" hangingPunct="1">
              <a:lnSpc>
                <a:spcPct val="150000"/>
              </a:lnSpc>
              <a:spcBef>
                <a:spcPct val="0"/>
              </a:spcBef>
              <a:buClrTx/>
              <a:buSzTx/>
              <a:buFontTx/>
              <a:buNone/>
            </a:pPr>
            <a:r>
              <a:rPr lang="de-DE" altLang="de-DE" dirty="0">
                <a:latin typeface="+mj-lt"/>
              </a:rPr>
              <a:t>● </a:t>
            </a:r>
            <a:r>
              <a:rPr lang="de-DE" altLang="de-DE" b="1" dirty="0">
                <a:latin typeface="+mj-lt"/>
              </a:rPr>
              <a:t>Interessenprofil</a:t>
            </a:r>
            <a:r>
              <a:rPr lang="de-DE" altLang="de-DE" dirty="0">
                <a:latin typeface="+mj-lt"/>
              </a:rPr>
              <a:t> über gesammelten Daten (z.B. Einkaufsverhalten, Klickprofile) </a:t>
            </a:r>
          </a:p>
          <a:p>
            <a:pPr eaLnBrk="1" hangingPunct="1">
              <a:lnSpc>
                <a:spcPct val="150000"/>
              </a:lnSpc>
              <a:spcBef>
                <a:spcPct val="0"/>
              </a:spcBef>
              <a:buClrTx/>
              <a:buSzTx/>
              <a:buFontTx/>
              <a:buNone/>
            </a:pPr>
            <a:r>
              <a:rPr lang="de-DE" altLang="de-DE" dirty="0">
                <a:latin typeface="+mj-lt"/>
              </a:rPr>
              <a:t>● Needs“ JEDES Kunden zu </a:t>
            </a:r>
            <a:r>
              <a:rPr lang="de-DE" altLang="de-DE" b="1" dirty="0">
                <a:latin typeface="+mj-lt"/>
              </a:rPr>
              <a:t>erkennen</a:t>
            </a:r>
            <a:r>
              <a:rPr lang="de-DE" altLang="de-DE" dirty="0">
                <a:latin typeface="+mj-lt"/>
              </a:rPr>
              <a:t> und darauf </a:t>
            </a:r>
            <a:r>
              <a:rPr lang="de-DE" altLang="de-DE" b="1" dirty="0">
                <a:latin typeface="+mj-lt"/>
              </a:rPr>
              <a:t>reagieren</a:t>
            </a:r>
          </a:p>
          <a:p>
            <a:pPr eaLnBrk="1" hangingPunct="1">
              <a:lnSpc>
                <a:spcPct val="150000"/>
              </a:lnSpc>
              <a:spcBef>
                <a:spcPct val="0"/>
              </a:spcBef>
              <a:buClrTx/>
              <a:buSzTx/>
              <a:buFontTx/>
              <a:buNone/>
            </a:pPr>
            <a:r>
              <a:rPr lang="de-DE" altLang="de-DE" dirty="0">
                <a:latin typeface="+mj-lt"/>
              </a:rPr>
              <a:t>● Kampagnenreports werden detailliert über die Kategorien erstellt und dynamisch weiter verfeinert</a:t>
            </a:r>
          </a:p>
          <a:p>
            <a:pPr eaLnBrk="1" hangingPunct="1">
              <a:lnSpc>
                <a:spcPct val="150000"/>
              </a:lnSpc>
              <a:spcBef>
                <a:spcPct val="0"/>
              </a:spcBef>
              <a:buClrTx/>
              <a:buSzTx/>
              <a:buFontTx/>
              <a:buNone/>
            </a:pPr>
            <a:r>
              <a:rPr lang="de-DE" altLang="de-DE" dirty="0">
                <a:latin typeface="+mj-lt"/>
              </a:rPr>
              <a:t>● Kommunikation über Digitale Kanäle</a:t>
            </a:r>
          </a:p>
          <a:p>
            <a:pPr eaLnBrk="1" hangingPunct="1">
              <a:lnSpc>
                <a:spcPct val="150000"/>
              </a:lnSpc>
              <a:spcBef>
                <a:spcPct val="0"/>
              </a:spcBef>
              <a:buClrTx/>
              <a:buSzTx/>
              <a:buFontTx/>
              <a:buNone/>
            </a:pPr>
            <a:endParaRPr lang="de-DE" altLang="de-DE" dirty="0">
              <a:latin typeface="+mj-lt"/>
            </a:endParaRPr>
          </a:p>
        </p:txBody>
      </p:sp>
    </p:spTree>
    <p:extLst>
      <p:ext uri="{BB962C8B-B14F-4D97-AF65-F5344CB8AC3E}">
        <p14:creationId xmlns:p14="http://schemas.microsoft.com/office/powerpoint/2010/main" val="3850509873"/>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animEffect transition="in" filter="fade">
                                      <p:cBhvr>
                                        <p:cTn id="7" dur="1000"/>
                                        <p:tgtEl>
                                          <p:spTgt spid="64515">
                                            <p:txEl>
                                              <p:pRg st="2" end="2"/>
                                            </p:txEl>
                                          </p:spTgt>
                                        </p:tgtEl>
                                      </p:cBhvr>
                                    </p:animEffect>
                                    <p:anim calcmode="lin" valueType="num">
                                      <p:cBhvr>
                                        <p:cTn id="8" dur="10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45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4515">
                                            <p:txEl>
                                              <p:pRg st="3" end="3"/>
                                            </p:txEl>
                                          </p:spTgt>
                                        </p:tgtEl>
                                        <p:attrNameLst>
                                          <p:attrName>style.visibility</p:attrName>
                                        </p:attrNameLst>
                                      </p:cBhvr>
                                      <p:to>
                                        <p:strVal val="visible"/>
                                      </p:to>
                                    </p:set>
                                    <p:animEffect transition="in" filter="fade">
                                      <p:cBhvr>
                                        <p:cTn id="14" dur="1000"/>
                                        <p:tgtEl>
                                          <p:spTgt spid="64515">
                                            <p:txEl>
                                              <p:pRg st="3" end="3"/>
                                            </p:txEl>
                                          </p:spTgt>
                                        </p:tgtEl>
                                      </p:cBhvr>
                                    </p:animEffect>
                                    <p:anim calcmode="lin" valueType="num">
                                      <p:cBhvr>
                                        <p:cTn id="15" dur="10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45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4515">
                                            <p:txEl>
                                              <p:pRg st="4" end="4"/>
                                            </p:txEl>
                                          </p:spTgt>
                                        </p:tgtEl>
                                        <p:attrNameLst>
                                          <p:attrName>style.visibility</p:attrName>
                                        </p:attrNameLst>
                                      </p:cBhvr>
                                      <p:to>
                                        <p:strVal val="visible"/>
                                      </p:to>
                                    </p:set>
                                    <p:animEffect transition="in" filter="fade">
                                      <p:cBhvr>
                                        <p:cTn id="21" dur="1000"/>
                                        <p:tgtEl>
                                          <p:spTgt spid="64515">
                                            <p:txEl>
                                              <p:pRg st="4" end="4"/>
                                            </p:txEl>
                                          </p:spTgt>
                                        </p:tgtEl>
                                      </p:cBhvr>
                                    </p:animEffect>
                                    <p:anim calcmode="lin" valueType="num">
                                      <p:cBhvr>
                                        <p:cTn id="22" dur="10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45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64515">
                                            <p:txEl>
                                              <p:pRg st="5" end="5"/>
                                            </p:txEl>
                                          </p:spTgt>
                                        </p:tgtEl>
                                        <p:attrNameLst>
                                          <p:attrName>style.visibility</p:attrName>
                                        </p:attrNameLst>
                                      </p:cBhvr>
                                      <p:to>
                                        <p:strVal val="visible"/>
                                      </p:to>
                                    </p:set>
                                    <p:animEffect transition="in" filter="fade">
                                      <p:cBhvr>
                                        <p:cTn id="28" dur="1000"/>
                                        <p:tgtEl>
                                          <p:spTgt spid="64515">
                                            <p:txEl>
                                              <p:pRg st="5" end="5"/>
                                            </p:txEl>
                                          </p:spTgt>
                                        </p:tgtEl>
                                      </p:cBhvr>
                                    </p:animEffect>
                                    <p:anim calcmode="lin" valueType="num">
                                      <p:cBhvr>
                                        <p:cTn id="29" dur="1000" fill="hold"/>
                                        <p:tgtEl>
                                          <p:spTgt spid="6451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45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a:extLst>
              <a:ext uri="{FF2B5EF4-FFF2-40B4-BE49-F238E27FC236}">
                <a16:creationId xmlns:a16="http://schemas.microsoft.com/office/drawing/2014/main" id="{5CA78EC1-5E6A-4D21-B1F9-D8E8D536AF2B}"/>
              </a:ext>
            </a:extLst>
          </p:cNvPr>
          <p:cNvSpPr txBox="1">
            <a:spLocks noChangeArrowheads="1"/>
          </p:cNvSpPr>
          <p:nvPr/>
        </p:nvSpPr>
        <p:spPr bwMode="auto">
          <a:xfrm>
            <a:off x="317500" y="223838"/>
            <a:ext cx="6054700"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Funktionalitäten von Marketing Automation</a:t>
            </a:r>
          </a:p>
        </p:txBody>
      </p:sp>
      <p:pic>
        <p:nvPicPr>
          <p:cNvPr id="4" name="Grafik 3">
            <a:extLst>
              <a:ext uri="{FF2B5EF4-FFF2-40B4-BE49-F238E27FC236}">
                <a16:creationId xmlns:a16="http://schemas.microsoft.com/office/drawing/2014/main" id="{F5007F31-75BF-4BCD-8D19-B5D221AEFABD}"/>
              </a:ext>
            </a:extLst>
          </p:cNvPr>
          <p:cNvPicPr>
            <a:picLocks noChangeAspect="1"/>
          </p:cNvPicPr>
          <p:nvPr/>
        </p:nvPicPr>
        <p:blipFill>
          <a:blip r:embed="rId3"/>
          <a:stretch>
            <a:fillRect/>
          </a:stretch>
        </p:blipFill>
        <p:spPr>
          <a:xfrm>
            <a:off x="827584" y="1412776"/>
            <a:ext cx="7092280" cy="4934068"/>
          </a:xfrm>
          <a:prstGeom prst="rect">
            <a:avLst/>
          </a:prstGeom>
        </p:spPr>
      </p:pic>
    </p:spTree>
    <p:extLst>
      <p:ext uri="{BB962C8B-B14F-4D97-AF65-F5344CB8AC3E}">
        <p14:creationId xmlns:p14="http://schemas.microsoft.com/office/powerpoint/2010/main" val="4278792794"/>
      </p:ext>
    </p:extLst>
  </p:cSld>
  <p:clrMapOvr>
    <a:masterClrMapping/>
  </p:clrMapOvr>
  <p:transition spd="med">
    <p:spli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9BA92A-4A13-4A43-B141-0DBD50D7D071}"/>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9A5AC8EF-7E54-4DAD-A91D-6FF29F084397}"/>
              </a:ext>
            </a:extLst>
          </p:cNvPr>
          <p:cNvSpPr>
            <a:spLocks noGrp="1"/>
          </p:cNvSpPr>
          <p:nvPr>
            <p:ph type="body" sz="quarter" idx="13"/>
          </p:nvPr>
        </p:nvSpPr>
        <p:spPr/>
        <p:txBody>
          <a:bodyPr/>
          <a:lstStyle/>
          <a:p>
            <a:endParaRPr lang="de-DE"/>
          </a:p>
        </p:txBody>
      </p:sp>
      <p:sp>
        <p:nvSpPr>
          <p:cNvPr id="4" name="Datumsplatzhalter 3">
            <a:extLst>
              <a:ext uri="{FF2B5EF4-FFF2-40B4-BE49-F238E27FC236}">
                <a16:creationId xmlns:a16="http://schemas.microsoft.com/office/drawing/2014/main" id="{32DF7230-CF2E-48B9-B70A-518361FDBA68}"/>
              </a:ext>
            </a:extLst>
          </p:cNvPr>
          <p:cNvSpPr>
            <a:spLocks noGrp="1"/>
          </p:cNvSpPr>
          <p:nvPr>
            <p:ph type="dt" sz="half" idx="10"/>
          </p:nvPr>
        </p:nvSpPr>
        <p:spPr/>
        <p:txBody>
          <a:bodyPr/>
          <a:lstStyle/>
          <a:p>
            <a:fld id="{CF5A45BE-9B57-45D7-8F88-1D215D9D7AE8}" type="datetime1">
              <a:rPr lang="de-DE" smtClean="0"/>
              <a:t>18.04.2019</a:t>
            </a:fld>
            <a:endParaRPr lang="de-DE" dirty="0"/>
          </a:p>
        </p:txBody>
      </p:sp>
      <p:sp>
        <p:nvSpPr>
          <p:cNvPr id="5" name="Fußzeilenplatzhalter 4">
            <a:extLst>
              <a:ext uri="{FF2B5EF4-FFF2-40B4-BE49-F238E27FC236}">
                <a16:creationId xmlns:a16="http://schemas.microsoft.com/office/drawing/2014/main" id="{35945375-D006-4793-802A-0075876A9274}"/>
              </a:ext>
            </a:extLst>
          </p:cNvPr>
          <p:cNvSpPr>
            <a:spLocks noGrp="1"/>
          </p:cNvSpPr>
          <p:nvPr>
            <p:ph type="ftr" sz="quarter" idx="11"/>
          </p:nvPr>
        </p:nvSpPr>
        <p:spPr/>
        <p:txBody>
          <a:bodyPr/>
          <a:lstStyle/>
          <a:p>
            <a:r>
              <a:rPr lang="de-DE"/>
              <a:t>Quelle:</a:t>
            </a:r>
            <a:endParaRPr lang="de-DE" dirty="0"/>
          </a:p>
        </p:txBody>
      </p:sp>
      <p:pic>
        <p:nvPicPr>
          <p:cNvPr id="7" name="Grafik 6">
            <a:extLst>
              <a:ext uri="{FF2B5EF4-FFF2-40B4-BE49-F238E27FC236}">
                <a16:creationId xmlns:a16="http://schemas.microsoft.com/office/drawing/2014/main" id="{D6D6AD66-AACA-4BDA-AFBA-1BF2CFDDE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Freihand 5">
                <a:extLst>
                  <a:ext uri="{FF2B5EF4-FFF2-40B4-BE49-F238E27FC236}">
                    <a16:creationId xmlns:a16="http://schemas.microsoft.com/office/drawing/2014/main" id="{37B5F571-8B76-4736-8871-151F4E4A776C}"/>
                  </a:ext>
                </a:extLst>
              </p14:cNvPr>
              <p14:cNvContentPartPr/>
              <p14:nvPr/>
            </p14:nvContentPartPr>
            <p14:xfrm>
              <a:off x="2348062" y="3287291"/>
              <a:ext cx="30240" cy="28080"/>
            </p14:xfrm>
          </p:contentPart>
        </mc:Choice>
        <mc:Fallback xmlns="">
          <p:pic>
            <p:nvPicPr>
              <p:cNvPr id="6" name="Freihand 5">
                <a:extLst>
                  <a:ext uri="{FF2B5EF4-FFF2-40B4-BE49-F238E27FC236}">
                    <a16:creationId xmlns:a16="http://schemas.microsoft.com/office/drawing/2014/main" id="{37B5F571-8B76-4736-8871-151F4E4A776C}"/>
                  </a:ext>
                </a:extLst>
              </p:cNvPr>
              <p:cNvPicPr/>
              <p:nvPr/>
            </p:nvPicPr>
            <p:blipFill>
              <a:blip r:embed="rId4"/>
              <a:stretch>
                <a:fillRect/>
              </a:stretch>
            </p:blipFill>
            <p:spPr>
              <a:xfrm>
                <a:off x="2330062" y="3269651"/>
                <a:ext cx="6588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a16="http://schemas.microsoft.com/office/drawing/2014/main" id="{D0BAD5D8-EE15-4A92-871B-5938DBD370EE}"/>
                  </a:ext>
                </a:extLst>
              </p14:cNvPr>
              <p14:cNvContentPartPr/>
              <p14:nvPr/>
            </p14:nvContentPartPr>
            <p14:xfrm>
              <a:off x="3538582" y="3087491"/>
              <a:ext cx="18720" cy="47880"/>
            </p14:xfrm>
          </p:contentPart>
        </mc:Choice>
        <mc:Fallback xmlns="">
          <p:pic>
            <p:nvPicPr>
              <p:cNvPr id="8" name="Freihand 7">
                <a:extLst>
                  <a:ext uri="{FF2B5EF4-FFF2-40B4-BE49-F238E27FC236}">
                    <a16:creationId xmlns:a16="http://schemas.microsoft.com/office/drawing/2014/main" id="{D0BAD5D8-EE15-4A92-871B-5938DBD370EE}"/>
                  </a:ext>
                </a:extLst>
              </p:cNvPr>
              <p:cNvPicPr/>
              <p:nvPr/>
            </p:nvPicPr>
            <p:blipFill>
              <a:blip r:embed="rId6"/>
              <a:stretch>
                <a:fillRect/>
              </a:stretch>
            </p:blipFill>
            <p:spPr>
              <a:xfrm>
                <a:off x="3520582" y="3069851"/>
                <a:ext cx="5436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Freihand 8">
                <a:extLst>
                  <a:ext uri="{FF2B5EF4-FFF2-40B4-BE49-F238E27FC236}">
                    <a16:creationId xmlns:a16="http://schemas.microsoft.com/office/drawing/2014/main" id="{E52780D1-1082-4978-BE63-0D3B9EB939BC}"/>
                  </a:ext>
                </a:extLst>
              </p14:cNvPr>
              <p14:cNvContentPartPr/>
              <p14:nvPr/>
            </p14:nvContentPartPr>
            <p14:xfrm>
              <a:off x="4118182" y="3352451"/>
              <a:ext cx="68760" cy="96480"/>
            </p14:xfrm>
          </p:contentPart>
        </mc:Choice>
        <mc:Fallback xmlns="">
          <p:pic>
            <p:nvPicPr>
              <p:cNvPr id="9" name="Freihand 8">
                <a:extLst>
                  <a:ext uri="{FF2B5EF4-FFF2-40B4-BE49-F238E27FC236}">
                    <a16:creationId xmlns:a16="http://schemas.microsoft.com/office/drawing/2014/main" id="{E52780D1-1082-4978-BE63-0D3B9EB939BC}"/>
                  </a:ext>
                </a:extLst>
              </p:cNvPr>
              <p:cNvPicPr/>
              <p:nvPr/>
            </p:nvPicPr>
            <p:blipFill>
              <a:blip r:embed="rId8"/>
              <a:stretch>
                <a:fillRect/>
              </a:stretch>
            </p:blipFill>
            <p:spPr>
              <a:xfrm>
                <a:off x="4100182" y="3334451"/>
                <a:ext cx="10440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Freihand 9">
                <a:extLst>
                  <a:ext uri="{FF2B5EF4-FFF2-40B4-BE49-F238E27FC236}">
                    <a16:creationId xmlns:a16="http://schemas.microsoft.com/office/drawing/2014/main" id="{BD9C3805-09CC-4BF5-B887-94AB6E5C13E0}"/>
                  </a:ext>
                </a:extLst>
              </p14:cNvPr>
              <p14:cNvContentPartPr/>
              <p14:nvPr/>
            </p14:nvContentPartPr>
            <p14:xfrm>
              <a:off x="4304662" y="3478451"/>
              <a:ext cx="16560" cy="51480"/>
            </p14:xfrm>
          </p:contentPart>
        </mc:Choice>
        <mc:Fallback xmlns="">
          <p:pic>
            <p:nvPicPr>
              <p:cNvPr id="10" name="Freihand 9">
                <a:extLst>
                  <a:ext uri="{FF2B5EF4-FFF2-40B4-BE49-F238E27FC236}">
                    <a16:creationId xmlns:a16="http://schemas.microsoft.com/office/drawing/2014/main" id="{BD9C3805-09CC-4BF5-B887-94AB6E5C13E0}"/>
                  </a:ext>
                </a:extLst>
              </p:cNvPr>
              <p:cNvPicPr/>
              <p:nvPr/>
            </p:nvPicPr>
            <p:blipFill>
              <a:blip r:embed="rId10"/>
              <a:stretch>
                <a:fillRect/>
              </a:stretch>
            </p:blipFill>
            <p:spPr>
              <a:xfrm>
                <a:off x="4286662" y="3460811"/>
                <a:ext cx="5220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Freihand 10">
                <a:extLst>
                  <a:ext uri="{FF2B5EF4-FFF2-40B4-BE49-F238E27FC236}">
                    <a16:creationId xmlns:a16="http://schemas.microsoft.com/office/drawing/2014/main" id="{E7CEB4D2-A328-44A5-9E2E-6458954B2C56}"/>
                  </a:ext>
                </a:extLst>
              </p14:cNvPr>
              <p14:cNvContentPartPr/>
              <p14:nvPr/>
            </p14:nvContentPartPr>
            <p14:xfrm>
              <a:off x="4320502" y="3745571"/>
              <a:ext cx="9720" cy="5400"/>
            </p14:xfrm>
          </p:contentPart>
        </mc:Choice>
        <mc:Fallback xmlns="">
          <p:pic>
            <p:nvPicPr>
              <p:cNvPr id="11" name="Freihand 10">
                <a:extLst>
                  <a:ext uri="{FF2B5EF4-FFF2-40B4-BE49-F238E27FC236}">
                    <a16:creationId xmlns:a16="http://schemas.microsoft.com/office/drawing/2014/main" id="{E7CEB4D2-A328-44A5-9E2E-6458954B2C56}"/>
                  </a:ext>
                </a:extLst>
              </p:cNvPr>
              <p:cNvPicPr/>
              <p:nvPr/>
            </p:nvPicPr>
            <p:blipFill>
              <a:blip r:embed="rId12"/>
              <a:stretch>
                <a:fillRect/>
              </a:stretch>
            </p:blipFill>
            <p:spPr>
              <a:xfrm>
                <a:off x="4302862" y="3727931"/>
                <a:ext cx="45360" cy="41040"/>
              </a:xfrm>
              <a:prstGeom prst="rect">
                <a:avLst/>
              </a:prstGeom>
            </p:spPr>
          </p:pic>
        </mc:Fallback>
      </mc:AlternateContent>
    </p:spTree>
    <p:extLst>
      <p:ext uri="{BB962C8B-B14F-4D97-AF65-F5344CB8AC3E}">
        <p14:creationId xmlns:p14="http://schemas.microsoft.com/office/powerpoint/2010/main" val="1382699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a:extLst>
              <a:ext uri="{FF2B5EF4-FFF2-40B4-BE49-F238E27FC236}">
                <a16:creationId xmlns:a16="http://schemas.microsoft.com/office/drawing/2014/main" id="{5CA78EC1-5E6A-4D21-B1F9-D8E8D536AF2B}"/>
              </a:ext>
            </a:extLst>
          </p:cNvPr>
          <p:cNvSpPr txBox="1">
            <a:spLocks noChangeArrowheads="1"/>
          </p:cNvSpPr>
          <p:nvPr/>
        </p:nvSpPr>
        <p:spPr bwMode="auto">
          <a:xfrm>
            <a:off x="317500" y="223838"/>
            <a:ext cx="60547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Anbieter Marketing Automation</a:t>
            </a:r>
          </a:p>
        </p:txBody>
      </p:sp>
      <p:pic>
        <p:nvPicPr>
          <p:cNvPr id="2" name="Grafik 1">
            <a:extLst>
              <a:ext uri="{FF2B5EF4-FFF2-40B4-BE49-F238E27FC236}">
                <a16:creationId xmlns:a16="http://schemas.microsoft.com/office/drawing/2014/main" id="{5B2F38BE-A0FC-4F4C-9B6F-76EC87BE5DEA}"/>
              </a:ext>
            </a:extLst>
          </p:cNvPr>
          <p:cNvPicPr>
            <a:picLocks noChangeAspect="1"/>
          </p:cNvPicPr>
          <p:nvPr/>
        </p:nvPicPr>
        <p:blipFill>
          <a:blip r:embed="rId3"/>
          <a:stretch>
            <a:fillRect/>
          </a:stretch>
        </p:blipFill>
        <p:spPr>
          <a:xfrm>
            <a:off x="317776" y="1340768"/>
            <a:ext cx="8388424" cy="4648224"/>
          </a:xfrm>
          <a:prstGeom prst="rect">
            <a:avLst/>
          </a:prstGeom>
        </p:spPr>
      </p:pic>
    </p:spTree>
    <p:extLst>
      <p:ext uri="{BB962C8B-B14F-4D97-AF65-F5344CB8AC3E}">
        <p14:creationId xmlns:p14="http://schemas.microsoft.com/office/powerpoint/2010/main" val="41016980"/>
      </p:ext>
    </p:extLst>
  </p:cSld>
  <p:clrMapOvr>
    <a:masterClrMapping/>
  </p:clrMapOvr>
  <p:transition spd="med">
    <p:split dir="in"/>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a:extLst>
              <a:ext uri="{FF2B5EF4-FFF2-40B4-BE49-F238E27FC236}">
                <a16:creationId xmlns:a16="http://schemas.microsoft.com/office/drawing/2014/main" id="{5CA78EC1-5E6A-4D21-B1F9-D8E8D536AF2B}"/>
              </a:ext>
            </a:extLst>
          </p:cNvPr>
          <p:cNvSpPr txBox="1">
            <a:spLocks noChangeArrowheads="1"/>
          </p:cNvSpPr>
          <p:nvPr/>
        </p:nvSpPr>
        <p:spPr bwMode="auto">
          <a:xfrm>
            <a:off x="317500" y="223838"/>
            <a:ext cx="6054700"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Grundüberlegungen Marketing Automation</a:t>
            </a:r>
          </a:p>
        </p:txBody>
      </p:sp>
      <p:sp>
        <p:nvSpPr>
          <p:cNvPr id="3" name="Rechteck 2">
            <a:extLst>
              <a:ext uri="{FF2B5EF4-FFF2-40B4-BE49-F238E27FC236}">
                <a16:creationId xmlns:a16="http://schemas.microsoft.com/office/drawing/2014/main" id="{F7BA4C0C-6FDB-4F97-9A15-7B8700CDBBAA}"/>
              </a:ext>
            </a:extLst>
          </p:cNvPr>
          <p:cNvSpPr/>
          <p:nvPr/>
        </p:nvSpPr>
        <p:spPr>
          <a:xfrm>
            <a:off x="539552" y="1628800"/>
            <a:ext cx="7992888" cy="5016758"/>
          </a:xfrm>
          <a:prstGeom prst="rect">
            <a:avLst/>
          </a:prstGeom>
        </p:spPr>
        <p:txBody>
          <a:bodyPr wrap="square">
            <a:spAutoFit/>
          </a:bodyPr>
          <a:lstStyle/>
          <a:p>
            <a:pPr marL="342900" indent="-342900">
              <a:lnSpc>
                <a:spcPct val="200000"/>
              </a:lnSpc>
              <a:buFont typeface="Wingdings" panose="05000000000000000000" pitchFamily="2" charset="2"/>
              <a:buChar char="Ø"/>
            </a:pPr>
            <a:r>
              <a:rPr lang="de-DE" sz="2000" dirty="0"/>
              <a:t>Welches Problem soll gelöst werden?</a:t>
            </a:r>
          </a:p>
          <a:p>
            <a:pPr marL="342900" indent="-342900">
              <a:lnSpc>
                <a:spcPct val="200000"/>
              </a:lnSpc>
              <a:buFont typeface="Wingdings" panose="05000000000000000000" pitchFamily="2" charset="2"/>
              <a:buChar char="Ø"/>
            </a:pPr>
            <a:r>
              <a:rPr lang="de-DE" sz="2000" dirty="0"/>
              <a:t>Wie komplex ist der Vertriebsprozess?</a:t>
            </a:r>
          </a:p>
          <a:p>
            <a:pPr marL="342900" indent="-342900">
              <a:lnSpc>
                <a:spcPct val="200000"/>
              </a:lnSpc>
              <a:buFont typeface="Wingdings" panose="05000000000000000000" pitchFamily="2" charset="2"/>
              <a:buChar char="Ø"/>
            </a:pPr>
            <a:r>
              <a:rPr lang="de-DE" sz="2000" dirty="0"/>
              <a:t>In welchem Umfang erfordern das Geschäftsmodell und die Marketing-Strategie den Beziehungsaufbau und die Beziehungspflege mit Leads und Kunden? </a:t>
            </a:r>
          </a:p>
          <a:p>
            <a:pPr marL="342900" indent="-342900">
              <a:lnSpc>
                <a:spcPct val="200000"/>
              </a:lnSpc>
              <a:buFont typeface="Wingdings" panose="05000000000000000000" pitchFamily="2" charset="2"/>
              <a:buChar char="Ø"/>
            </a:pPr>
            <a:r>
              <a:rPr lang="de-DE" sz="2000" dirty="0"/>
              <a:t>Ist das Marketing bereit für Daten-getriebene Entscheidungen?</a:t>
            </a:r>
          </a:p>
          <a:p>
            <a:pPr marL="342900" indent="-342900">
              <a:lnSpc>
                <a:spcPct val="200000"/>
              </a:lnSpc>
              <a:buFont typeface="Wingdings" panose="05000000000000000000" pitchFamily="2" charset="2"/>
              <a:buChar char="Ø"/>
            </a:pPr>
            <a:r>
              <a:rPr lang="de-DE" sz="2000" dirty="0"/>
              <a:t>Ist die Bereitschaft für Marketing Automation und Inbound Marketing vorhanden?</a:t>
            </a:r>
          </a:p>
        </p:txBody>
      </p:sp>
    </p:spTree>
    <p:extLst>
      <p:ext uri="{BB962C8B-B14F-4D97-AF65-F5344CB8AC3E}">
        <p14:creationId xmlns:p14="http://schemas.microsoft.com/office/powerpoint/2010/main" val="3100072830"/>
      </p:ext>
    </p:extLst>
  </p:cSld>
  <p:clrMapOvr>
    <a:masterClrMapping/>
  </p:clrMapOvr>
  <p:transition spd="med">
    <p:split dir="in"/>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a:extLst>
              <a:ext uri="{FF2B5EF4-FFF2-40B4-BE49-F238E27FC236}">
                <a16:creationId xmlns:a16="http://schemas.microsoft.com/office/drawing/2014/main" id="{5CA78EC1-5E6A-4D21-B1F9-D8E8D536AF2B}"/>
              </a:ext>
            </a:extLst>
          </p:cNvPr>
          <p:cNvSpPr txBox="1">
            <a:spLocks noChangeArrowheads="1"/>
          </p:cNvSpPr>
          <p:nvPr/>
        </p:nvSpPr>
        <p:spPr bwMode="auto">
          <a:xfrm>
            <a:off x="317500" y="223838"/>
            <a:ext cx="6054700"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Unterscheiddung CRM - Marketing Automation</a:t>
            </a:r>
          </a:p>
        </p:txBody>
      </p:sp>
      <p:pic>
        <p:nvPicPr>
          <p:cNvPr id="2" name="Grafik 1">
            <a:extLst>
              <a:ext uri="{FF2B5EF4-FFF2-40B4-BE49-F238E27FC236}">
                <a16:creationId xmlns:a16="http://schemas.microsoft.com/office/drawing/2014/main" id="{0BBD35F0-F6A5-47D5-A488-F2B39157A8A3}"/>
              </a:ext>
            </a:extLst>
          </p:cNvPr>
          <p:cNvPicPr>
            <a:picLocks noChangeAspect="1"/>
          </p:cNvPicPr>
          <p:nvPr/>
        </p:nvPicPr>
        <p:blipFill>
          <a:blip r:embed="rId3"/>
          <a:stretch>
            <a:fillRect/>
          </a:stretch>
        </p:blipFill>
        <p:spPr>
          <a:xfrm>
            <a:off x="1187624" y="1556792"/>
            <a:ext cx="6172200" cy="5076825"/>
          </a:xfrm>
          <a:prstGeom prst="rect">
            <a:avLst/>
          </a:prstGeom>
        </p:spPr>
      </p:pic>
    </p:spTree>
    <p:extLst>
      <p:ext uri="{BB962C8B-B14F-4D97-AF65-F5344CB8AC3E}">
        <p14:creationId xmlns:p14="http://schemas.microsoft.com/office/powerpoint/2010/main" val="4221718944"/>
      </p:ext>
    </p:extLst>
  </p:cSld>
  <p:clrMapOvr>
    <a:masterClrMapping/>
  </p:clrMapOvr>
  <p:transition spd="med">
    <p:split dir="in"/>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a:extLst>
              <a:ext uri="{FF2B5EF4-FFF2-40B4-BE49-F238E27FC236}">
                <a16:creationId xmlns:a16="http://schemas.microsoft.com/office/drawing/2014/main" id="{5CA78EC1-5E6A-4D21-B1F9-D8E8D536AF2B}"/>
              </a:ext>
            </a:extLst>
          </p:cNvPr>
          <p:cNvSpPr txBox="1">
            <a:spLocks noChangeArrowheads="1"/>
          </p:cNvSpPr>
          <p:nvPr/>
        </p:nvSpPr>
        <p:spPr bwMode="auto">
          <a:xfrm>
            <a:off x="317500" y="223838"/>
            <a:ext cx="60547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50000"/>
              </a:lnSpc>
              <a:spcBef>
                <a:spcPct val="50000"/>
              </a:spcBef>
              <a:buClrTx/>
              <a:buSzTx/>
              <a:buFontTx/>
              <a:buNone/>
            </a:pPr>
            <a:r>
              <a:rPr lang="de-DE" altLang="de-DE" sz="2400" b="1" dirty="0">
                <a:latin typeface="+mj-lt"/>
              </a:rPr>
              <a:t>Unterscheidung CRM - Marketing Automation</a:t>
            </a:r>
          </a:p>
        </p:txBody>
      </p:sp>
      <p:pic>
        <p:nvPicPr>
          <p:cNvPr id="2" name="Grafik 1">
            <a:extLst>
              <a:ext uri="{FF2B5EF4-FFF2-40B4-BE49-F238E27FC236}">
                <a16:creationId xmlns:a16="http://schemas.microsoft.com/office/drawing/2014/main" id="{0BBD35F0-F6A5-47D5-A488-F2B39157A8A3}"/>
              </a:ext>
            </a:extLst>
          </p:cNvPr>
          <p:cNvPicPr>
            <a:picLocks noChangeAspect="1"/>
          </p:cNvPicPr>
          <p:nvPr/>
        </p:nvPicPr>
        <p:blipFill>
          <a:blip r:embed="rId3"/>
          <a:stretch>
            <a:fillRect/>
          </a:stretch>
        </p:blipFill>
        <p:spPr>
          <a:xfrm>
            <a:off x="395536" y="1556792"/>
            <a:ext cx="3024336" cy="2487610"/>
          </a:xfrm>
          <a:prstGeom prst="rect">
            <a:avLst/>
          </a:prstGeom>
        </p:spPr>
      </p:pic>
      <p:pic>
        <p:nvPicPr>
          <p:cNvPr id="3" name="Grafik 2">
            <a:extLst>
              <a:ext uri="{FF2B5EF4-FFF2-40B4-BE49-F238E27FC236}">
                <a16:creationId xmlns:a16="http://schemas.microsoft.com/office/drawing/2014/main" id="{DBB56B2A-3AC5-46AC-99BE-75F21FF77EBA}"/>
              </a:ext>
            </a:extLst>
          </p:cNvPr>
          <p:cNvPicPr>
            <a:picLocks noChangeAspect="1"/>
          </p:cNvPicPr>
          <p:nvPr/>
        </p:nvPicPr>
        <p:blipFill>
          <a:blip r:embed="rId4"/>
          <a:stretch>
            <a:fillRect/>
          </a:stretch>
        </p:blipFill>
        <p:spPr>
          <a:xfrm>
            <a:off x="251520" y="1506862"/>
            <a:ext cx="8892480" cy="3738534"/>
          </a:xfrm>
          <a:prstGeom prst="rect">
            <a:avLst/>
          </a:prstGeom>
        </p:spPr>
      </p:pic>
    </p:spTree>
    <p:extLst>
      <p:ext uri="{BB962C8B-B14F-4D97-AF65-F5344CB8AC3E}">
        <p14:creationId xmlns:p14="http://schemas.microsoft.com/office/powerpoint/2010/main" val="22128751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40"/>
            <a:ext cx="6084168"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automatisierter Kundenbindung</a:t>
            </a:r>
            <a:endParaRPr lang="en-CA" sz="2400" b="1" dirty="0">
              <a:latin typeface="+mj-lt"/>
              <a:ea typeface="+mn-ea"/>
              <a:cs typeface="+mn-cs"/>
            </a:endParaRPr>
          </a:p>
        </p:txBody>
      </p:sp>
      <p:sp>
        <p:nvSpPr>
          <p:cNvPr id="3" name="Rechteck 2"/>
          <p:cNvSpPr/>
          <p:nvPr/>
        </p:nvSpPr>
        <p:spPr>
          <a:xfrm>
            <a:off x="381000" y="1600200"/>
            <a:ext cx="8763000" cy="4401205"/>
          </a:xfrm>
          <a:prstGeom prst="rect">
            <a:avLst/>
          </a:prstGeom>
        </p:spPr>
        <p:txBody>
          <a:bodyPr wrap="square">
            <a:spAutoFit/>
          </a:bodyPr>
          <a:lstStyle/>
          <a:p>
            <a:pPr marL="342900" indent="-342900">
              <a:lnSpc>
                <a:spcPct val="200000"/>
              </a:lnSpc>
              <a:buFont typeface="Wingdings" panose="05000000000000000000" pitchFamily="2" charset="2"/>
              <a:buChar char="Ø"/>
            </a:pPr>
            <a:r>
              <a:rPr lang="de-DE" sz="2000" dirty="0"/>
              <a:t>AUTOMATISIERTE UND VEREINFACHTE DATENSAMMLUNG</a:t>
            </a:r>
          </a:p>
          <a:p>
            <a:pPr marL="342900" indent="-342900">
              <a:lnSpc>
                <a:spcPct val="200000"/>
              </a:lnSpc>
              <a:buFont typeface="Wingdings" panose="05000000000000000000" pitchFamily="2" charset="2"/>
              <a:buChar char="Ø"/>
            </a:pPr>
            <a:r>
              <a:rPr lang="de-DE" sz="2000" dirty="0"/>
              <a:t>INTEGRIERTES SCORING  UND SEGMENTIERUNG</a:t>
            </a:r>
          </a:p>
          <a:p>
            <a:pPr marL="342900" indent="-342900">
              <a:lnSpc>
                <a:spcPct val="200000"/>
              </a:lnSpc>
              <a:buFont typeface="Wingdings" panose="05000000000000000000" pitchFamily="2" charset="2"/>
              <a:buChar char="Ø"/>
            </a:pPr>
            <a:r>
              <a:rPr lang="de-DE" sz="2000" dirty="0"/>
              <a:t> SMART METRICS: ANGETRIEBEN DURCH PRÄDIKTIVE ANALYSEN</a:t>
            </a:r>
          </a:p>
          <a:p>
            <a:pPr marL="342900" indent="-342900">
              <a:lnSpc>
                <a:spcPct val="200000"/>
              </a:lnSpc>
              <a:buFont typeface="Wingdings" panose="05000000000000000000" pitchFamily="2" charset="2"/>
              <a:buChar char="Ø"/>
            </a:pPr>
            <a:r>
              <a:rPr lang="de-DE" sz="2000" dirty="0"/>
              <a:t>EINE EINZIGE, INTEGRIERTE KUNDENBINDUNGS-PLATTFORM</a:t>
            </a:r>
          </a:p>
          <a:p>
            <a:pPr marL="342900" indent="-342900">
              <a:lnSpc>
                <a:spcPct val="200000"/>
              </a:lnSpc>
              <a:buFont typeface="Wingdings" panose="05000000000000000000" pitchFamily="2" charset="2"/>
              <a:buChar char="Ø"/>
            </a:pPr>
            <a:r>
              <a:rPr lang="de-DE" sz="2000" dirty="0"/>
              <a:t>BERECHNEN SIE DEN EINFLUSS</a:t>
            </a:r>
          </a:p>
          <a:p>
            <a:pPr marL="342900" indent="-342900">
              <a:lnSpc>
                <a:spcPct val="200000"/>
              </a:lnSpc>
              <a:buFont typeface="Wingdings" panose="05000000000000000000" pitchFamily="2" charset="2"/>
              <a:buChar char="Ø"/>
            </a:pPr>
            <a:r>
              <a:rPr lang="de-DE" sz="2000" dirty="0"/>
              <a:t>SINNVOLLES REPORTING</a:t>
            </a:r>
          </a:p>
          <a:p>
            <a:pPr marL="342900" indent="-342900">
              <a:lnSpc>
                <a:spcPct val="200000"/>
              </a:lnSpc>
              <a:buFont typeface="Wingdings" panose="05000000000000000000" pitchFamily="2" charset="2"/>
              <a:buChar char="Ø"/>
            </a:pPr>
            <a:r>
              <a:rPr lang="de-DE" sz="2000" dirty="0"/>
              <a:t>ANREGUNG ZUM EXPERIMENTIEREN</a:t>
            </a: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Tree>
    <p:extLst>
      <p:ext uri="{BB962C8B-B14F-4D97-AF65-F5344CB8AC3E}">
        <p14:creationId xmlns:p14="http://schemas.microsoft.com/office/powerpoint/2010/main" val="3019971477"/>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40"/>
            <a:ext cx="6156176"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automatisierter Kundenbindung</a:t>
            </a:r>
            <a:endParaRPr lang="en-CA" sz="2400" b="1" dirty="0">
              <a:latin typeface="+mj-lt"/>
              <a:ea typeface="+mn-ea"/>
              <a:cs typeface="+mn-cs"/>
            </a:endParaRPr>
          </a:p>
        </p:txBody>
      </p:sp>
      <p:sp>
        <p:nvSpPr>
          <p:cNvPr id="3" name="Rechteck 2"/>
          <p:cNvSpPr/>
          <p:nvPr/>
        </p:nvSpPr>
        <p:spPr>
          <a:xfrm>
            <a:off x="372817" y="1676400"/>
            <a:ext cx="8534400" cy="612412"/>
          </a:xfrm>
          <a:prstGeom prst="rect">
            <a:avLst/>
          </a:prstGeom>
        </p:spPr>
        <p:txBody>
          <a:bodyPr wrap="square">
            <a:spAutoFit/>
          </a:bodyPr>
          <a:lstStyle/>
          <a:p>
            <a:pPr>
              <a:lnSpc>
                <a:spcPct val="200000"/>
              </a:lnSpc>
            </a:pPr>
            <a:r>
              <a:rPr lang="de-DE" sz="2000" dirty="0"/>
              <a:t>Schritt 1: AUTOMATISIERTE UND VEREINFACHTE DATENSAMMLUNG</a:t>
            </a: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6" name="Ellipse 5"/>
          <p:cNvSpPr/>
          <p:nvPr/>
        </p:nvSpPr>
        <p:spPr>
          <a:xfrm>
            <a:off x="2057400" y="2450970"/>
            <a:ext cx="4835677" cy="17060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lumMod val="50000"/>
                    <a:lumOff val="50000"/>
                  </a:schemeClr>
                </a:solidFill>
              </a:rPr>
              <a:t>Vereinfachtes Datenmodell</a:t>
            </a:r>
          </a:p>
        </p:txBody>
      </p:sp>
      <p:sp>
        <p:nvSpPr>
          <p:cNvPr id="9" name="Textfeld 8"/>
          <p:cNvSpPr txBox="1"/>
          <p:nvPr/>
        </p:nvSpPr>
        <p:spPr>
          <a:xfrm>
            <a:off x="685800" y="4362271"/>
            <a:ext cx="8001000" cy="1200329"/>
          </a:xfrm>
          <a:prstGeom prst="rect">
            <a:avLst/>
          </a:prstGeom>
          <a:noFill/>
          <a:ln>
            <a:solidFill>
              <a:schemeClr val="accent1">
                <a:shade val="50000"/>
              </a:schemeClr>
            </a:solidFill>
          </a:ln>
        </p:spPr>
        <p:txBody>
          <a:bodyPr wrap="square" rtlCol="0">
            <a:spAutoFit/>
          </a:bodyPr>
          <a:lstStyle/>
          <a:p>
            <a:pPr>
              <a:lnSpc>
                <a:spcPct val="150000"/>
              </a:lnSpc>
            </a:pPr>
            <a:r>
              <a:rPr lang="de-DE" sz="1600" dirty="0"/>
              <a:t>Basiert auf Kontakten, Einkäufen, den erworbenen Artikeln</a:t>
            </a:r>
          </a:p>
          <a:p>
            <a:pPr lvl="1">
              <a:lnSpc>
                <a:spcPct val="150000"/>
              </a:lnSpc>
            </a:pPr>
            <a:r>
              <a:rPr lang="de-DE" sz="1600" dirty="0"/>
              <a:t>Schritt 1: Durchführung einer einfachen RFM (</a:t>
            </a:r>
            <a:r>
              <a:rPr lang="de-DE" sz="1600" dirty="0" err="1"/>
              <a:t>Recency</a:t>
            </a:r>
            <a:r>
              <a:rPr lang="de-DE" sz="1600" dirty="0"/>
              <a:t>, </a:t>
            </a:r>
            <a:r>
              <a:rPr lang="de-DE" sz="1600" dirty="0" err="1"/>
              <a:t>Frequency</a:t>
            </a:r>
            <a:r>
              <a:rPr lang="de-DE" sz="1600" dirty="0"/>
              <a:t>, </a:t>
            </a:r>
            <a:r>
              <a:rPr lang="de-DE" sz="1600" dirty="0" err="1"/>
              <a:t>Monetary</a:t>
            </a:r>
            <a:r>
              <a:rPr lang="de-DE" sz="1600" dirty="0"/>
              <a:t>)</a:t>
            </a:r>
          </a:p>
          <a:p>
            <a:pPr lvl="1">
              <a:lnSpc>
                <a:spcPct val="150000"/>
              </a:lnSpc>
            </a:pPr>
            <a:r>
              <a:rPr lang="de-DE" sz="1600" dirty="0"/>
              <a:t>Schritt 2: E-Mail-Verhalten, Website-Verhalten und App-Verhalten hinzufügen</a:t>
            </a:r>
          </a:p>
        </p:txBody>
      </p:sp>
    </p:spTree>
    <p:extLst>
      <p:ext uri="{BB962C8B-B14F-4D97-AF65-F5344CB8AC3E}">
        <p14:creationId xmlns:p14="http://schemas.microsoft.com/office/powerpoint/2010/main" val="36065278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228184"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automatisierter Kundenbindung</a:t>
            </a:r>
            <a:endParaRPr lang="en-CA" sz="2400" b="1" dirty="0">
              <a:latin typeface="+mj-lt"/>
              <a:ea typeface="+mn-ea"/>
              <a:cs typeface="+mn-cs"/>
            </a:endParaRPr>
          </a:p>
        </p:txBody>
      </p:sp>
      <p:sp>
        <p:nvSpPr>
          <p:cNvPr id="3" name="Rechteck 2"/>
          <p:cNvSpPr/>
          <p:nvPr/>
        </p:nvSpPr>
        <p:spPr>
          <a:xfrm>
            <a:off x="372817" y="1676400"/>
            <a:ext cx="8534400" cy="612412"/>
          </a:xfrm>
          <a:prstGeom prst="rect">
            <a:avLst/>
          </a:prstGeom>
        </p:spPr>
        <p:txBody>
          <a:bodyPr wrap="square">
            <a:spAutoFit/>
          </a:bodyPr>
          <a:lstStyle/>
          <a:p>
            <a:pPr>
              <a:lnSpc>
                <a:spcPct val="200000"/>
              </a:lnSpc>
            </a:pPr>
            <a:r>
              <a:rPr lang="de-DE" sz="2000" dirty="0"/>
              <a:t>Schritt 1: AUTOMATISIERTE UND VEREINFACHTE DATENSAMMLUNG</a:t>
            </a: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6" name="Ellipse 5"/>
          <p:cNvSpPr/>
          <p:nvPr/>
        </p:nvSpPr>
        <p:spPr>
          <a:xfrm>
            <a:off x="345923" y="2667000"/>
            <a:ext cx="3083077" cy="2667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Vereinfachtes Datenmodell</a:t>
            </a:r>
          </a:p>
        </p:txBody>
      </p:sp>
      <p:sp>
        <p:nvSpPr>
          <p:cNvPr id="5" name="Pfeil: nach rechts 4"/>
          <p:cNvSpPr/>
          <p:nvPr/>
        </p:nvSpPr>
        <p:spPr>
          <a:xfrm>
            <a:off x="3657600" y="3733800"/>
            <a:ext cx="15240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5334000" y="2667000"/>
            <a:ext cx="3429000" cy="2667000"/>
          </a:xfrm>
          <a:prstGeom prst="rect">
            <a:avLst/>
          </a:prstGeom>
          <a:noFill/>
          <a:ln>
            <a:solidFill>
              <a:schemeClr val="accent1">
                <a:shade val="50000"/>
              </a:schemeClr>
            </a:solidFill>
          </a:ln>
        </p:spPr>
        <p:txBody>
          <a:bodyPr wrap="square" rtlCol="0">
            <a:noAutofit/>
          </a:bodyPr>
          <a:lstStyle/>
          <a:p>
            <a:pPr>
              <a:lnSpc>
                <a:spcPct val="150000"/>
              </a:lnSpc>
            </a:pPr>
            <a:r>
              <a:rPr lang="de-DE" sz="2400" dirty="0"/>
              <a:t>Definition des aktuellen und zukünftigen Kundenverhaltens der Kontakte</a:t>
            </a:r>
          </a:p>
        </p:txBody>
      </p:sp>
    </p:spTree>
    <p:extLst>
      <p:ext uri="{BB962C8B-B14F-4D97-AF65-F5344CB8AC3E}">
        <p14:creationId xmlns:p14="http://schemas.microsoft.com/office/powerpoint/2010/main" val="34040885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156176"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t>
            </a:r>
            <a:r>
              <a:rPr lang="de-DE" sz="2400" b="1">
                <a:latin typeface="+mj-lt"/>
                <a:ea typeface="+mn-ea"/>
                <a:cs typeface="+mn-cs"/>
              </a:rPr>
              <a:t>automatisierter Kundenbindung</a:t>
            </a:r>
            <a:endParaRPr lang="en-CA" sz="2400" b="1" dirty="0">
              <a:latin typeface="+mj-lt"/>
              <a:ea typeface="+mn-ea"/>
              <a:cs typeface="+mn-cs"/>
            </a:endParaRPr>
          </a:p>
        </p:txBody>
      </p:sp>
      <p:sp>
        <p:nvSpPr>
          <p:cNvPr id="3" name="Rechteck 2"/>
          <p:cNvSpPr/>
          <p:nvPr/>
        </p:nvSpPr>
        <p:spPr>
          <a:xfrm>
            <a:off x="372817" y="1545532"/>
            <a:ext cx="8534400" cy="707886"/>
          </a:xfrm>
          <a:prstGeom prst="rect">
            <a:avLst/>
          </a:prstGeom>
        </p:spPr>
        <p:txBody>
          <a:bodyPr wrap="square">
            <a:spAutoFit/>
          </a:bodyPr>
          <a:lstStyle/>
          <a:p>
            <a:pPr>
              <a:lnSpc>
                <a:spcPct val="200000"/>
              </a:lnSpc>
            </a:pPr>
            <a:r>
              <a:rPr lang="de-DE" sz="2000" dirty="0"/>
              <a:t>1. AUTOMATISIERTE UND VEREINFACHTE DATENSAMMLUNG</a:t>
            </a: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10" name="Ellipse 9"/>
          <p:cNvSpPr/>
          <p:nvPr/>
        </p:nvSpPr>
        <p:spPr>
          <a:xfrm>
            <a:off x="457200" y="2209800"/>
            <a:ext cx="7696200" cy="2133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2400" dirty="0"/>
              <a:t>AUTOMATISIERTE UND VEREINFACHTE DATENSAMMLUNG </a:t>
            </a:r>
          </a:p>
        </p:txBody>
      </p:sp>
      <p:sp>
        <p:nvSpPr>
          <p:cNvPr id="11" name="Textfeld 10"/>
          <p:cNvSpPr txBox="1"/>
          <p:nvPr/>
        </p:nvSpPr>
        <p:spPr>
          <a:xfrm>
            <a:off x="838200" y="4800600"/>
            <a:ext cx="7162800" cy="830997"/>
          </a:xfrm>
          <a:prstGeom prst="rect">
            <a:avLst/>
          </a:prstGeom>
          <a:noFill/>
          <a:ln>
            <a:solidFill>
              <a:schemeClr val="accent1">
                <a:shade val="50000"/>
              </a:schemeClr>
            </a:solidFill>
          </a:ln>
        </p:spPr>
        <p:txBody>
          <a:bodyPr wrap="square" rtlCol="0">
            <a:spAutoFit/>
          </a:bodyPr>
          <a:lstStyle/>
          <a:p>
            <a:pPr>
              <a:lnSpc>
                <a:spcPct val="150000"/>
              </a:lnSpc>
            </a:pPr>
            <a:r>
              <a:rPr lang="de-DE" sz="1600" dirty="0"/>
              <a:t>Einsetzen von Scripts als Website-Code oder in den Web-Shop </a:t>
            </a:r>
            <a:r>
              <a:rPr lang="de-DE" sz="1600" dirty="0">
                <a:sym typeface="Wingdings" panose="05000000000000000000" pitchFamily="2" charset="2"/>
              </a:rPr>
              <a:t> automatisierter Datenfluss</a:t>
            </a:r>
            <a:endParaRPr lang="de-DE" sz="1600" dirty="0"/>
          </a:p>
        </p:txBody>
      </p:sp>
    </p:spTree>
    <p:extLst>
      <p:ext uri="{BB962C8B-B14F-4D97-AF65-F5344CB8AC3E}">
        <p14:creationId xmlns:p14="http://schemas.microsoft.com/office/powerpoint/2010/main" val="27290919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444208"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automatisierter Kundenbindung</a:t>
            </a:r>
            <a:endParaRPr lang="en-CA" sz="2400" b="1" dirty="0">
              <a:latin typeface="+mj-lt"/>
              <a:ea typeface="+mn-ea"/>
              <a:cs typeface="+mn-cs"/>
            </a:endParaRPr>
          </a:p>
        </p:txBody>
      </p:sp>
      <p:sp>
        <p:nvSpPr>
          <p:cNvPr id="3" name="Rechteck 2"/>
          <p:cNvSpPr/>
          <p:nvPr/>
        </p:nvSpPr>
        <p:spPr>
          <a:xfrm>
            <a:off x="372817" y="1676400"/>
            <a:ext cx="8534400" cy="612412"/>
          </a:xfrm>
          <a:prstGeom prst="rect">
            <a:avLst/>
          </a:prstGeom>
        </p:spPr>
        <p:txBody>
          <a:bodyPr wrap="square">
            <a:spAutoFit/>
          </a:bodyPr>
          <a:lstStyle/>
          <a:p>
            <a:pPr>
              <a:lnSpc>
                <a:spcPct val="200000"/>
              </a:lnSpc>
            </a:pPr>
            <a:r>
              <a:rPr lang="de-DE" sz="2000" dirty="0"/>
              <a:t>Wobei hilft mir eine Kundenbindungs-Plattform? </a:t>
            </a: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10" name="Ellipse 9"/>
          <p:cNvSpPr/>
          <p:nvPr/>
        </p:nvSpPr>
        <p:spPr>
          <a:xfrm>
            <a:off x="3928347" y="2441727"/>
            <a:ext cx="4370294" cy="205740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solidFill>
                  <a:schemeClr val="tx1">
                    <a:lumMod val="50000"/>
                    <a:lumOff val="50000"/>
                  </a:schemeClr>
                </a:solidFill>
              </a:rPr>
              <a:t>AUTOMATISIERTE UND VEREINFACHTE DATENSAMMLUNG </a:t>
            </a:r>
          </a:p>
        </p:txBody>
      </p:sp>
      <p:sp>
        <p:nvSpPr>
          <p:cNvPr id="6" name="Ellipse 5"/>
          <p:cNvSpPr/>
          <p:nvPr/>
        </p:nvSpPr>
        <p:spPr>
          <a:xfrm>
            <a:off x="3581400" y="4805726"/>
            <a:ext cx="4717241" cy="129540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lumMod val="50000"/>
                    <a:lumOff val="50000"/>
                  </a:schemeClr>
                </a:solidFill>
              </a:rPr>
              <a:t>Vereinfachtes Datenmodell</a:t>
            </a:r>
          </a:p>
        </p:txBody>
      </p:sp>
      <p:sp>
        <p:nvSpPr>
          <p:cNvPr id="9" name="Ellipse 8"/>
          <p:cNvSpPr/>
          <p:nvPr/>
        </p:nvSpPr>
        <p:spPr>
          <a:xfrm>
            <a:off x="228600" y="3352800"/>
            <a:ext cx="4724400" cy="22098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lumMod val="95000"/>
                  </a:schemeClr>
                </a:solidFill>
              </a:rPr>
              <a:t>Gut automatisierte Kundenbindungs-Plattform</a:t>
            </a:r>
          </a:p>
        </p:txBody>
      </p:sp>
    </p:spTree>
    <p:extLst>
      <p:ext uri="{BB962C8B-B14F-4D97-AF65-F5344CB8AC3E}">
        <p14:creationId xmlns:p14="http://schemas.microsoft.com/office/powerpoint/2010/main" val="3593176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228184"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pic>
        <p:nvPicPr>
          <p:cNvPr id="5" name="Grafik 4"/>
          <p:cNvPicPr>
            <a:picLocks noChangeAspect="1"/>
          </p:cNvPicPr>
          <p:nvPr/>
        </p:nvPicPr>
        <p:blipFill>
          <a:blip r:embed="rId3"/>
          <a:stretch>
            <a:fillRect/>
          </a:stretch>
        </p:blipFill>
        <p:spPr>
          <a:xfrm>
            <a:off x="762000" y="1676400"/>
            <a:ext cx="7467600" cy="4495800"/>
          </a:xfrm>
          <a:prstGeom prst="rect">
            <a:avLst/>
          </a:prstGeom>
        </p:spPr>
      </p:pic>
    </p:spTree>
    <p:extLst>
      <p:ext uri="{BB962C8B-B14F-4D97-AF65-F5344CB8AC3E}">
        <p14:creationId xmlns:p14="http://schemas.microsoft.com/office/powerpoint/2010/main" val="3206392496"/>
      </p:ext>
    </p:extLst>
  </p:cSld>
  <p:clrMapOvr>
    <a:masterClrMapping/>
  </p:clrMapOvr>
  <p:transition spd="med">
    <p:spli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5ACC1-05A3-4BBF-80B4-400C24B5CBE7}"/>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737FAC81-29B9-4F7B-B05F-4D96F2A75977}"/>
              </a:ext>
            </a:extLst>
          </p:cNvPr>
          <p:cNvSpPr>
            <a:spLocks noGrp="1"/>
          </p:cNvSpPr>
          <p:nvPr>
            <p:ph type="dt" sz="half" idx="10"/>
          </p:nvPr>
        </p:nvSpPr>
        <p:spPr/>
        <p:txBody>
          <a:bodyPr/>
          <a:lstStyle/>
          <a:p>
            <a:fld id="{E791181E-7479-43C3-9DA1-5EF5DF3E380B}" type="datetime1">
              <a:rPr lang="de-DE" smtClean="0"/>
              <a:t>18.04.2019</a:t>
            </a:fld>
            <a:endParaRPr lang="de-DE" dirty="0"/>
          </a:p>
        </p:txBody>
      </p:sp>
      <p:sp>
        <p:nvSpPr>
          <p:cNvPr id="4" name="Fußzeilenplatzhalter 3">
            <a:extLst>
              <a:ext uri="{FF2B5EF4-FFF2-40B4-BE49-F238E27FC236}">
                <a16:creationId xmlns:a16="http://schemas.microsoft.com/office/drawing/2014/main" id="{D6888975-55AC-406F-93EB-C5A7F0872F0F}"/>
              </a:ext>
            </a:extLst>
          </p:cNvPr>
          <p:cNvSpPr>
            <a:spLocks noGrp="1"/>
          </p:cNvSpPr>
          <p:nvPr>
            <p:ph type="ftr" sz="quarter" idx="11"/>
          </p:nvPr>
        </p:nvSpPr>
        <p:spPr/>
        <p:txBody>
          <a:bodyPr/>
          <a:lstStyle/>
          <a:p>
            <a:r>
              <a:rPr lang="de-DE"/>
              <a:t>Quelle:</a:t>
            </a:r>
            <a:endParaRPr lang="de-DE" dirty="0"/>
          </a:p>
        </p:txBody>
      </p:sp>
      <p:sp>
        <p:nvSpPr>
          <p:cNvPr id="5" name="Foliennummernplatzhalter 4">
            <a:extLst>
              <a:ext uri="{FF2B5EF4-FFF2-40B4-BE49-F238E27FC236}">
                <a16:creationId xmlns:a16="http://schemas.microsoft.com/office/drawing/2014/main" id="{317A53F4-B9FF-4F10-912F-1B3713EF0F91}"/>
              </a:ext>
            </a:extLst>
          </p:cNvPr>
          <p:cNvSpPr>
            <a:spLocks noGrp="1"/>
          </p:cNvSpPr>
          <p:nvPr>
            <p:ph type="sldNum" sz="quarter" idx="12"/>
          </p:nvPr>
        </p:nvSpPr>
        <p:spPr/>
        <p:txBody>
          <a:bodyPr/>
          <a:lstStyle/>
          <a:p>
            <a:fld id="{64A8786C-255D-4AD6-BF4C-40BEDD3E2D4C}" type="slidenum">
              <a:rPr lang="de-DE" smtClean="0"/>
              <a:t>7</a:t>
            </a:fld>
            <a:endParaRPr lang="de-DE" dirty="0"/>
          </a:p>
        </p:txBody>
      </p:sp>
      <p:pic>
        <p:nvPicPr>
          <p:cNvPr id="7" name="Grafik 6">
            <a:extLst>
              <a:ext uri="{FF2B5EF4-FFF2-40B4-BE49-F238E27FC236}">
                <a16:creationId xmlns:a16="http://schemas.microsoft.com/office/drawing/2014/main" id="{C4A90C6B-28C7-4AC8-80CD-341E6965E2D0}"/>
              </a:ext>
            </a:extLst>
          </p:cNvPr>
          <p:cNvPicPr>
            <a:picLocks noChangeAspect="1"/>
          </p:cNvPicPr>
          <p:nvPr/>
        </p:nvPicPr>
        <p:blipFill>
          <a:blip r:embed="rId2"/>
          <a:stretch>
            <a:fillRect/>
          </a:stretch>
        </p:blipFill>
        <p:spPr>
          <a:xfrm>
            <a:off x="1262176" y="1310692"/>
            <a:ext cx="6046128" cy="5289646"/>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Freihand 7">
                <a:extLst>
                  <a:ext uri="{FF2B5EF4-FFF2-40B4-BE49-F238E27FC236}">
                    <a16:creationId xmlns:a16="http://schemas.microsoft.com/office/drawing/2014/main" id="{C89CC4C4-2C7D-4724-ABDC-4E1F3EA8D905}"/>
                  </a:ext>
                </a:extLst>
              </p14:cNvPr>
              <p14:cNvContentPartPr/>
              <p14:nvPr/>
            </p14:nvContentPartPr>
            <p14:xfrm>
              <a:off x="4018462" y="4397891"/>
              <a:ext cx="63000" cy="25200"/>
            </p14:xfrm>
          </p:contentPart>
        </mc:Choice>
        <mc:Fallback xmlns="">
          <p:pic>
            <p:nvPicPr>
              <p:cNvPr id="8" name="Freihand 7">
                <a:extLst>
                  <a:ext uri="{FF2B5EF4-FFF2-40B4-BE49-F238E27FC236}">
                    <a16:creationId xmlns:a16="http://schemas.microsoft.com/office/drawing/2014/main" id="{C89CC4C4-2C7D-4724-ABDC-4E1F3EA8D905}"/>
                  </a:ext>
                </a:extLst>
              </p:cNvPr>
              <p:cNvPicPr/>
              <p:nvPr/>
            </p:nvPicPr>
            <p:blipFill>
              <a:blip r:embed="rId4"/>
              <a:stretch>
                <a:fillRect/>
              </a:stretch>
            </p:blipFill>
            <p:spPr>
              <a:xfrm>
                <a:off x="4000822" y="4379891"/>
                <a:ext cx="98640" cy="60840"/>
              </a:xfrm>
              <a:prstGeom prst="rect">
                <a:avLst/>
              </a:prstGeom>
            </p:spPr>
          </p:pic>
        </mc:Fallback>
      </mc:AlternateContent>
    </p:spTree>
    <p:extLst>
      <p:ext uri="{BB962C8B-B14F-4D97-AF65-F5344CB8AC3E}">
        <p14:creationId xmlns:p14="http://schemas.microsoft.com/office/powerpoint/2010/main" val="26846524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372200"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t>
            </a:r>
            <a:r>
              <a:rPr lang="de-DE" sz="2400" b="1">
                <a:latin typeface="+mj-lt"/>
                <a:ea typeface="+mn-ea"/>
                <a:cs typeface="+mn-cs"/>
              </a:rPr>
              <a:t>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pic>
        <p:nvPicPr>
          <p:cNvPr id="5" name="Grafik 4"/>
          <p:cNvPicPr>
            <a:picLocks noChangeAspect="1"/>
          </p:cNvPicPr>
          <p:nvPr/>
        </p:nvPicPr>
        <p:blipFill>
          <a:blip r:embed="rId3"/>
          <a:stretch>
            <a:fillRect/>
          </a:stretch>
        </p:blipFill>
        <p:spPr>
          <a:xfrm>
            <a:off x="457200" y="1752600"/>
            <a:ext cx="2438400" cy="1468016"/>
          </a:xfrm>
          <a:prstGeom prst="rect">
            <a:avLst/>
          </a:prstGeom>
        </p:spPr>
      </p:pic>
      <p:sp>
        <p:nvSpPr>
          <p:cNvPr id="6" name="Ellipse 5"/>
          <p:cNvSpPr/>
          <p:nvPr/>
        </p:nvSpPr>
        <p:spPr>
          <a:xfrm>
            <a:off x="3073400" y="1555041"/>
            <a:ext cx="5638800" cy="152442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Einheitlich strukturierte Kundenbindungs-Plattform</a:t>
            </a:r>
          </a:p>
        </p:txBody>
      </p:sp>
      <p:sp>
        <p:nvSpPr>
          <p:cNvPr id="7" name="Ellipse 6"/>
          <p:cNvSpPr/>
          <p:nvPr/>
        </p:nvSpPr>
        <p:spPr>
          <a:xfrm>
            <a:off x="3962400" y="2846987"/>
            <a:ext cx="3083077"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Prädiktive Scoring-Modelle </a:t>
            </a:r>
          </a:p>
        </p:txBody>
      </p:sp>
      <p:sp>
        <p:nvSpPr>
          <p:cNvPr id="3" name="Additionszeichen 2"/>
          <p:cNvSpPr/>
          <p:nvPr/>
        </p:nvSpPr>
        <p:spPr>
          <a:xfrm>
            <a:off x="4284332" y="3211269"/>
            <a:ext cx="575336" cy="58965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a:off x="3962400" y="4094201"/>
            <a:ext cx="3083077"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bg1">
                    <a:lumMod val="95000"/>
                  </a:schemeClr>
                </a:solidFill>
              </a:rPr>
              <a:t>Know-How</a:t>
            </a:r>
            <a:r>
              <a:rPr lang="de-DE" sz="2400" dirty="0">
                <a:solidFill>
                  <a:schemeClr val="bg1">
                    <a:lumMod val="95000"/>
                  </a:schemeClr>
                </a:solidFill>
              </a:rPr>
              <a:t>-Integration</a:t>
            </a:r>
          </a:p>
        </p:txBody>
      </p:sp>
      <p:sp>
        <p:nvSpPr>
          <p:cNvPr id="9" name="Gleich 8"/>
          <p:cNvSpPr/>
          <p:nvPr/>
        </p:nvSpPr>
        <p:spPr>
          <a:xfrm>
            <a:off x="1208792" y="5388698"/>
            <a:ext cx="1310742" cy="762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 name="Additionszeichen 9"/>
          <p:cNvSpPr/>
          <p:nvPr/>
        </p:nvSpPr>
        <p:spPr>
          <a:xfrm>
            <a:off x="4191000" y="4511865"/>
            <a:ext cx="575336" cy="58965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2387409" y="5233320"/>
            <a:ext cx="6233058" cy="1072757"/>
          </a:xfrm>
          <a:prstGeom prst="rect">
            <a:avLst/>
          </a:prstGeom>
          <a:noFill/>
          <a:ln>
            <a:solidFill>
              <a:schemeClr val="accent1">
                <a:shade val="50000"/>
              </a:schemeClr>
            </a:solidFill>
          </a:ln>
        </p:spPr>
        <p:txBody>
          <a:bodyPr wrap="square" rtlCol="0">
            <a:noAutofit/>
          </a:bodyPr>
          <a:lstStyle/>
          <a:p>
            <a:pPr>
              <a:lnSpc>
                <a:spcPct val="150000"/>
              </a:lnSpc>
            </a:pPr>
            <a:r>
              <a:rPr lang="de-DE" sz="2400" dirty="0"/>
              <a:t>Erstellung intelligenter und effektiver Segmente</a:t>
            </a:r>
          </a:p>
        </p:txBody>
      </p:sp>
    </p:spTree>
    <p:extLst>
      <p:ext uri="{BB962C8B-B14F-4D97-AF65-F5344CB8AC3E}">
        <p14:creationId xmlns:p14="http://schemas.microsoft.com/office/powerpoint/2010/main" val="29616163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8" grpId="0" animBg="1"/>
      <p:bldP spid="9" grpId="0" animBg="1"/>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156176"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t>
            </a:r>
            <a:r>
              <a:rPr lang="de-DE" sz="2400" b="1">
                <a:latin typeface="+mj-lt"/>
                <a:ea typeface="+mn-ea"/>
                <a:cs typeface="+mn-cs"/>
              </a:rPr>
              <a:t>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11" name="Textfeld 10"/>
          <p:cNvSpPr txBox="1"/>
          <p:nvPr/>
        </p:nvSpPr>
        <p:spPr>
          <a:xfrm>
            <a:off x="472463" y="1601238"/>
            <a:ext cx="8237783" cy="685800"/>
          </a:xfrm>
          <a:prstGeom prst="rect">
            <a:avLst/>
          </a:prstGeom>
          <a:noFill/>
          <a:ln>
            <a:solidFill>
              <a:schemeClr val="accent1">
                <a:shade val="50000"/>
              </a:schemeClr>
            </a:solidFill>
          </a:ln>
        </p:spPr>
        <p:txBody>
          <a:bodyPr wrap="square" rtlCol="0">
            <a:noAutofit/>
          </a:bodyPr>
          <a:lstStyle/>
          <a:p>
            <a:pPr>
              <a:lnSpc>
                <a:spcPct val="150000"/>
              </a:lnSpc>
            </a:pPr>
            <a:r>
              <a:rPr lang="de-DE" sz="2400" dirty="0"/>
              <a:t>Erstellung intelligenter und effektiver Segmente</a:t>
            </a:r>
          </a:p>
        </p:txBody>
      </p:sp>
      <p:sp>
        <p:nvSpPr>
          <p:cNvPr id="12" name="Textfeld 11"/>
          <p:cNvSpPr txBox="1"/>
          <p:nvPr/>
        </p:nvSpPr>
        <p:spPr>
          <a:xfrm>
            <a:off x="378679" y="2404440"/>
            <a:ext cx="6689652" cy="461665"/>
          </a:xfrm>
          <a:prstGeom prst="rect">
            <a:avLst/>
          </a:prstGeom>
          <a:noFill/>
        </p:spPr>
        <p:txBody>
          <a:bodyPr wrap="none" rtlCol="0">
            <a:spAutoFit/>
          </a:bodyPr>
          <a:lstStyle/>
          <a:p>
            <a:r>
              <a:rPr lang="de-DE" sz="2400" dirty="0"/>
              <a:t>Kontakte werden in Gruppen zusammengefasst</a:t>
            </a:r>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3086100"/>
            <a:ext cx="6477000" cy="3238500"/>
          </a:xfrm>
          <a:prstGeom prst="rect">
            <a:avLst/>
          </a:prstGeom>
        </p:spPr>
      </p:pic>
    </p:spTree>
    <p:extLst>
      <p:ext uri="{BB962C8B-B14F-4D97-AF65-F5344CB8AC3E}">
        <p14:creationId xmlns:p14="http://schemas.microsoft.com/office/powerpoint/2010/main" val="1310848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156176"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11" name="Textfeld 10"/>
          <p:cNvSpPr txBox="1"/>
          <p:nvPr/>
        </p:nvSpPr>
        <p:spPr>
          <a:xfrm>
            <a:off x="472463" y="1601238"/>
            <a:ext cx="8237783" cy="685800"/>
          </a:xfrm>
          <a:prstGeom prst="rect">
            <a:avLst/>
          </a:prstGeom>
          <a:noFill/>
          <a:ln>
            <a:solidFill>
              <a:schemeClr val="accent1">
                <a:shade val="50000"/>
              </a:schemeClr>
            </a:solidFill>
          </a:ln>
        </p:spPr>
        <p:txBody>
          <a:bodyPr wrap="square" rtlCol="0">
            <a:noAutofit/>
          </a:bodyPr>
          <a:lstStyle/>
          <a:p>
            <a:pPr>
              <a:lnSpc>
                <a:spcPct val="150000"/>
              </a:lnSpc>
            </a:pPr>
            <a:r>
              <a:rPr lang="de-DE" sz="2400" dirty="0"/>
              <a:t>Erstellung intelligenter und effektiver Segmente</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227666"/>
            <a:ext cx="3318866" cy="1659433"/>
          </a:xfrm>
          <a:prstGeom prst="rect">
            <a:avLst/>
          </a:prstGeom>
        </p:spPr>
      </p:pic>
      <p:sp>
        <p:nvSpPr>
          <p:cNvPr id="8" name="Textfeld 7"/>
          <p:cNvSpPr txBox="1"/>
          <p:nvPr/>
        </p:nvSpPr>
        <p:spPr>
          <a:xfrm>
            <a:off x="5448300" y="2416687"/>
            <a:ext cx="2286000" cy="838200"/>
          </a:xfrm>
          <a:prstGeom prst="rect">
            <a:avLst/>
          </a:prstGeom>
          <a:noFill/>
          <a:ln>
            <a:noFill/>
          </a:ln>
        </p:spPr>
        <p:txBody>
          <a:bodyPr wrap="square" rtlCol="0">
            <a:noAutofit/>
          </a:bodyPr>
          <a:lstStyle/>
          <a:p>
            <a:pPr>
              <a:lnSpc>
                <a:spcPct val="150000"/>
              </a:lnSpc>
            </a:pPr>
            <a:r>
              <a:rPr lang="de-DE" sz="2400" dirty="0"/>
              <a:t>RFM-Analyse</a:t>
            </a:r>
          </a:p>
        </p:txBody>
      </p:sp>
      <p:sp>
        <p:nvSpPr>
          <p:cNvPr id="9" name="Additionszeichen 8"/>
          <p:cNvSpPr/>
          <p:nvPr/>
        </p:nvSpPr>
        <p:spPr>
          <a:xfrm>
            <a:off x="6039863" y="3058509"/>
            <a:ext cx="575336" cy="58965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4953000" y="3550702"/>
            <a:ext cx="3276600" cy="838200"/>
          </a:xfrm>
          <a:prstGeom prst="rect">
            <a:avLst/>
          </a:prstGeom>
          <a:noFill/>
          <a:ln>
            <a:noFill/>
          </a:ln>
        </p:spPr>
        <p:txBody>
          <a:bodyPr wrap="square" rtlCol="0">
            <a:noAutofit/>
          </a:bodyPr>
          <a:lstStyle/>
          <a:p>
            <a:pPr>
              <a:lnSpc>
                <a:spcPct val="150000"/>
              </a:lnSpc>
            </a:pPr>
            <a:r>
              <a:rPr lang="de-DE" sz="2400" dirty="0"/>
              <a:t>Engagement-Scoring</a:t>
            </a:r>
          </a:p>
        </p:txBody>
      </p:sp>
      <p:sp>
        <p:nvSpPr>
          <p:cNvPr id="14" name="Gleich 13"/>
          <p:cNvSpPr/>
          <p:nvPr/>
        </p:nvSpPr>
        <p:spPr>
          <a:xfrm>
            <a:off x="5562600" y="4235022"/>
            <a:ext cx="1310742" cy="762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Textfeld 15"/>
          <p:cNvSpPr txBox="1"/>
          <p:nvPr/>
        </p:nvSpPr>
        <p:spPr>
          <a:xfrm>
            <a:off x="5184531" y="5233466"/>
            <a:ext cx="2286000" cy="838200"/>
          </a:xfrm>
          <a:prstGeom prst="rect">
            <a:avLst/>
          </a:prstGeom>
          <a:noFill/>
          <a:ln>
            <a:noFill/>
          </a:ln>
        </p:spPr>
        <p:txBody>
          <a:bodyPr wrap="square" rtlCol="0">
            <a:noAutofit/>
          </a:bodyPr>
          <a:lstStyle/>
          <a:p>
            <a:pPr algn="ctr">
              <a:lnSpc>
                <a:spcPct val="150000"/>
              </a:lnSpc>
            </a:pPr>
            <a:r>
              <a:rPr lang="de-DE" sz="2400" dirty="0"/>
              <a:t>ERFM-Analyse</a:t>
            </a:r>
          </a:p>
        </p:txBody>
      </p:sp>
    </p:spTree>
    <p:extLst>
      <p:ext uri="{BB962C8B-B14F-4D97-AF65-F5344CB8AC3E}">
        <p14:creationId xmlns:p14="http://schemas.microsoft.com/office/powerpoint/2010/main" val="13354336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9" grpId="0" animBg="1"/>
      <p:bldP spid="10" grpId="0"/>
      <p:bldP spid="14" grpId="0" animBg="1"/>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228184"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11" name="Textfeld 10"/>
          <p:cNvSpPr txBox="1"/>
          <p:nvPr/>
        </p:nvSpPr>
        <p:spPr>
          <a:xfrm>
            <a:off x="472463" y="1601238"/>
            <a:ext cx="8237783" cy="685800"/>
          </a:xfrm>
          <a:prstGeom prst="rect">
            <a:avLst/>
          </a:prstGeom>
          <a:noFill/>
          <a:ln>
            <a:solidFill>
              <a:schemeClr val="accent1">
                <a:shade val="50000"/>
              </a:schemeClr>
            </a:solidFill>
          </a:ln>
        </p:spPr>
        <p:txBody>
          <a:bodyPr wrap="square" rtlCol="0">
            <a:noAutofit/>
          </a:bodyPr>
          <a:lstStyle/>
          <a:p>
            <a:pPr>
              <a:lnSpc>
                <a:spcPct val="150000"/>
              </a:lnSpc>
            </a:pPr>
            <a:r>
              <a:rPr lang="de-DE" sz="2400" dirty="0"/>
              <a:t>2. Erstellung intelligenter und effektiver Segmente</a:t>
            </a:r>
          </a:p>
        </p:txBody>
      </p:sp>
      <p:sp>
        <p:nvSpPr>
          <p:cNvPr id="16" name="Textfeld 15"/>
          <p:cNvSpPr txBox="1"/>
          <p:nvPr/>
        </p:nvSpPr>
        <p:spPr>
          <a:xfrm>
            <a:off x="372817" y="2743200"/>
            <a:ext cx="8253046" cy="838200"/>
          </a:xfrm>
          <a:prstGeom prst="rect">
            <a:avLst/>
          </a:prstGeom>
          <a:noFill/>
          <a:ln>
            <a:noFill/>
          </a:ln>
        </p:spPr>
        <p:txBody>
          <a:bodyPr wrap="square" rtlCol="0">
            <a:noAutofit/>
          </a:bodyPr>
          <a:lstStyle/>
          <a:p>
            <a:pPr algn="ctr">
              <a:lnSpc>
                <a:spcPct val="150000"/>
              </a:lnSpc>
            </a:pPr>
            <a:r>
              <a:rPr lang="de-DE" sz="2400" dirty="0"/>
              <a:t>ERFM-Analyse deckt grundlegende Customer </a:t>
            </a:r>
            <a:r>
              <a:rPr lang="de-DE" sz="2400" dirty="0" err="1"/>
              <a:t>Lifecyle</a:t>
            </a:r>
            <a:r>
              <a:rPr lang="de-DE" sz="2400" dirty="0"/>
              <a:t>-Segmente ab</a:t>
            </a:r>
          </a:p>
        </p:txBody>
      </p:sp>
      <p:sp>
        <p:nvSpPr>
          <p:cNvPr id="12" name="Ellipse 11"/>
          <p:cNvSpPr/>
          <p:nvPr/>
        </p:nvSpPr>
        <p:spPr>
          <a:xfrm>
            <a:off x="337648" y="4196007"/>
            <a:ext cx="3083077"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bg1">
                    <a:lumMod val="95000"/>
                  </a:schemeClr>
                </a:solidFill>
              </a:rPr>
              <a:t>Cohorte</a:t>
            </a:r>
            <a:r>
              <a:rPr lang="de-DE" sz="2400" dirty="0">
                <a:solidFill>
                  <a:schemeClr val="bg1">
                    <a:lumMod val="95000"/>
                  </a:schemeClr>
                </a:solidFill>
              </a:rPr>
              <a:t> Gruppen</a:t>
            </a:r>
          </a:p>
        </p:txBody>
      </p:sp>
      <p:sp>
        <p:nvSpPr>
          <p:cNvPr id="15" name="Ellipse 14"/>
          <p:cNvSpPr/>
          <p:nvPr/>
        </p:nvSpPr>
        <p:spPr>
          <a:xfrm>
            <a:off x="5627169" y="4291806"/>
            <a:ext cx="3083077"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Prädiktives Clustering</a:t>
            </a:r>
          </a:p>
        </p:txBody>
      </p:sp>
      <p:sp>
        <p:nvSpPr>
          <p:cNvPr id="17" name="Ellipse 16"/>
          <p:cNvSpPr/>
          <p:nvPr/>
        </p:nvSpPr>
        <p:spPr>
          <a:xfrm>
            <a:off x="2743201" y="4238930"/>
            <a:ext cx="3352800"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bg1">
                    <a:lumMod val="95000"/>
                  </a:schemeClr>
                </a:solidFill>
              </a:rPr>
              <a:t>Microsegmente</a:t>
            </a:r>
            <a:endParaRPr lang="de-DE" sz="2400" dirty="0">
              <a:solidFill>
                <a:schemeClr val="bg1">
                  <a:lumMod val="95000"/>
                </a:schemeClr>
              </a:solidFill>
            </a:endParaRPr>
          </a:p>
        </p:txBody>
      </p:sp>
    </p:spTree>
    <p:extLst>
      <p:ext uri="{BB962C8B-B14F-4D97-AF65-F5344CB8AC3E}">
        <p14:creationId xmlns:p14="http://schemas.microsoft.com/office/powerpoint/2010/main" val="35650071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2" grpId="0" animBg="1"/>
      <p:bldP spid="15" grpId="0" animBg="1"/>
      <p:bldP spid="1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300192"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pic>
        <p:nvPicPr>
          <p:cNvPr id="3" name="Grafik 2"/>
          <p:cNvPicPr>
            <a:picLocks noChangeAspect="1"/>
          </p:cNvPicPr>
          <p:nvPr/>
        </p:nvPicPr>
        <p:blipFill>
          <a:blip r:embed="rId3"/>
          <a:stretch>
            <a:fillRect/>
          </a:stretch>
        </p:blipFill>
        <p:spPr>
          <a:xfrm>
            <a:off x="678641" y="1752600"/>
            <a:ext cx="7620000" cy="4191000"/>
          </a:xfrm>
          <a:prstGeom prst="rect">
            <a:avLst/>
          </a:prstGeom>
        </p:spPr>
      </p:pic>
    </p:spTree>
    <p:extLst>
      <p:ext uri="{BB962C8B-B14F-4D97-AF65-F5344CB8AC3E}">
        <p14:creationId xmlns:p14="http://schemas.microsoft.com/office/powerpoint/2010/main" val="8132521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372200"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t>
            </a:r>
            <a:r>
              <a:rPr lang="de-DE" sz="2400" b="1">
                <a:latin typeface="+mj-lt"/>
                <a:ea typeface="+mn-ea"/>
                <a:cs typeface="+mn-cs"/>
              </a:rPr>
              <a:t>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5" name="Ellipse 4"/>
          <p:cNvSpPr/>
          <p:nvPr/>
        </p:nvSpPr>
        <p:spPr>
          <a:xfrm>
            <a:off x="408026" y="2438400"/>
            <a:ext cx="3083077" cy="1447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Smart </a:t>
            </a:r>
            <a:r>
              <a:rPr lang="de-DE" sz="2400" dirty="0" err="1">
                <a:solidFill>
                  <a:schemeClr val="bg1">
                    <a:lumMod val="95000"/>
                  </a:schemeClr>
                </a:solidFill>
              </a:rPr>
              <a:t>Metrics</a:t>
            </a:r>
            <a:r>
              <a:rPr lang="de-DE" sz="2400" dirty="0">
                <a:solidFill>
                  <a:schemeClr val="bg1">
                    <a:lumMod val="95000"/>
                  </a:schemeClr>
                </a:solidFill>
              </a:rPr>
              <a:t> verwenden</a:t>
            </a:r>
          </a:p>
        </p:txBody>
      </p:sp>
      <p:sp>
        <p:nvSpPr>
          <p:cNvPr id="6" name="Ellipse 5"/>
          <p:cNvSpPr/>
          <p:nvPr/>
        </p:nvSpPr>
        <p:spPr>
          <a:xfrm>
            <a:off x="408025" y="4572000"/>
            <a:ext cx="3083077"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Prädiktives Verhaltensmodell</a:t>
            </a:r>
          </a:p>
        </p:txBody>
      </p:sp>
      <p:sp>
        <p:nvSpPr>
          <p:cNvPr id="7" name="Ellipse 6"/>
          <p:cNvSpPr/>
          <p:nvPr/>
        </p:nvSpPr>
        <p:spPr>
          <a:xfrm>
            <a:off x="4724400" y="2537619"/>
            <a:ext cx="3083077"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Motivierende Metriken</a:t>
            </a:r>
          </a:p>
        </p:txBody>
      </p:sp>
      <p:sp>
        <p:nvSpPr>
          <p:cNvPr id="8" name="Ellipse 7"/>
          <p:cNvSpPr/>
          <p:nvPr/>
        </p:nvSpPr>
        <p:spPr>
          <a:xfrm>
            <a:off x="4689190" y="4572000"/>
            <a:ext cx="3083077"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Prädiktiver Umsatz</a:t>
            </a:r>
          </a:p>
        </p:txBody>
      </p:sp>
      <p:sp>
        <p:nvSpPr>
          <p:cNvPr id="9" name="Textfeld 8"/>
          <p:cNvSpPr txBox="1"/>
          <p:nvPr/>
        </p:nvSpPr>
        <p:spPr>
          <a:xfrm>
            <a:off x="472463" y="1601238"/>
            <a:ext cx="8237783" cy="685800"/>
          </a:xfrm>
          <a:prstGeom prst="rect">
            <a:avLst/>
          </a:prstGeom>
          <a:noFill/>
          <a:ln>
            <a:solidFill>
              <a:schemeClr val="accent1">
                <a:shade val="50000"/>
              </a:schemeClr>
            </a:solidFill>
          </a:ln>
        </p:spPr>
        <p:txBody>
          <a:bodyPr wrap="square" rtlCol="0">
            <a:noAutofit/>
          </a:bodyPr>
          <a:lstStyle/>
          <a:p>
            <a:pPr>
              <a:lnSpc>
                <a:spcPct val="150000"/>
              </a:lnSpc>
            </a:pPr>
            <a:r>
              <a:rPr lang="de-DE" sz="2400" dirty="0"/>
              <a:t>3. Smart </a:t>
            </a:r>
            <a:r>
              <a:rPr lang="de-DE" sz="2400" dirty="0" err="1"/>
              <a:t>Metrics</a:t>
            </a:r>
            <a:endParaRPr lang="de-DE" sz="2400" dirty="0"/>
          </a:p>
        </p:txBody>
      </p:sp>
    </p:spTree>
    <p:extLst>
      <p:ext uri="{BB962C8B-B14F-4D97-AF65-F5344CB8AC3E}">
        <p14:creationId xmlns:p14="http://schemas.microsoft.com/office/powerpoint/2010/main" val="38850799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372200"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t>
            </a:r>
            <a:r>
              <a:rPr lang="de-DE" sz="2400" b="1">
                <a:latin typeface="+mj-lt"/>
                <a:ea typeface="+mn-ea"/>
                <a:cs typeface="+mn-cs"/>
              </a:rPr>
              <a:t>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5" name="Ellipse 4"/>
          <p:cNvSpPr/>
          <p:nvPr/>
        </p:nvSpPr>
        <p:spPr>
          <a:xfrm>
            <a:off x="350745" y="2590800"/>
            <a:ext cx="3782974" cy="1676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lumMod val="95000"/>
                  </a:schemeClr>
                </a:solidFill>
              </a:rPr>
              <a:t>Ist der Einfluss meiner Strategie messbar? </a:t>
            </a:r>
          </a:p>
        </p:txBody>
      </p:sp>
      <p:sp>
        <p:nvSpPr>
          <p:cNvPr id="6" name="Ellipse 5"/>
          <p:cNvSpPr/>
          <p:nvPr/>
        </p:nvSpPr>
        <p:spPr>
          <a:xfrm>
            <a:off x="3352800" y="3848100"/>
            <a:ext cx="3630575" cy="14478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Control Group </a:t>
            </a:r>
            <a:r>
              <a:rPr lang="de-DE" sz="2400" b="1" dirty="0" err="1"/>
              <a:t>Testing</a:t>
            </a:r>
            <a:r>
              <a:rPr lang="de-DE" sz="2400" b="1" dirty="0"/>
              <a:t> </a:t>
            </a:r>
            <a:endParaRPr lang="de-DE" sz="2400" dirty="0">
              <a:solidFill>
                <a:schemeClr val="bg1">
                  <a:lumMod val="95000"/>
                </a:schemeClr>
              </a:solidFill>
            </a:endParaRPr>
          </a:p>
        </p:txBody>
      </p:sp>
      <p:sp>
        <p:nvSpPr>
          <p:cNvPr id="9" name="Textfeld 8"/>
          <p:cNvSpPr txBox="1"/>
          <p:nvPr/>
        </p:nvSpPr>
        <p:spPr>
          <a:xfrm>
            <a:off x="472463" y="1601238"/>
            <a:ext cx="8237783" cy="631581"/>
          </a:xfrm>
          <a:prstGeom prst="rect">
            <a:avLst/>
          </a:prstGeom>
          <a:noFill/>
          <a:ln>
            <a:solidFill>
              <a:schemeClr val="accent1">
                <a:shade val="50000"/>
              </a:schemeClr>
            </a:solidFill>
          </a:ln>
        </p:spPr>
        <p:txBody>
          <a:bodyPr wrap="square" rtlCol="0">
            <a:noAutofit/>
          </a:bodyPr>
          <a:lstStyle/>
          <a:p>
            <a:pPr>
              <a:lnSpc>
                <a:spcPct val="150000"/>
              </a:lnSpc>
            </a:pPr>
            <a:r>
              <a:rPr lang="de-DE" sz="2400" dirty="0"/>
              <a:t>5. Berechnen Sie den Einfluss</a:t>
            </a:r>
          </a:p>
        </p:txBody>
      </p:sp>
      <p:sp>
        <p:nvSpPr>
          <p:cNvPr id="3" name="Rechteck 2"/>
          <p:cNvSpPr/>
          <p:nvPr/>
        </p:nvSpPr>
        <p:spPr>
          <a:xfrm>
            <a:off x="4078539" y="5439048"/>
            <a:ext cx="4572000" cy="646331"/>
          </a:xfrm>
          <a:prstGeom prst="rect">
            <a:avLst/>
          </a:prstGeom>
        </p:spPr>
        <p:txBody>
          <a:bodyPr>
            <a:spAutoFit/>
          </a:bodyPr>
          <a:lstStyle/>
          <a:p>
            <a:r>
              <a:rPr lang="de-DE" dirty="0"/>
              <a:t>Das Beobachten von Öffnungsraten, Klicks oder Konvertierungen reicht hier nicht aus!</a:t>
            </a:r>
          </a:p>
        </p:txBody>
      </p:sp>
    </p:spTree>
    <p:extLst>
      <p:ext uri="{BB962C8B-B14F-4D97-AF65-F5344CB8AC3E}">
        <p14:creationId xmlns:p14="http://schemas.microsoft.com/office/powerpoint/2010/main" val="12077056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300192"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t>
            </a:r>
            <a:r>
              <a:rPr lang="de-DE" sz="2400" b="1">
                <a:latin typeface="+mj-lt"/>
                <a:ea typeface="+mn-ea"/>
                <a:cs typeface="+mn-cs"/>
              </a:rPr>
              <a:t>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5" name="Ellipse 4"/>
          <p:cNvSpPr/>
          <p:nvPr/>
        </p:nvSpPr>
        <p:spPr>
          <a:xfrm>
            <a:off x="609600" y="3639401"/>
            <a:ext cx="2944774" cy="169459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Nur Sammlung notwendiger Daten! </a:t>
            </a:r>
          </a:p>
        </p:txBody>
      </p:sp>
      <p:sp>
        <p:nvSpPr>
          <p:cNvPr id="6" name="Ellipse 5"/>
          <p:cNvSpPr/>
          <p:nvPr/>
        </p:nvSpPr>
        <p:spPr>
          <a:xfrm>
            <a:off x="4953000" y="3772528"/>
            <a:ext cx="2971800" cy="156147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Tägliche effiziente Reporting-Routine nötig</a:t>
            </a:r>
            <a:endParaRPr lang="de-DE" dirty="0">
              <a:solidFill>
                <a:schemeClr val="bg1">
                  <a:lumMod val="95000"/>
                </a:schemeClr>
              </a:solidFill>
            </a:endParaRPr>
          </a:p>
        </p:txBody>
      </p:sp>
      <p:sp>
        <p:nvSpPr>
          <p:cNvPr id="9" name="Textfeld 8"/>
          <p:cNvSpPr txBox="1"/>
          <p:nvPr/>
        </p:nvSpPr>
        <p:spPr>
          <a:xfrm>
            <a:off x="472463" y="1601238"/>
            <a:ext cx="8237783" cy="631581"/>
          </a:xfrm>
          <a:prstGeom prst="rect">
            <a:avLst/>
          </a:prstGeom>
          <a:noFill/>
          <a:ln>
            <a:solidFill>
              <a:schemeClr val="accent1">
                <a:shade val="50000"/>
              </a:schemeClr>
            </a:solidFill>
          </a:ln>
        </p:spPr>
        <p:txBody>
          <a:bodyPr wrap="square" rtlCol="0">
            <a:noAutofit/>
          </a:bodyPr>
          <a:lstStyle/>
          <a:p>
            <a:pPr>
              <a:lnSpc>
                <a:spcPct val="150000"/>
              </a:lnSpc>
            </a:pPr>
            <a:r>
              <a:rPr lang="de-DE" sz="2400" dirty="0"/>
              <a:t>6. Sinnvolles Reporting</a:t>
            </a:r>
          </a:p>
        </p:txBody>
      </p:sp>
      <p:sp>
        <p:nvSpPr>
          <p:cNvPr id="3" name="Rechteck 2"/>
          <p:cNvSpPr/>
          <p:nvPr/>
        </p:nvSpPr>
        <p:spPr>
          <a:xfrm>
            <a:off x="457200" y="2190162"/>
            <a:ext cx="8024446" cy="1131848"/>
          </a:xfrm>
          <a:prstGeom prst="rect">
            <a:avLst/>
          </a:prstGeom>
        </p:spPr>
        <p:txBody>
          <a:bodyPr wrap="square">
            <a:spAutoFit/>
          </a:bodyPr>
          <a:lstStyle/>
          <a:p>
            <a:pPr>
              <a:lnSpc>
                <a:spcPct val="150000"/>
              </a:lnSpc>
            </a:pPr>
            <a:r>
              <a:rPr lang="de-DE" sz="2400" dirty="0"/>
              <a:t>Das automatisierte Kunden-Bindungs-Programm ist keine komplette </a:t>
            </a:r>
            <a:r>
              <a:rPr lang="de-DE" sz="2400" dirty="0" err="1"/>
              <a:t>Intelligence</a:t>
            </a:r>
            <a:r>
              <a:rPr lang="de-DE" sz="2400" dirty="0"/>
              <a:t>-Lösung!</a:t>
            </a:r>
          </a:p>
        </p:txBody>
      </p:sp>
    </p:spTree>
    <p:extLst>
      <p:ext uri="{BB962C8B-B14F-4D97-AF65-F5344CB8AC3E}">
        <p14:creationId xmlns:p14="http://schemas.microsoft.com/office/powerpoint/2010/main" val="6945252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228184"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t>
            </a:r>
            <a:r>
              <a:rPr lang="de-DE" sz="2400" b="1">
                <a:latin typeface="+mj-lt"/>
                <a:ea typeface="+mn-ea"/>
                <a:cs typeface="+mn-cs"/>
              </a:rPr>
              <a:t>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9" name="Textfeld 8"/>
          <p:cNvSpPr txBox="1"/>
          <p:nvPr/>
        </p:nvSpPr>
        <p:spPr>
          <a:xfrm>
            <a:off x="472463" y="1601238"/>
            <a:ext cx="8237783" cy="631581"/>
          </a:xfrm>
          <a:prstGeom prst="rect">
            <a:avLst/>
          </a:prstGeom>
          <a:noFill/>
          <a:ln>
            <a:solidFill>
              <a:schemeClr val="accent1">
                <a:shade val="50000"/>
              </a:schemeClr>
            </a:solidFill>
          </a:ln>
        </p:spPr>
        <p:txBody>
          <a:bodyPr wrap="square" rtlCol="0">
            <a:noAutofit/>
          </a:bodyPr>
          <a:lstStyle/>
          <a:p>
            <a:pPr>
              <a:lnSpc>
                <a:spcPct val="150000"/>
              </a:lnSpc>
            </a:pPr>
            <a:r>
              <a:rPr lang="de-DE" sz="2400" dirty="0"/>
              <a:t>6. Sinnvolles Reporting</a:t>
            </a:r>
          </a:p>
        </p:txBody>
      </p:sp>
      <p:sp>
        <p:nvSpPr>
          <p:cNvPr id="3" name="Rechteck 2"/>
          <p:cNvSpPr/>
          <p:nvPr/>
        </p:nvSpPr>
        <p:spPr>
          <a:xfrm>
            <a:off x="457200" y="2190162"/>
            <a:ext cx="8024446" cy="1131848"/>
          </a:xfrm>
          <a:prstGeom prst="rect">
            <a:avLst/>
          </a:prstGeom>
        </p:spPr>
        <p:txBody>
          <a:bodyPr wrap="square">
            <a:spAutoFit/>
          </a:bodyPr>
          <a:lstStyle/>
          <a:p>
            <a:pPr>
              <a:lnSpc>
                <a:spcPct val="150000"/>
              </a:lnSpc>
            </a:pPr>
            <a:r>
              <a:rPr lang="de-DE" sz="2400" dirty="0"/>
              <a:t>Das automatisierte Kunden-Bindungs-Programm ist keine komplette </a:t>
            </a:r>
            <a:r>
              <a:rPr lang="de-DE" sz="2400" dirty="0" err="1"/>
              <a:t>Intelligence</a:t>
            </a:r>
            <a:r>
              <a:rPr lang="de-DE" sz="2400" dirty="0"/>
              <a:t>-Lösung!</a:t>
            </a:r>
          </a:p>
        </p:txBody>
      </p:sp>
      <p:sp>
        <p:nvSpPr>
          <p:cNvPr id="8" name="Ellipse 7"/>
          <p:cNvSpPr/>
          <p:nvPr/>
        </p:nvSpPr>
        <p:spPr>
          <a:xfrm>
            <a:off x="344439" y="3550610"/>
            <a:ext cx="3733800"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1. Verteilung der Kontakt über die </a:t>
            </a:r>
            <a:r>
              <a:rPr lang="de-DE" b="1" dirty="0" err="1"/>
              <a:t>Lifecycle</a:t>
            </a:r>
            <a:r>
              <a:rPr lang="de-DE" b="1" dirty="0"/>
              <a:t>-Segmente</a:t>
            </a:r>
            <a:endParaRPr lang="de-DE" dirty="0">
              <a:solidFill>
                <a:schemeClr val="bg1">
                  <a:lumMod val="95000"/>
                </a:schemeClr>
              </a:solidFill>
            </a:endParaRPr>
          </a:p>
        </p:txBody>
      </p:sp>
      <p:sp>
        <p:nvSpPr>
          <p:cNvPr id="10" name="Ellipse 9"/>
          <p:cNvSpPr/>
          <p:nvPr/>
        </p:nvSpPr>
        <p:spPr>
          <a:xfrm>
            <a:off x="4622360" y="3520130"/>
            <a:ext cx="3733800"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2. Finanzielles Potential erkennen und nutzen</a:t>
            </a:r>
            <a:endParaRPr lang="de-DE" dirty="0">
              <a:solidFill>
                <a:schemeClr val="bg1">
                  <a:lumMod val="95000"/>
                </a:schemeClr>
              </a:solidFill>
            </a:endParaRPr>
          </a:p>
        </p:txBody>
      </p:sp>
      <p:sp>
        <p:nvSpPr>
          <p:cNvPr id="11" name="Ellipse 10"/>
          <p:cNvSpPr/>
          <p:nvPr/>
        </p:nvSpPr>
        <p:spPr>
          <a:xfrm>
            <a:off x="2705100" y="4789564"/>
            <a:ext cx="3733800"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3. Einfluss meiner Maßnahmen sehen und optimieren</a:t>
            </a:r>
            <a:endParaRPr lang="de-DE" dirty="0">
              <a:solidFill>
                <a:schemeClr val="bg1">
                  <a:lumMod val="95000"/>
                </a:schemeClr>
              </a:solidFill>
            </a:endParaRPr>
          </a:p>
        </p:txBody>
      </p:sp>
    </p:spTree>
    <p:extLst>
      <p:ext uri="{BB962C8B-B14F-4D97-AF65-F5344CB8AC3E}">
        <p14:creationId xmlns:p14="http://schemas.microsoft.com/office/powerpoint/2010/main" val="17075941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084168"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t>
            </a:r>
            <a:r>
              <a:rPr lang="de-DE" sz="2400" b="1">
                <a:latin typeface="+mj-lt"/>
                <a:ea typeface="+mn-ea"/>
                <a:cs typeface="+mn-cs"/>
              </a:rPr>
              <a:t>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pic>
        <p:nvPicPr>
          <p:cNvPr id="5" name="Grafik 4"/>
          <p:cNvPicPr>
            <a:picLocks noChangeAspect="1"/>
          </p:cNvPicPr>
          <p:nvPr/>
        </p:nvPicPr>
        <p:blipFill>
          <a:blip r:embed="rId3"/>
          <a:stretch>
            <a:fillRect/>
          </a:stretch>
        </p:blipFill>
        <p:spPr>
          <a:xfrm>
            <a:off x="609600" y="1752600"/>
            <a:ext cx="7848600" cy="4060183"/>
          </a:xfrm>
          <a:prstGeom prst="rect">
            <a:avLst/>
          </a:prstGeom>
        </p:spPr>
      </p:pic>
    </p:spTree>
    <p:extLst>
      <p:ext uri="{BB962C8B-B14F-4D97-AF65-F5344CB8AC3E}">
        <p14:creationId xmlns:p14="http://schemas.microsoft.com/office/powerpoint/2010/main" val="30473314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5ACC1-05A3-4BBF-80B4-400C24B5CBE7}"/>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737FAC81-29B9-4F7B-B05F-4D96F2A75977}"/>
              </a:ext>
            </a:extLst>
          </p:cNvPr>
          <p:cNvSpPr>
            <a:spLocks noGrp="1"/>
          </p:cNvSpPr>
          <p:nvPr>
            <p:ph type="dt" sz="half" idx="10"/>
          </p:nvPr>
        </p:nvSpPr>
        <p:spPr/>
        <p:txBody>
          <a:bodyPr/>
          <a:lstStyle/>
          <a:p>
            <a:fld id="{E791181E-7479-43C3-9DA1-5EF5DF3E380B}" type="datetime1">
              <a:rPr lang="de-DE" smtClean="0"/>
              <a:t>18.04.2019</a:t>
            </a:fld>
            <a:endParaRPr lang="de-DE" dirty="0"/>
          </a:p>
        </p:txBody>
      </p:sp>
      <p:sp>
        <p:nvSpPr>
          <p:cNvPr id="4" name="Fußzeilenplatzhalter 3">
            <a:extLst>
              <a:ext uri="{FF2B5EF4-FFF2-40B4-BE49-F238E27FC236}">
                <a16:creationId xmlns:a16="http://schemas.microsoft.com/office/drawing/2014/main" id="{D6888975-55AC-406F-93EB-C5A7F0872F0F}"/>
              </a:ext>
            </a:extLst>
          </p:cNvPr>
          <p:cNvSpPr>
            <a:spLocks noGrp="1"/>
          </p:cNvSpPr>
          <p:nvPr>
            <p:ph type="ftr" sz="quarter" idx="11"/>
          </p:nvPr>
        </p:nvSpPr>
        <p:spPr/>
        <p:txBody>
          <a:bodyPr/>
          <a:lstStyle/>
          <a:p>
            <a:r>
              <a:rPr lang="de-DE"/>
              <a:t>Quelle:</a:t>
            </a:r>
            <a:endParaRPr lang="de-DE" dirty="0"/>
          </a:p>
        </p:txBody>
      </p:sp>
      <p:sp>
        <p:nvSpPr>
          <p:cNvPr id="5" name="Foliennummernplatzhalter 4">
            <a:extLst>
              <a:ext uri="{FF2B5EF4-FFF2-40B4-BE49-F238E27FC236}">
                <a16:creationId xmlns:a16="http://schemas.microsoft.com/office/drawing/2014/main" id="{317A53F4-B9FF-4F10-912F-1B3713EF0F91}"/>
              </a:ext>
            </a:extLst>
          </p:cNvPr>
          <p:cNvSpPr>
            <a:spLocks noGrp="1"/>
          </p:cNvSpPr>
          <p:nvPr>
            <p:ph type="sldNum" sz="quarter" idx="12"/>
          </p:nvPr>
        </p:nvSpPr>
        <p:spPr/>
        <p:txBody>
          <a:bodyPr/>
          <a:lstStyle/>
          <a:p>
            <a:fld id="{64A8786C-255D-4AD6-BF4C-40BEDD3E2D4C}" type="slidenum">
              <a:rPr lang="de-DE" smtClean="0"/>
              <a:t>8</a:t>
            </a:fld>
            <a:endParaRPr lang="de-DE" dirty="0"/>
          </a:p>
        </p:txBody>
      </p:sp>
      <p:pic>
        <p:nvPicPr>
          <p:cNvPr id="7" name="Grafik 6">
            <a:extLst>
              <a:ext uri="{FF2B5EF4-FFF2-40B4-BE49-F238E27FC236}">
                <a16:creationId xmlns:a16="http://schemas.microsoft.com/office/drawing/2014/main" id="{C4A90C6B-28C7-4AC8-80CD-341E6965E2D0}"/>
              </a:ext>
            </a:extLst>
          </p:cNvPr>
          <p:cNvPicPr>
            <a:picLocks noChangeAspect="1"/>
          </p:cNvPicPr>
          <p:nvPr/>
        </p:nvPicPr>
        <p:blipFill>
          <a:blip r:embed="rId2"/>
          <a:stretch>
            <a:fillRect/>
          </a:stretch>
        </p:blipFill>
        <p:spPr>
          <a:xfrm>
            <a:off x="2318538" y="2305021"/>
            <a:ext cx="3525848" cy="3084699"/>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Freihand 7">
                <a:extLst>
                  <a:ext uri="{FF2B5EF4-FFF2-40B4-BE49-F238E27FC236}">
                    <a16:creationId xmlns:a16="http://schemas.microsoft.com/office/drawing/2014/main" id="{C89CC4C4-2C7D-4724-ABDC-4E1F3EA8D905}"/>
                  </a:ext>
                </a:extLst>
              </p14:cNvPr>
              <p14:cNvContentPartPr/>
              <p14:nvPr/>
            </p14:nvContentPartPr>
            <p14:xfrm>
              <a:off x="4018462" y="4397891"/>
              <a:ext cx="63000" cy="25200"/>
            </p14:xfrm>
          </p:contentPart>
        </mc:Choice>
        <mc:Fallback xmlns="">
          <p:pic>
            <p:nvPicPr>
              <p:cNvPr id="8" name="Freihand 7">
                <a:extLst>
                  <a:ext uri="{FF2B5EF4-FFF2-40B4-BE49-F238E27FC236}">
                    <a16:creationId xmlns:a16="http://schemas.microsoft.com/office/drawing/2014/main" id="{C89CC4C4-2C7D-4724-ABDC-4E1F3EA8D905}"/>
                  </a:ext>
                </a:extLst>
              </p:cNvPr>
              <p:cNvPicPr/>
              <p:nvPr/>
            </p:nvPicPr>
            <p:blipFill>
              <a:blip r:embed="rId4"/>
              <a:stretch>
                <a:fillRect/>
              </a:stretch>
            </p:blipFill>
            <p:spPr>
              <a:xfrm>
                <a:off x="4000822" y="4379891"/>
                <a:ext cx="98640" cy="60840"/>
              </a:xfrm>
              <a:prstGeom prst="rect">
                <a:avLst/>
              </a:prstGeom>
            </p:spPr>
          </p:pic>
        </mc:Fallback>
      </mc:AlternateContent>
    </p:spTree>
    <p:extLst>
      <p:ext uri="{BB962C8B-B14F-4D97-AF65-F5344CB8AC3E}">
        <p14:creationId xmlns:p14="http://schemas.microsoft.com/office/powerpoint/2010/main" val="507664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6372200"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7 Schritte zu automatisierter Kundenbindung</a:t>
            </a:r>
            <a:endParaRPr lang="en-CA" sz="2400" b="1" dirty="0">
              <a:latin typeface="+mj-lt"/>
              <a:ea typeface="+mn-ea"/>
              <a:cs typeface="+mn-cs"/>
            </a:endParaRPr>
          </a:p>
        </p:txBody>
      </p:sp>
      <p:sp>
        <p:nvSpPr>
          <p:cNvPr id="4" name="Textfeld 3"/>
          <p:cNvSpPr txBox="1"/>
          <p:nvPr/>
        </p:nvSpPr>
        <p:spPr>
          <a:xfrm>
            <a:off x="372817" y="6324600"/>
            <a:ext cx="7925824" cy="276999"/>
          </a:xfrm>
          <a:prstGeom prst="rect">
            <a:avLst/>
          </a:prstGeom>
          <a:noFill/>
        </p:spPr>
        <p:txBody>
          <a:bodyPr wrap="none" rtlCol="0">
            <a:spAutoFit/>
          </a:bodyPr>
          <a:lstStyle/>
          <a:p>
            <a:r>
              <a:rPr lang="en-US" sz="1200" dirty="0"/>
              <a:t>Quelle: </a:t>
            </a:r>
            <a:r>
              <a:rPr lang="en-US" sz="1200" dirty="0" err="1"/>
              <a:t>Studie</a:t>
            </a:r>
            <a:r>
              <a:rPr lang="en-US" sz="1200" dirty="0"/>
              <a:t> von </a:t>
            </a:r>
            <a:r>
              <a:rPr lang="en-US" sz="1200" dirty="0" err="1"/>
              <a:t>emarsys</a:t>
            </a:r>
            <a:r>
              <a:rPr lang="en-US" sz="1200" dirty="0"/>
              <a:t> 2016, “</a:t>
            </a:r>
            <a:r>
              <a:rPr lang="de-DE" sz="1200" dirty="0"/>
              <a:t>7 SCHRITTE ZUR ERFOLGREICH AUTOMATISIERTEN KUNDENBINDUNG“</a:t>
            </a:r>
          </a:p>
        </p:txBody>
      </p:sp>
      <p:sp>
        <p:nvSpPr>
          <p:cNvPr id="9" name="Textfeld 8"/>
          <p:cNvSpPr txBox="1"/>
          <p:nvPr/>
        </p:nvSpPr>
        <p:spPr>
          <a:xfrm>
            <a:off x="472463" y="1601238"/>
            <a:ext cx="8237783" cy="631581"/>
          </a:xfrm>
          <a:prstGeom prst="rect">
            <a:avLst/>
          </a:prstGeom>
          <a:noFill/>
          <a:ln>
            <a:solidFill>
              <a:schemeClr val="accent1">
                <a:shade val="50000"/>
              </a:schemeClr>
            </a:solidFill>
          </a:ln>
        </p:spPr>
        <p:txBody>
          <a:bodyPr wrap="square" rtlCol="0">
            <a:noAutofit/>
          </a:bodyPr>
          <a:lstStyle/>
          <a:p>
            <a:pPr>
              <a:lnSpc>
                <a:spcPct val="150000"/>
              </a:lnSpc>
            </a:pPr>
            <a:r>
              <a:rPr lang="de-DE" sz="2400" dirty="0"/>
              <a:t>7. Anregung zum Experimentieren</a:t>
            </a:r>
          </a:p>
        </p:txBody>
      </p:sp>
      <p:sp>
        <p:nvSpPr>
          <p:cNvPr id="3" name="Rechteck 2"/>
          <p:cNvSpPr/>
          <p:nvPr/>
        </p:nvSpPr>
        <p:spPr>
          <a:xfrm>
            <a:off x="609600" y="2670789"/>
            <a:ext cx="7924799" cy="1200329"/>
          </a:xfrm>
          <a:prstGeom prst="rect">
            <a:avLst/>
          </a:prstGeom>
        </p:spPr>
        <p:txBody>
          <a:bodyPr wrap="square">
            <a:spAutoFit/>
          </a:bodyPr>
          <a:lstStyle/>
          <a:p>
            <a:pPr>
              <a:lnSpc>
                <a:spcPct val="150000"/>
              </a:lnSpc>
            </a:pPr>
            <a:r>
              <a:rPr lang="de-DE" sz="2400" dirty="0"/>
              <a:t>Arbeiten Sie mit Control Groups und vergleichen Sie die Ergebnisse.</a:t>
            </a:r>
          </a:p>
        </p:txBody>
      </p:sp>
      <p:sp>
        <p:nvSpPr>
          <p:cNvPr id="8" name="Rechteck 7"/>
          <p:cNvSpPr/>
          <p:nvPr/>
        </p:nvSpPr>
        <p:spPr>
          <a:xfrm>
            <a:off x="685800" y="4309088"/>
            <a:ext cx="7924799" cy="1200329"/>
          </a:xfrm>
          <a:prstGeom prst="rect">
            <a:avLst/>
          </a:prstGeom>
        </p:spPr>
        <p:txBody>
          <a:bodyPr wrap="square">
            <a:spAutoFit/>
          </a:bodyPr>
          <a:lstStyle/>
          <a:p>
            <a:pPr>
              <a:lnSpc>
                <a:spcPct val="150000"/>
              </a:lnSpc>
            </a:pPr>
            <a:r>
              <a:rPr lang="de-DE" sz="2400" dirty="0" err="1"/>
              <a:t>Performt</a:t>
            </a:r>
            <a:r>
              <a:rPr lang="de-DE" sz="2400" dirty="0"/>
              <a:t> das neue System besser, stellen Sie komplett um auf den restlichen Teil Ihrer Kontakte</a:t>
            </a:r>
          </a:p>
        </p:txBody>
      </p:sp>
    </p:spTree>
    <p:extLst>
      <p:ext uri="{BB962C8B-B14F-4D97-AF65-F5344CB8AC3E}">
        <p14:creationId xmlns:p14="http://schemas.microsoft.com/office/powerpoint/2010/main" val="28826504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de-DE" sz="2400" b="1">
                <a:latin typeface="+mj-lt"/>
                <a:ea typeface="+mn-ea"/>
                <a:cs typeface="+mn-cs"/>
              </a:rPr>
              <a:t>Marketing Automation</a:t>
            </a:r>
            <a:endParaRPr lang="en-CA" sz="2400" b="1" dirty="0">
              <a:latin typeface="+mj-lt"/>
              <a:ea typeface="+mn-ea"/>
              <a:cs typeface="+mn-cs"/>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088" y="1676400"/>
            <a:ext cx="4114800" cy="446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571088" y="6428601"/>
            <a:ext cx="3220112" cy="276999"/>
          </a:xfrm>
          <a:prstGeom prst="rect">
            <a:avLst/>
          </a:prstGeom>
          <a:noFill/>
        </p:spPr>
        <p:txBody>
          <a:bodyPr wrap="none" rtlCol="0">
            <a:spAutoFit/>
          </a:bodyPr>
          <a:lstStyle/>
          <a:p>
            <a:r>
              <a:rPr lang="en-US" sz="1200" dirty="0" err="1"/>
              <a:t>Quelle</a:t>
            </a:r>
            <a:r>
              <a:rPr lang="en-US" sz="1200" dirty="0"/>
              <a:t>: http://www.business2community.com</a:t>
            </a:r>
            <a:endParaRPr lang="de-DE" sz="1200" dirty="0"/>
          </a:p>
        </p:txBody>
      </p:sp>
    </p:spTree>
    <p:extLst>
      <p:ext uri="{BB962C8B-B14F-4D97-AF65-F5344CB8AC3E}">
        <p14:creationId xmlns:p14="http://schemas.microsoft.com/office/powerpoint/2010/main" val="4238306947"/>
      </p:ext>
    </p:extLst>
  </p:cSld>
  <p:clrMapOvr>
    <a:masterClrMapping/>
  </p:clrMapOvr>
  <p:transition spd="med">
    <p:split dir="in"/>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a:t>
            </a:r>
            <a:endParaRPr lang="en-CA" sz="2400" b="1" dirty="0">
              <a:latin typeface="+mj-lt"/>
              <a:ea typeface="+mn-ea"/>
              <a:cs typeface="+mn-cs"/>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22" y="2514600"/>
            <a:ext cx="2711752" cy="294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571088" y="6428601"/>
            <a:ext cx="3220112" cy="276999"/>
          </a:xfrm>
          <a:prstGeom prst="rect">
            <a:avLst/>
          </a:prstGeom>
          <a:noFill/>
        </p:spPr>
        <p:txBody>
          <a:bodyPr wrap="none" rtlCol="0">
            <a:spAutoFit/>
          </a:bodyPr>
          <a:lstStyle/>
          <a:p>
            <a:r>
              <a:rPr lang="en-US" sz="1200" dirty="0" err="1"/>
              <a:t>Quelle</a:t>
            </a:r>
            <a:r>
              <a:rPr lang="en-US" sz="1200" dirty="0"/>
              <a:t>: http://www.business2community.com</a:t>
            </a:r>
            <a:endParaRPr lang="de-DE" sz="1200" dirty="0"/>
          </a:p>
        </p:txBody>
      </p:sp>
      <p:sp>
        <p:nvSpPr>
          <p:cNvPr id="5" name="Rechteck 4"/>
          <p:cNvSpPr/>
          <p:nvPr/>
        </p:nvSpPr>
        <p:spPr>
          <a:xfrm>
            <a:off x="3962400" y="2002203"/>
            <a:ext cx="4572000" cy="3970318"/>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Mehr Leads durch Optimierung der Prozesse</a:t>
            </a:r>
          </a:p>
          <a:p>
            <a:pPr marL="342900" indent="-342900">
              <a:lnSpc>
                <a:spcPct val="150000"/>
              </a:lnSpc>
              <a:buFont typeface="Wingdings" panose="05000000000000000000" pitchFamily="2" charset="2"/>
              <a:buChar char="Ø"/>
            </a:pPr>
            <a:r>
              <a:rPr lang="en-US" sz="2400" dirty="0"/>
              <a:t>79% der am </a:t>
            </a:r>
            <a:r>
              <a:rPr lang="en-US" sz="2400" dirty="0" err="1"/>
              <a:t>besten</a:t>
            </a:r>
            <a:r>
              <a:rPr lang="en-US" sz="2400" dirty="0"/>
              <a:t> </a:t>
            </a:r>
            <a:r>
              <a:rPr lang="en-US" sz="2400" dirty="0" err="1"/>
              <a:t>performenden</a:t>
            </a:r>
            <a:r>
              <a:rPr lang="en-US" sz="2400" dirty="0"/>
              <a:t> </a:t>
            </a:r>
            <a:r>
              <a:rPr lang="en-US" sz="2400" dirty="0" err="1"/>
              <a:t>Firmen</a:t>
            </a:r>
            <a:r>
              <a:rPr lang="en-US" sz="2400" dirty="0"/>
              <a:t> der </a:t>
            </a:r>
            <a:r>
              <a:rPr lang="en-US" sz="2400" dirty="0" err="1"/>
              <a:t>letzten</a:t>
            </a:r>
            <a:r>
              <a:rPr lang="en-US" sz="2400" dirty="0"/>
              <a:t> </a:t>
            </a:r>
            <a:r>
              <a:rPr lang="en-US" sz="2400" dirty="0" err="1"/>
              <a:t>beiden</a:t>
            </a:r>
            <a:r>
              <a:rPr lang="en-US" sz="2400" dirty="0"/>
              <a:t> </a:t>
            </a:r>
            <a:r>
              <a:rPr lang="en-US" sz="2400" dirty="0" err="1"/>
              <a:t>Jahre</a:t>
            </a:r>
            <a:r>
              <a:rPr lang="en-US" sz="2400" dirty="0"/>
              <a:t> </a:t>
            </a:r>
            <a:r>
              <a:rPr lang="en-US" sz="2400" dirty="0" err="1"/>
              <a:t>haben</a:t>
            </a:r>
            <a:r>
              <a:rPr lang="en-US" sz="2400" dirty="0"/>
              <a:t> </a:t>
            </a:r>
            <a:r>
              <a:rPr lang="en-US" sz="2400" dirty="0" err="1"/>
              <a:t>es</a:t>
            </a:r>
            <a:r>
              <a:rPr lang="en-US" sz="2400" dirty="0"/>
              <a:t> </a:t>
            </a:r>
            <a:r>
              <a:rPr lang="en-US" sz="2400" dirty="0" err="1"/>
              <a:t>eingesetzt</a:t>
            </a:r>
            <a:endParaRPr lang="de-DE" sz="2400" dirty="0"/>
          </a:p>
          <a:p>
            <a:pPr marL="342900" indent="-342900">
              <a:lnSpc>
                <a:spcPct val="150000"/>
              </a:lnSpc>
              <a:buFont typeface="Wingdings" panose="05000000000000000000" pitchFamily="2" charset="2"/>
              <a:buChar char="Ø"/>
            </a:pPr>
            <a:endParaRPr lang="de-DE" sz="2400" dirty="0"/>
          </a:p>
        </p:txBody>
      </p:sp>
    </p:spTree>
    <p:extLst>
      <p:ext uri="{BB962C8B-B14F-4D97-AF65-F5344CB8AC3E}">
        <p14:creationId xmlns:p14="http://schemas.microsoft.com/office/powerpoint/2010/main" val="2853826638"/>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8"/>
          <p:cNvSpPr>
            <a:spLocks noGrp="1"/>
          </p:cNvSpPr>
          <p:nvPr>
            <p:ph type="dt" sz="half" idx="10"/>
          </p:nvPr>
        </p:nvSpPr>
        <p:spPr/>
        <p:txBody>
          <a:bodyPr/>
          <a:lstStyle/>
          <a:p>
            <a:fld id="{233EC599-3FA9-49A1-A54C-ABCDA6D67E2F}" type="datetime1">
              <a:rPr lang="de-DE" smtClean="0"/>
              <a:t>18.04.2019</a:t>
            </a:fld>
            <a:endParaRPr lang="de-DE" dirty="0"/>
          </a:p>
        </p:txBody>
      </p:sp>
      <p:sp>
        <p:nvSpPr>
          <p:cNvPr id="3" name="Titel 2"/>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Beispiel Marketing-Automation: Marketo.de</a:t>
            </a:r>
          </a:p>
        </p:txBody>
      </p:sp>
      <p:pic>
        <p:nvPicPr>
          <p:cNvPr id="21507" name="Picture 3" descr="http://www.onlinemarketing-praxis.de/uploads/rezensionen/.thumbs/kunden-machen-was-sie-wolle_3de094.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75" y="7826375"/>
            <a:ext cx="952500" cy="14573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1669100" y="6536377"/>
            <a:ext cx="3550972" cy="276999"/>
          </a:xfrm>
          <a:prstGeom prst="rect">
            <a:avLst/>
          </a:prstGeom>
        </p:spPr>
        <p:txBody>
          <a:bodyPr wrap="none">
            <a:spAutoFit/>
          </a:bodyPr>
          <a:lstStyle/>
          <a:p>
            <a:r>
              <a:rPr lang="de-DE" sz="1200" dirty="0"/>
              <a:t>Quelle: Uwe-Michael Sinn, adzine.de, 28.10.2015</a:t>
            </a:r>
          </a:p>
        </p:txBody>
      </p:sp>
      <p:sp>
        <p:nvSpPr>
          <p:cNvPr id="4" name="Textfeld 3"/>
          <p:cNvSpPr txBox="1"/>
          <p:nvPr/>
        </p:nvSpPr>
        <p:spPr>
          <a:xfrm>
            <a:off x="2895600" y="5398532"/>
            <a:ext cx="3244799" cy="461665"/>
          </a:xfrm>
          <a:prstGeom prst="rect">
            <a:avLst/>
          </a:prstGeom>
          <a:noFill/>
        </p:spPr>
        <p:txBody>
          <a:bodyPr wrap="none" rtlCol="0">
            <a:spAutoFit/>
          </a:bodyPr>
          <a:lstStyle/>
          <a:p>
            <a:r>
              <a:rPr lang="de-DE" sz="2400" dirty="0">
                <a:hlinkClick r:id="rId6"/>
              </a:rPr>
              <a:t>http://de.marketo.com/</a:t>
            </a:r>
            <a:endParaRPr lang="de-DE" sz="2400" dirty="0"/>
          </a:p>
        </p:txBody>
      </p:sp>
      <p:sp>
        <p:nvSpPr>
          <p:cNvPr id="5" name="Rechteck 4"/>
          <p:cNvSpPr/>
          <p:nvPr/>
        </p:nvSpPr>
        <p:spPr>
          <a:xfrm>
            <a:off x="2971800" y="5862935"/>
            <a:ext cx="5638800" cy="461665"/>
          </a:xfrm>
          <a:prstGeom prst="rect">
            <a:avLst/>
          </a:prstGeom>
        </p:spPr>
        <p:txBody>
          <a:bodyPr wrap="square">
            <a:spAutoFit/>
          </a:bodyPr>
          <a:lstStyle/>
          <a:p>
            <a:r>
              <a:rPr lang="de-DE" sz="2400" dirty="0">
                <a:hlinkClick r:id="rId7"/>
              </a:rPr>
              <a:t>4-Minuten Demo</a:t>
            </a:r>
            <a:endParaRPr lang="de-DE" sz="2400" dirty="0"/>
          </a:p>
        </p:txBody>
      </p:sp>
      <p:pic>
        <p:nvPicPr>
          <p:cNvPr id="6" name="1QBqs2CTADQ">
            <a:hlinkClick r:id="" action="ppaction://media"/>
            <a:extLst>
              <a:ext uri="{FF2B5EF4-FFF2-40B4-BE49-F238E27FC236}">
                <a16:creationId xmlns:a16="http://schemas.microsoft.com/office/drawing/2014/main" id="{2BA41FED-AD3F-429B-AA04-241412CDD80C}"/>
              </a:ext>
            </a:extLst>
          </p:cNvPr>
          <p:cNvPicPr>
            <a:picLocks noRot="1" noChangeAspect="1"/>
          </p:cNvPicPr>
          <p:nvPr>
            <a:videoFile r:link="rId1"/>
          </p:nvPr>
        </p:nvPicPr>
        <p:blipFill>
          <a:blip r:embed="rId8"/>
          <a:stretch>
            <a:fillRect/>
          </a:stretch>
        </p:blipFill>
        <p:spPr>
          <a:xfrm>
            <a:off x="699829" y="1391356"/>
            <a:ext cx="7910771" cy="5015300"/>
          </a:xfrm>
          <a:prstGeom prst="rect">
            <a:avLst/>
          </a:prstGeom>
        </p:spPr>
      </p:pic>
      <p:pic>
        <p:nvPicPr>
          <p:cNvPr id="7" name="Grafik 6">
            <a:extLst>
              <a:ext uri="{FF2B5EF4-FFF2-40B4-BE49-F238E27FC236}">
                <a16:creationId xmlns:a16="http://schemas.microsoft.com/office/drawing/2014/main" id="{A47BED1F-4C60-4781-B083-A486CB438388}"/>
              </a:ext>
            </a:extLst>
          </p:cNvPr>
          <p:cNvPicPr>
            <a:picLocks noChangeAspect="1"/>
          </p:cNvPicPr>
          <p:nvPr/>
        </p:nvPicPr>
        <p:blipFill>
          <a:blip r:embed="rId9"/>
          <a:stretch>
            <a:fillRect/>
          </a:stretch>
        </p:blipFill>
        <p:spPr>
          <a:xfrm>
            <a:off x="1187624" y="1648378"/>
            <a:ext cx="7143750" cy="4381500"/>
          </a:xfrm>
          <a:prstGeom prst="rect">
            <a:avLst/>
          </a:prstGeom>
        </p:spPr>
      </p:pic>
    </p:spTree>
    <p:extLst>
      <p:ext uri="{BB962C8B-B14F-4D97-AF65-F5344CB8AC3E}">
        <p14:creationId xmlns:p14="http://schemas.microsoft.com/office/powerpoint/2010/main" val="2143414691"/>
      </p:ext>
    </p:extLst>
  </p:cSld>
  <p:clrMapOvr>
    <a:masterClrMapping/>
  </p:clrMapOvr>
  <p:transition spd="med">
    <p:split dir="in"/>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40"/>
            <a:ext cx="5796136"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welche Software passt für mich? </a:t>
            </a:r>
            <a:endParaRPr lang="en-CA" sz="2400" b="1" dirty="0">
              <a:latin typeface="+mj-lt"/>
              <a:ea typeface="+mn-ea"/>
              <a:cs typeface="+mn-cs"/>
            </a:endParaRPr>
          </a:p>
        </p:txBody>
      </p:sp>
      <p:sp>
        <p:nvSpPr>
          <p:cNvPr id="5" name="Rechteck 4"/>
          <p:cNvSpPr/>
          <p:nvPr/>
        </p:nvSpPr>
        <p:spPr>
          <a:xfrm>
            <a:off x="457200" y="1447800"/>
            <a:ext cx="8229600" cy="577850"/>
          </a:xfrm>
          <a:prstGeom prst="rect">
            <a:avLst/>
          </a:prstGeom>
        </p:spPr>
        <p:txBody>
          <a:bodyPr wrap="square">
            <a:spAutoFit/>
          </a:bodyPr>
          <a:lstStyle/>
          <a:p>
            <a:pPr>
              <a:lnSpc>
                <a:spcPct val="150000"/>
              </a:lnSpc>
            </a:pPr>
            <a:r>
              <a:rPr lang="de-DE" sz="2400" dirty="0"/>
              <a:t>https://www.g2crowd.com/categories/marketing-automation</a:t>
            </a:r>
          </a:p>
        </p:txBody>
      </p:sp>
      <p:pic>
        <p:nvPicPr>
          <p:cNvPr id="3" name="Grafik 2"/>
          <p:cNvPicPr>
            <a:picLocks noChangeAspect="1"/>
          </p:cNvPicPr>
          <p:nvPr/>
        </p:nvPicPr>
        <p:blipFill>
          <a:blip r:embed="rId3"/>
          <a:stretch>
            <a:fillRect/>
          </a:stretch>
        </p:blipFill>
        <p:spPr>
          <a:xfrm>
            <a:off x="457200" y="2151622"/>
            <a:ext cx="4876800" cy="4235216"/>
          </a:xfrm>
          <a:prstGeom prst="rect">
            <a:avLst/>
          </a:prstGeom>
        </p:spPr>
      </p:pic>
    </p:spTree>
    <p:extLst>
      <p:ext uri="{BB962C8B-B14F-4D97-AF65-F5344CB8AC3E}">
        <p14:creationId xmlns:p14="http://schemas.microsoft.com/office/powerpoint/2010/main" val="28358407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40"/>
            <a:ext cx="5940152"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Marketing Automation – welche Software passt für mich? </a:t>
            </a:r>
            <a:endParaRPr lang="en-CA" sz="2400" b="1" dirty="0">
              <a:latin typeface="+mj-lt"/>
              <a:ea typeface="+mn-ea"/>
              <a:cs typeface="+mn-cs"/>
            </a:endParaRPr>
          </a:p>
        </p:txBody>
      </p:sp>
      <p:sp>
        <p:nvSpPr>
          <p:cNvPr id="5" name="Rechteck 4"/>
          <p:cNvSpPr/>
          <p:nvPr/>
        </p:nvSpPr>
        <p:spPr>
          <a:xfrm>
            <a:off x="457200" y="1447800"/>
            <a:ext cx="8229600" cy="577850"/>
          </a:xfrm>
          <a:prstGeom prst="rect">
            <a:avLst/>
          </a:prstGeom>
        </p:spPr>
        <p:txBody>
          <a:bodyPr wrap="square">
            <a:spAutoFit/>
          </a:bodyPr>
          <a:lstStyle/>
          <a:p>
            <a:pPr>
              <a:lnSpc>
                <a:spcPct val="150000"/>
              </a:lnSpc>
            </a:pPr>
            <a:r>
              <a:rPr lang="de-DE" sz="2400" dirty="0"/>
              <a:t>https://www.g2crowd.com/categories/marketing-automation</a:t>
            </a:r>
          </a:p>
        </p:txBody>
      </p:sp>
      <p:pic>
        <p:nvPicPr>
          <p:cNvPr id="3" name="Grafik 2"/>
          <p:cNvPicPr>
            <a:picLocks noChangeAspect="1"/>
          </p:cNvPicPr>
          <p:nvPr/>
        </p:nvPicPr>
        <p:blipFill>
          <a:blip r:embed="rId3"/>
          <a:stretch>
            <a:fillRect/>
          </a:stretch>
        </p:blipFill>
        <p:spPr>
          <a:xfrm>
            <a:off x="457200" y="2151622"/>
            <a:ext cx="2085089" cy="1810778"/>
          </a:xfrm>
          <a:prstGeom prst="rect">
            <a:avLst/>
          </a:prstGeom>
        </p:spPr>
      </p:pic>
      <p:pic>
        <p:nvPicPr>
          <p:cNvPr id="4" name="Grafik 3"/>
          <p:cNvPicPr>
            <a:picLocks noChangeAspect="1"/>
          </p:cNvPicPr>
          <p:nvPr/>
        </p:nvPicPr>
        <p:blipFill>
          <a:blip r:embed="rId4"/>
          <a:stretch>
            <a:fillRect/>
          </a:stretch>
        </p:blipFill>
        <p:spPr>
          <a:xfrm>
            <a:off x="2506676" y="2177192"/>
            <a:ext cx="5646724" cy="3766408"/>
          </a:xfrm>
          <a:prstGeom prst="rect">
            <a:avLst/>
          </a:prstGeom>
        </p:spPr>
      </p:pic>
    </p:spTree>
    <p:extLst>
      <p:ext uri="{BB962C8B-B14F-4D97-AF65-F5344CB8AC3E}">
        <p14:creationId xmlns:p14="http://schemas.microsoft.com/office/powerpoint/2010/main" val="37723733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40692"/>
            <a:ext cx="6228184" cy="461665"/>
          </a:xfrm>
          <a:noFill/>
          <a:ln cap="rnd" cmpd="dbl">
            <a:noFill/>
            <a:round/>
          </a:ln>
        </p:spPr>
        <p:txBody>
          <a:bodyPr vert="horz" wrap="square" lIns="91440" tIns="45720" rIns="91440" bIns="45720" rtlCol="0" anchor="ctr">
            <a:spAutoFit/>
          </a:bodyPr>
          <a:lstStyle/>
          <a:p>
            <a:pPr algn="l"/>
            <a:r>
              <a:rPr lang="de-DE" sz="2400" b="1">
                <a:latin typeface="+mj-lt"/>
                <a:ea typeface="+mn-ea"/>
                <a:cs typeface="+mn-cs"/>
              </a:rPr>
              <a:t>Lead Scoring</a:t>
            </a:r>
            <a:endParaRPr lang="en-CA" sz="2400" b="1" dirty="0">
              <a:latin typeface="+mj-lt"/>
              <a:ea typeface="+mn-ea"/>
              <a:cs typeface="+mn-cs"/>
            </a:endParaRPr>
          </a:p>
        </p:txBody>
      </p:sp>
      <p:sp>
        <p:nvSpPr>
          <p:cNvPr id="4" name="Textfeld 3"/>
          <p:cNvSpPr txBox="1"/>
          <p:nvPr/>
        </p:nvSpPr>
        <p:spPr>
          <a:xfrm>
            <a:off x="2571088" y="6428601"/>
            <a:ext cx="2138278" cy="276999"/>
          </a:xfrm>
          <a:prstGeom prst="rect">
            <a:avLst/>
          </a:prstGeom>
          <a:noFill/>
        </p:spPr>
        <p:txBody>
          <a:bodyPr wrap="none" rtlCol="0">
            <a:spAutoFit/>
          </a:bodyPr>
          <a:lstStyle/>
          <a:p>
            <a:r>
              <a:rPr lang="en-US" sz="1200" dirty="0" err="1"/>
              <a:t>Quelle</a:t>
            </a:r>
            <a:r>
              <a:rPr lang="en-US" sz="1200" dirty="0"/>
              <a:t>: http://www.eloqua.de</a:t>
            </a:r>
            <a:endParaRPr lang="de-DE" sz="1200" dirty="0"/>
          </a:p>
        </p:txBody>
      </p:sp>
      <p:graphicFrame>
        <p:nvGraphicFramePr>
          <p:cNvPr id="5" name="Diagramm 4"/>
          <p:cNvGraphicFramePr/>
          <p:nvPr>
            <p:extLst/>
          </p:nvPr>
        </p:nvGraphicFramePr>
        <p:xfrm>
          <a:off x="533400" y="1524000"/>
          <a:ext cx="7467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125519"/>
      </p:ext>
    </p:extLst>
  </p:cSld>
  <p:clrMapOvr>
    <a:masterClrMapping/>
  </p:clrMapOvr>
  <p:transition spd="med">
    <p:split dir="in"/>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40692"/>
            <a:ext cx="6228184" cy="461665"/>
          </a:xfrm>
          <a:noFill/>
          <a:ln cap="rnd" cmpd="dbl">
            <a:noFill/>
            <a:round/>
          </a:ln>
        </p:spPr>
        <p:txBody>
          <a:bodyPr vert="horz" wrap="square" lIns="91440" tIns="45720" rIns="91440" bIns="45720" rtlCol="0" anchor="ctr">
            <a:spAutoFit/>
          </a:bodyPr>
          <a:lstStyle/>
          <a:p>
            <a:pPr algn="l"/>
            <a:r>
              <a:rPr lang="de-DE" sz="2400" b="1">
                <a:latin typeface="+mj-lt"/>
                <a:ea typeface="+mn-ea"/>
                <a:cs typeface="+mn-cs"/>
              </a:rPr>
              <a:t>Lead Scoring</a:t>
            </a:r>
            <a:endParaRPr lang="en-CA" sz="2400" b="1" dirty="0">
              <a:latin typeface="+mj-lt"/>
              <a:ea typeface="+mn-ea"/>
              <a:cs typeface="+mn-cs"/>
            </a:endParaRPr>
          </a:p>
        </p:txBody>
      </p:sp>
      <p:sp>
        <p:nvSpPr>
          <p:cNvPr id="6" name="Rechteck 5"/>
          <p:cNvSpPr/>
          <p:nvPr/>
        </p:nvSpPr>
        <p:spPr>
          <a:xfrm>
            <a:off x="1354227" y="1930703"/>
            <a:ext cx="4572000" cy="2862322"/>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Gehört der Lead überhaupt zu meiner Zielgruppe?</a:t>
            </a:r>
          </a:p>
          <a:p>
            <a:pPr marL="342900" indent="-342900">
              <a:lnSpc>
                <a:spcPct val="150000"/>
              </a:lnSpc>
              <a:buFont typeface="Wingdings" panose="05000000000000000000" pitchFamily="2" charset="2"/>
              <a:buChar char="Ø"/>
            </a:pPr>
            <a:endParaRPr lang="de-DE" sz="2400" dirty="0"/>
          </a:p>
          <a:p>
            <a:pPr marL="342900" indent="-342900">
              <a:lnSpc>
                <a:spcPct val="150000"/>
              </a:lnSpc>
              <a:buFont typeface="Wingdings" panose="05000000000000000000" pitchFamily="2" charset="2"/>
              <a:buChar char="Ø"/>
            </a:pPr>
            <a:r>
              <a:rPr lang="en-US" sz="2400" dirty="0"/>
              <a:t>Hat der Lead (</a:t>
            </a:r>
            <a:r>
              <a:rPr lang="en-US" sz="2400" dirty="0" err="1"/>
              <a:t>jetzt</a:t>
            </a:r>
            <a:r>
              <a:rPr lang="en-US" sz="2400" dirty="0"/>
              <a:t>) </a:t>
            </a:r>
            <a:r>
              <a:rPr lang="en-US" sz="2400" dirty="0" err="1"/>
              <a:t>Interesse</a:t>
            </a:r>
            <a:r>
              <a:rPr lang="en-US" sz="2400" dirty="0"/>
              <a:t>? </a:t>
            </a:r>
            <a:endParaRPr lang="de-DE" sz="2400" dirty="0"/>
          </a:p>
        </p:txBody>
      </p:sp>
    </p:spTree>
    <p:extLst>
      <p:ext uri="{BB962C8B-B14F-4D97-AF65-F5344CB8AC3E}">
        <p14:creationId xmlns:p14="http://schemas.microsoft.com/office/powerpoint/2010/main" val="3259815422"/>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de-DE" sz="2400" b="1">
                <a:latin typeface="+mj-lt"/>
                <a:ea typeface="+mn-ea"/>
                <a:cs typeface="+mn-cs"/>
              </a:rPr>
              <a:t>Lead Scoring</a:t>
            </a:r>
            <a:endParaRPr lang="en-CA" sz="2400" b="1" dirty="0">
              <a:latin typeface="+mj-lt"/>
              <a:ea typeface="+mn-ea"/>
              <a:cs typeface="+mn-cs"/>
            </a:endParaRPr>
          </a:p>
        </p:txBody>
      </p:sp>
      <p:sp>
        <p:nvSpPr>
          <p:cNvPr id="4" name="Textfeld 3"/>
          <p:cNvSpPr txBox="1"/>
          <p:nvPr/>
        </p:nvSpPr>
        <p:spPr>
          <a:xfrm>
            <a:off x="2571088" y="6428601"/>
            <a:ext cx="3220305" cy="276999"/>
          </a:xfrm>
          <a:prstGeom prst="rect">
            <a:avLst/>
          </a:prstGeom>
          <a:noFill/>
        </p:spPr>
        <p:txBody>
          <a:bodyPr wrap="none" rtlCol="0">
            <a:spAutoFit/>
          </a:bodyPr>
          <a:lstStyle/>
          <a:p>
            <a:r>
              <a:rPr lang="en-US" sz="1200" dirty="0" err="1"/>
              <a:t>Quelle</a:t>
            </a:r>
            <a:r>
              <a:rPr lang="en-US" sz="1200" dirty="0"/>
              <a:t>: http://www.onlinemarketing-praxis.de</a:t>
            </a:r>
            <a:endParaRPr lang="de-DE" sz="12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4717965"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410200" y="2209800"/>
            <a:ext cx="3429000" cy="2308324"/>
          </a:xfrm>
          <a:prstGeom prst="rect">
            <a:avLst/>
          </a:prstGeom>
          <a:noFill/>
        </p:spPr>
        <p:txBody>
          <a:bodyPr wrap="square" rtlCol="0">
            <a:spAutoFit/>
          </a:bodyPr>
          <a:lstStyle/>
          <a:p>
            <a:endParaRPr lang="de-DE" sz="2400" dirty="0"/>
          </a:p>
          <a:p>
            <a:r>
              <a:rPr lang="de-DE" sz="2400" dirty="0"/>
              <a:t>Lead Scoring: Einteilung der Leads in bestimmte Kategorien und Priorisierung</a:t>
            </a:r>
          </a:p>
          <a:p>
            <a:endParaRPr lang="de-DE" sz="2400" dirty="0"/>
          </a:p>
        </p:txBody>
      </p:sp>
    </p:spTree>
    <p:extLst>
      <p:ext uri="{BB962C8B-B14F-4D97-AF65-F5344CB8AC3E}">
        <p14:creationId xmlns:p14="http://schemas.microsoft.com/office/powerpoint/2010/main" val="1039543056"/>
      </p:ext>
    </p:extLst>
  </p:cSld>
  <p:clrMapOvr>
    <a:masterClrMapping/>
  </p:clrMapOvr>
  <p:transition spd="med">
    <p:split dir="in"/>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0639"/>
            <a:ext cx="5940152" cy="830997"/>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Datenbasiertes Lead Scoring (</a:t>
            </a:r>
            <a:r>
              <a:rPr lang="de-DE" sz="2400" b="1">
                <a:latin typeface="+mj-lt"/>
                <a:ea typeface="+mn-ea"/>
                <a:cs typeface="+mn-cs"/>
              </a:rPr>
              <a:t>Beispiele)</a:t>
            </a:r>
            <a:endParaRPr lang="en-CA" sz="2400" b="1" dirty="0">
              <a:latin typeface="+mj-lt"/>
              <a:ea typeface="+mn-ea"/>
              <a:cs typeface="+mn-cs"/>
            </a:endParaRPr>
          </a:p>
        </p:txBody>
      </p:sp>
      <p:sp>
        <p:nvSpPr>
          <p:cNvPr id="4" name="Textfeld 3"/>
          <p:cNvSpPr txBox="1"/>
          <p:nvPr/>
        </p:nvSpPr>
        <p:spPr>
          <a:xfrm>
            <a:off x="2571088" y="6428601"/>
            <a:ext cx="3220305" cy="276999"/>
          </a:xfrm>
          <a:prstGeom prst="rect">
            <a:avLst/>
          </a:prstGeom>
          <a:noFill/>
        </p:spPr>
        <p:txBody>
          <a:bodyPr wrap="none" rtlCol="0">
            <a:spAutoFit/>
          </a:bodyPr>
          <a:lstStyle/>
          <a:p>
            <a:r>
              <a:rPr lang="en-US" sz="1200" dirty="0" err="1"/>
              <a:t>Quelle</a:t>
            </a:r>
            <a:r>
              <a:rPr lang="en-US" sz="1200" dirty="0"/>
              <a:t>: http://www.onlinemarketing-praxis.de</a:t>
            </a:r>
            <a:endParaRPr lang="de-DE" sz="1200" dirty="0"/>
          </a:p>
        </p:txBody>
      </p:sp>
      <p:sp>
        <p:nvSpPr>
          <p:cNvPr id="3" name="Textfeld 2"/>
          <p:cNvSpPr txBox="1"/>
          <p:nvPr/>
        </p:nvSpPr>
        <p:spPr>
          <a:xfrm>
            <a:off x="381000" y="1828800"/>
            <a:ext cx="7924800" cy="424731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de-DE" dirty="0"/>
              <a:t>+5		Email, Vorname, Nachname</a:t>
            </a:r>
          </a:p>
          <a:p>
            <a:pPr marL="342900" indent="-342900">
              <a:lnSpc>
                <a:spcPct val="150000"/>
              </a:lnSpc>
              <a:buFont typeface="Wingdings" panose="05000000000000000000" pitchFamily="2" charset="2"/>
              <a:buChar char="Ø"/>
            </a:pPr>
            <a:r>
              <a:rPr lang="de-DE" dirty="0"/>
              <a:t>+10		Level </a:t>
            </a:r>
            <a:r>
              <a:rPr lang="de-DE" dirty="0" err="1"/>
              <a:t>of</a:t>
            </a:r>
            <a:r>
              <a:rPr lang="de-DE" dirty="0"/>
              <a:t> Experience</a:t>
            </a:r>
          </a:p>
          <a:p>
            <a:pPr marL="342900" indent="-342900">
              <a:lnSpc>
                <a:spcPct val="150000"/>
              </a:lnSpc>
              <a:buFont typeface="Wingdings" panose="05000000000000000000" pitchFamily="2" charset="2"/>
              <a:buChar char="Ø"/>
            </a:pPr>
            <a:r>
              <a:rPr lang="de-DE" dirty="0"/>
              <a:t>+15		Unternehmensgröße</a:t>
            </a:r>
          </a:p>
          <a:p>
            <a:pPr marL="342900" indent="-342900">
              <a:lnSpc>
                <a:spcPct val="150000"/>
              </a:lnSpc>
              <a:buFont typeface="Wingdings" panose="05000000000000000000" pitchFamily="2" charset="2"/>
              <a:buChar char="Ø"/>
            </a:pPr>
            <a:r>
              <a:rPr lang="de-DE" dirty="0"/>
              <a:t>+20		</a:t>
            </a:r>
            <a:r>
              <a:rPr lang="de-DE" dirty="0" err="1"/>
              <a:t>Procurement</a:t>
            </a:r>
            <a:r>
              <a:rPr lang="de-DE" dirty="0"/>
              <a:t>-Kanäle</a:t>
            </a:r>
          </a:p>
          <a:p>
            <a:pPr marL="342900" indent="-342900">
              <a:lnSpc>
                <a:spcPct val="150000"/>
              </a:lnSpc>
              <a:buFont typeface="Wingdings" panose="05000000000000000000" pitchFamily="2" charset="2"/>
              <a:buChar char="Ø"/>
            </a:pPr>
            <a:r>
              <a:rPr lang="de-DE" dirty="0"/>
              <a:t>+25		Größte Herausforderung</a:t>
            </a:r>
          </a:p>
          <a:p>
            <a:pPr marL="342900" indent="-342900">
              <a:lnSpc>
                <a:spcPct val="150000"/>
              </a:lnSpc>
              <a:buFont typeface="Wingdings" panose="05000000000000000000" pitchFamily="2" charset="2"/>
              <a:buChar char="Ø"/>
            </a:pPr>
            <a:r>
              <a:rPr lang="de-DE" dirty="0"/>
              <a:t>+5		</a:t>
            </a:r>
            <a:r>
              <a:rPr lang="de-DE" dirty="0" err="1"/>
              <a:t>Newsletterbestellung</a:t>
            </a:r>
            <a:endParaRPr lang="de-DE" dirty="0"/>
          </a:p>
          <a:p>
            <a:pPr marL="342900" indent="-342900">
              <a:lnSpc>
                <a:spcPct val="150000"/>
              </a:lnSpc>
              <a:buFont typeface="Wingdings" panose="05000000000000000000" pitchFamily="2" charset="2"/>
              <a:buChar char="Ø"/>
            </a:pPr>
            <a:r>
              <a:rPr lang="de-DE" dirty="0"/>
              <a:t>+10		Whitepaper Download</a:t>
            </a:r>
          </a:p>
          <a:p>
            <a:pPr marL="342900" indent="-342900">
              <a:lnSpc>
                <a:spcPct val="150000"/>
              </a:lnSpc>
              <a:buFont typeface="Wingdings" panose="05000000000000000000" pitchFamily="2" charset="2"/>
              <a:buChar char="Ø"/>
            </a:pPr>
            <a:r>
              <a:rPr lang="de-DE" dirty="0"/>
              <a:t>+15		&gt;5 Videoplays</a:t>
            </a:r>
          </a:p>
          <a:p>
            <a:pPr marL="342900" indent="-342900">
              <a:lnSpc>
                <a:spcPct val="150000"/>
              </a:lnSpc>
              <a:buFont typeface="Wingdings" panose="05000000000000000000" pitchFamily="2" charset="2"/>
              <a:buChar char="Ø"/>
            </a:pPr>
            <a:r>
              <a:rPr lang="de-DE" dirty="0"/>
              <a:t>+20		Online-Demo</a:t>
            </a:r>
          </a:p>
          <a:p>
            <a:pPr marL="342900" indent="-342900">
              <a:lnSpc>
                <a:spcPct val="150000"/>
              </a:lnSpc>
              <a:buFont typeface="Wingdings" panose="05000000000000000000" pitchFamily="2" charset="2"/>
              <a:buChar char="Ø"/>
            </a:pPr>
            <a:r>
              <a:rPr lang="de-DE" dirty="0"/>
              <a:t>+25		2xBesuch-Checkout-Seite</a:t>
            </a:r>
          </a:p>
        </p:txBody>
      </p:sp>
    </p:spTree>
    <p:extLst>
      <p:ext uri="{BB962C8B-B14F-4D97-AF65-F5344CB8AC3E}">
        <p14:creationId xmlns:p14="http://schemas.microsoft.com/office/powerpoint/2010/main" val="2008862130"/>
      </p:ext>
    </p:extLst>
  </p:cSld>
  <p:clrMapOvr>
    <a:masterClrMapping/>
  </p:clrMapOvr>
  <p:transition spd="med">
    <p:split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bject 3">
            <a:extLst>
              <a:ext uri="{FF2B5EF4-FFF2-40B4-BE49-F238E27FC236}">
                <a16:creationId xmlns:a16="http://schemas.microsoft.com/office/drawing/2014/main" id="{D1B18993-259F-4C60-8E6A-909B5C937EAE}"/>
              </a:ext>
            </a:extLst>
          </p:cNvPr>
          <p:cNvSpPr txBox="1">
            <a:spLocks noGrp="1"/>
          </p:cNvSpPr>
          <p:nvPr>
            <p:ph type="title" idx="4294967295"/>
          </p:nvPr>
        </p:nvSpPr>
        <p:spPr>
          <a:xfrm>
            <a:off x="431800" y="1651000"/>
            <a:ext cx="8532813" cy="338138"/>
          </a:xfrm>
        </p:spPr>
        <p:txBody>
          <a:bodyPr>
            <a:normAutofit fontScale="90000"/>
          </a:bodyPr>
          <a:lstStyle/>
          <a:p>
            <a:pPr>
              <a:spcBef>
                <a:spcPct val="20000"/>
              </a:spcBef>
              <a:buClr>
                <a:srgbClr val="0066FF"/>
              </a:buClr>
              <a:defRPr/>
            </a:pPr>
            <a:r>
              <a:rPr lang="de-DE" altLang="de-DE" sz="2200" kern="1200" dirty="0">
                <a:latin typeface="+mn-lt"/>
                <a:ea typeface="+mn-ea"/>
                <a:cs typeface="+mn-cs"/>
              </a:rPr>
              <a:t>Evolution des E-Mail-Marketings</a:t>
            </a:r>
          </a:p>
        </p:txBody>
      </p:sp>
      <p:sp>
        <p:nvSpPr>
          <p:cNvPr id="5" name="object 5">
            <a:extLst>
              <a:ext uri="{FF2B5EF4-FFF2-40B4-BE49-F238E27FC236}">
                <a16:creationId xmlns:a16="http://schemas.microsoft.com/office/drawing/2014/main" id="{5E03FD78-E2C6-4BDE-8C38-B2B688065DCC}"/>
              </a:ext>
            </a:extLst>
          </p:cNvPr>
          <p:cNvSpPr txBox="1"/>
          <p:nvPr/>
        </p:nvSpPr>
        <p:spPr>
          <a:xfrm>
            <a:off x="8897938" y="6623050"/>
            <a:ext cx="111125" cy="169863"/>
          </a:xfrm>
          <a:prstGeom prst="rect">
            <a:avLst/>
          </a:prstGeom>
        </p:spPr>
        <p:txBody>
          <a:bodyPr lIns="0" tIns="0" rIns="0" bIns="0">
            <a:spAutoFit/>
          </a:bodyPr>
          <a:lstStyle/>
          <a:p>
            <a:pPr marL="12700">
              <a:defRPr/>
            </a:pPr>
            <a:r>
              <a:rPr sz="1050" dirty="0">
                <a:solidFill>
                  <a:srgbClr val="898989"/>
                </a:solidFill>
                <a:latin typeface="Verdana"/>
                <a:cs typeface="Verdana"/>
              </a:rPr>
              <a:t>4</a:t>
            </a:r>
            <a:endParaRPr sz="1050">
              <a:latin typeface="Verdana"/>
              <a:cs typeface="Verdana"/>
            </a:endParaRPr>
          </a:p>
        </p:txBody>
      </p:sp>
      <p:sp>
        <p:nvSpPr>
          <p:cNvPr id="251908" name="Textfeld 10">
            <a:extLst>
              <a:ext uri="{FF2B5EF4-FFF2-40B4-BE49-F238E27FC236}">
                <a16:creationId xmlns:a16="http://schemas.microsoft.com/office/drawing/2014/main" id="{96FE4B32-9BFC-4609-BE0D-C23263AA894A}"/>
              </a:ext>
            </a:extLst>
          </p:cNvPr>
          <p:cNvSpPr txBox="1">
            <a:spLocks noChangeArrowheads="1"/>
          </p:cNvSpPr>
          <p:nvPr/>
        </p:nvSpPr>
        <p:spPr bwMode="auto">
          <a:xfrm>
            <a:off x="611188" y="981075"/>
            <a:ext cx="835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6FF"/>
              </a:buClr>
              <a:buChar char="•"/>
              <a:defRPr sz="2200">
                <a:solidFill>
                  <a:srgbClr val="003D52"/>
                </a:solidFill>
                <a:latin typeface="Palatino Linotype" panose="02040502050505030304" pitchFamily="18" charset="0"/>
              </a:defRPr>
            </a:lvl1pPr>
            <a:lvl2pPr marL="742950" indent="-285750">
              <a:spcBef>
                <a:spcPct val="20000"/>
              </a:spcBef>
              <a:buClr>
                <a:srgbClr val="0066FF"/>
              </a:buClr>
              <a:buChar char="•"/>
              <a:defRPr sz="2000">
                <a:solidFill>
                  <a:srgbClr val="003D52"/>
                </a:solidFill>
                <a:latin typeface="Palatino Linotype" panose="02040502050505030304" pitchFamily="18" charset="0"/>
              </a:defRPr>
            </a:lvl2pPr>
            <a:lvl3pPr marL="1143000" indent="-228600">
              <a:spcBef>
                <a:spcPct val="20000"/>
              </a:spcBef>
              <a:buClr>
                <a:srgbClr val="0066FF"/>
              </a:buClr>
              <a:buChar char="•"/>
              <a:defRPr sz="2000">
                <a:solidFill>
                  <a:srgbClr val="003D52"/>
                </a:solidFill>
                <a:latin typeface="Palatino Linotype" panose="02040502050505030304" pitchFamily="18" charset="0"/>
              </a:defRPr>
            </a:lvl3pPr>
            <a:lvl4pPr marL="1600200" indent="-228600">
              <a:spcBef>
                <a:spcPct val="20000"/>
              </a:spcBef>
              <a:buClr>
                <a:srgbClr val="0066FF"/>
              </a:buClr>
              <a:buChar char="•"/>
              <a:defRPr sz="2000">
                <a:solidFill>
                  <a:srgbClr val="003D52"/>
                </a:solidFill>
                <a:latin typeface="Palatino Linotype" panose="02040502050505030304" pitchFamily="18" charset="0"/>
              </a:defRPr>
            </a:lvl4pPr>
            <a:lvl5pPr marL="2057400" indent="-228600">
              <a:spcBef>
                <a:spcPct val="20000"/>
              </a:spcBef>
              <a:buClr>
                <a:srgbClr val="0066FF"/>
              </a:buClr>
              <a:buChar char="•"/>
              <a:defRPr sz="2000">
                <a:solidFill>
                  <a:srgbClr val="003D52"/>
                </a:solidFill>
                <a:latin typeface="Palatino Linotype" panose="02040502050505030304" pitchFamily="18" charset="0"/>
              </a:defRPr>
            </a:lvl5pPr>
            <a:lvl6pPr marL="25146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eaLnBrk="1" hangingPunct="1">
              <a:spcBef>
                <a:spcPct val="0"/>
              </a:spcBef>
              <a:buClrTx/>
              <a:buFontTx/>
              <a:buNone/>
            </a:pPr>
            <a:r>
              <a:rPr lang="de-DE" altLang="de-DE" sz="2400" b="1" dirty="0">
                <a:solidFill>
                  <a:schemeClr val="tx1"/>
                </a:solidFill>
                <a:latin typeface="Arial" panose="020B0604020202020204" pitchFamily="34" charset="0"/>
                <a:cs typeface="Arial" panose="020B0604020202020204" pitchFamily="34" charset="0"/>
              </a:rPr>
              <a:t>E-Mail-Marketing – Definition und Zahlen</a:t>
            </a:r>
          </a:p>
        </p:txBody>
      </p:sp>
      <p:sp>
        <p:nvSpPr>
          <p:cNvPr id="7" name="Rechteck 6">
            <a:extLst>
              <a:ext uri="{FF2B5EF4-FFF2-40B4-BE49-F238E27FC236}">
                <a16:creationId xmlns:a16="http://schemas.microsoft.com/office/drawing/2014/main" id="{E6E99344-3EB1-43B2-AE56-A6E9C8C3DFF2}"/>
              </a:ext>
            </a:extLst>
          </p:cNvPr>
          <p:cNvSpPr/>
          <p:nvPr/>
        </p:nvSpPr>
        <p:spPr>
          <a:xfrm>
            <a:off x="91120" y="2147960"/>
            <a:ext cx="8458200" cy="1943100"/>
          </a:xfrm>
          <a:prstGeom prst="rect">
            <a:avLst/>
          </a:prstGeom>
        </p:spPr>
        <p:txBody>
          <a:bodyPr/>
          <a:lstStyle/>
          <a:p>
            <a:pPr>
              <a:lnSpc>
                <a:spcPct val="150000"/>
              </a:lnSpc>
              <a:spcBef>
                <a:spcPct val="20000"/>
              </a:spcBef>
              <a:buClr>
                <a:srgbClr val="0066FF"/>
              </a:buClr>
              <a:defRPr/>
            </a:pPr>
            <a:r>
              <a:rPr lang="de-DE" sz="2000" kern="0" dirty="0">
                <a:solidFill>
                  <a:srgbClr val="003D52"/>
                </a:solidFill>
                <a:latin typeface="+mn-lt"/>
              </a:rPr>
              <a:t>Die Disziplin E-Mail-Marketing ist dem Online-Marketing und im speziellen dem Direktmarketing zuzuordnen und dient Unternehmen dazu, die bestehenden Kundenkontakte weiterhin auszubauen und zu festigen. </a:t>
            </a:r>
          </a:p>
          <a:p>
            <a:pPr marL="342900" indent="-342900">
              <a:lnSpc>
                <a:spcPct val="150000"/>
              </a:lnSpc>
              <a:spcBef>
                <a:spcPct val="20000"/>
              </a:spcBef>
              <a:buClr>
                <a:srgbClr val="0066FF"/>
              </a:buClr>
              <a:buFont typeface="Wingdings" panose="05000000000000000000" pitchFamily="2" charset="2"/>
              <a:buChar char="Ø"/>
              <a:defRPr/>
            </a:pPr>
            <a:endParaRPr lang="de-DE" sz="2000" kern="0" dirty="0">
              <a:solidFill>
                <a:srgbClr val="003D52"/>
              </a:solidFill>
              <a:latin typeface="+mn-lt"/>
            </a:endParaRPr>
          </a:p>
          <a:p>
            <a:pPr marL="342900" indent="-342900">
              <a:lnSpc>
                <a:spcPct val="150000"/>
              </a:lnSpc>
              <a:spcBef>
                <a:spcPct val="20000"/>
              </a:spcBef>
              <a:buClr>
                <a:srgbClr val="0066FF"/>
              </a:buClr>
              <a:buFont typeface="Wingdings" panose="05000000000000000000" pitchFamily="2" charset="2"/>
              <a:buChar char="Ø"/>
              <a:defRPr/>
            </a:pPr>
            <a:endParaRPr lang="de-DE" sz="2000" kern="0" dirty="0">
              <a:solidFill>
                <a:srgbClr val="003D52"/>
              </a:solidFill>
              <a:latin typeface="+mn-lt"/>
            </a:endParaRPr>
          </a:p>
        </p:txBody>
      </p:sp>
      <p:sp>
        <p:nvSpPr>
          <p:cNvPr id="8" name="Title 9">
            <a:extLst>
              <a:ext uri="{FF2B5EF4-FFF2-40B4-BE49-F238E27FC236}">
                <a16:creationId xmlns:a16="http://schemas.microsoft.com/office/drawing/2014/main" id="{955D1B84-1939-4FCF-AEC7-E0E2867D8EF7}"/>
              </a:ext>
            </a:extLst>
          </p:cNvPr>
          <p:cNvSpPr txBox="1">
            <a:spLocks/>
          </p:cNvSpPr>
          <p:nvPr/>
        </p:nvSpPr>
        <p:spPr bwMode="auto">
          <a:xfrm>
            <a:off x="505458" y="4038600"/>
            <a:ext cx="824300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457200">
              <a:spcBef>
                <a:spcPct val="20000"/>
              </a:spcBef>
              <a:buChar char="•"/>
              <a:defRPr sz="3200">
                <a:solidFill>
                  <a:srgbClr val="262626"/>
                </a:solidFill>
                <a:latin typeface="Tahoma" panose="020B0604030504040204" pitchFamily="34" charset="0"/>
              </a:defRPr>
            </a:lvl1pPr>
            <a:lvl2pPr marL="742950" indent="-285750" defTabSz="457200">
              <a:spcBef>
                <a:spcPct val="20000"/>
              </a:spcBef>
              <a:buChar char="–"/>
              <a:defRPr sz="2800">
                <a:solidFill>
                  <a:srgbClr val="262626"/>
                </a:solidFill>
                <a:latin typeface="Tahoma" panose="020B0604030504040204" pitchFamily="34" charset="0"/>
              </a:defRPr>
            </a:lvl2pPr>
            <a:lvl3pPr marL="1143000" indent="-228600" defTabSz="457200">
              <a:spcBef>
                <a:spcPct val="20000"/>
              </a:spcBef>
              <a:buChar char="•"/>
              <a:defRPr sz="2400">
                <a:solidFill>
                  <a:srgbClr val="262626"/>
                </a:solidFill>
                <a:latin typeface="Tahoma" panose="020B0604030504040204" pitchFamily="34" charset="0"/>
              </a:defRPr>
            </a:lvl3pPr>
            <a:lvl4pPr marL="1600200" indent="-228600" defTabSz="457200">
              <a:spcBef>
                <a:spcPct val="20000"/>
              </a:spcBef>
              <a:buChar char="–"/>
              <a:defRPr sz="2000">
                <a:solidFill>
                  <a:srgbClr val="262626"/>
                </a:solidFill>
                <a:latin typeface="Tahoma" panose="020B0604030504040204" pitchFamily="34" charset="0"/>
              </a:defRPr>
            </a:lvl4pPr>
            <a:lvl5pPr marL="2057400" indent="-228600" defTabSz="457200">
              <a:spcBef>
                <a:spcPct val="20000"/>
              </a:spcBef>
              <a:buChar char="»"/>
              <a:defRPr sz="2000">
                <a:solidFill>
                  <a:srgbClr val="262626"/>
                </a:solidFill>
                <a:latin typeface="Tahoma" panose="020B0604030504040204" pitchFamily="34" charset="0"/>
              </a:defRPr>
            </a:lvl5pPr>
            <a:lvl6pPr marL="25146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9pPr>
          </a:lstStyle>
          <a:p>
            <a:pPr algn="ctr" eaLnBrk="1" hangingPunct="1">
              <a:spcBef>
                <a:spcPct val="0"/>
              </a:spcBef>
              <a:buFontTx/>
              <a:buNone/>
              <a:defRPr/>
            </a:pPr>
            <a:r>
              <a:rPr lang="de-DE" altLang="de-DE" b="1" kern="0" dirty="0">
                <a:solidFill>
                  <a:srgbClr val="003D52"/>
                </a:solidFill>
                <a:latin typeface="+mn-lt"/>
              </a:rPr>
              <a:t>150.000.000</a:t>
            </a:r>
          </a:p>
          <a:p>
            <a:pPr algn="ctr" eaLnBrk="1" hangingPunct="1">
              <a:spcBef>
                <a:spcPct val="0"/>
              </a:spcBef>
              <a:buFontTx/>
              <a:buNone/>
              <a:defRPr/>
            </a:pPr>
            <a:r>
              <a:rPr lang="de-DE" altLang="de-DE" b="1" kern="0" dirty="0">
                <a:solidFill>
                  <a:srgbClr val="003D52"/>
                </a:solidFill>
                <a:latin typeface="+mn-lt"/>
              </a:rPr>
              <a:t>versendete E-Mails pro Minute weltweit</a:t>
            </a:r>
          </a:p>
          <a:p>
            <a:pPr algn="ctr" eaLnBrk="1" hangingPunct="1">
              <a:spcBef>
                <a:spcPct val="0"/>
              </a:spcBef>
              <a:buFontTx/>
              <a:buNone/>
              <a:defRPr/>
            </a:pPr>
            <a:endParaRPr lang="de-DE" altLang="de-DE" b="1" kern="0" dirty="0">
              <a:solidFill>
                <a:srgbClr val="003D52"/>
              </a:solidFill>
              <a:latin typeface="+mn-lt"/>
            </a:endParaRPr>
          </a:p>
        </p:txBody>
      </p:sp>
      <p:sp>
        <p:nvSpPr>
          <p:cNvPr id="9" name="Title 9">
            <a:extLst>
              <a:ext uri="{FF2B5EF4-FFF2-40B4-BE49-F238E27FC236}">
                <a16:creationId xmlns:a16="http://schemas.microsoft.com/office/drawing/2014/main" id="{C1892FA3-D69F-4BB7-9239-94CF2FAAE552}"/>
              </a:ext>
            </a:extLst>
          </p:cNvPr>
          <p:cNvSpPr txBox="1">
            <a:spLocks/>
          </p:cNvSpPr>
          <p:nvPr/>
        </p:nvSpPr>
        <p:spPr bwMode="auto">
          <a:xfrm>
            <a:off x="687388" y="5210175"/>
            <a:ext cx="7629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lr>
                <a:srgbClr val="0066FF"/>
              </a:buClr>
              <a:buChar char="•"/>
              <a:defRPr sz="2200">
                <a:solidFill>
                  <a:srgbClr val="003D52"/>
                </a:solidFill>
                <a:latin typeface="Palatino Linotype" panose="02040502050505030304" pitchFamily="18" charset="0"/>
              </a:defRPr>
            </a:lvl1pPr>
            <a:lvl2pPr marL="742950" indent="-285750" defTabSz="457200">
              <a:spcBef>
                <a:spcPct val="20000"/>
              </a:spcBef>
              <a:buClr>
                <a:srgbClr val="0066FF"/>
              </a:buClr>
              <a:buChar char="•"/>
              <a:defRPr sz="2000">
                <a:solidFill>
                  <a:srgbClr val="003D52"/>
                </a:solidFill>
                <a:latin typeface="Palatino Linotype" panose="02040502050505030304" pitchFamily="18" charset="0"/>
              </a:defRPr>
            </a:lvl2pPr>
            <a:lvl3pPr marL="1143000" indent="-228600" defTabSz="457200">
              <a:spcBef>
                <a:spcPct val="20000"/>
              </a:spcBef>
              <a:buClr>
                <a:srgbClr val="0066FF"/>
              </a:buClr>
              <a:buChar char="•"/>
              <a:defRPr sz="2000">
                <a:solidFill>
                  <a:srgbClr val="003D52"/>
                </a:solidFill>
                <a:latin typeface="Palatino Linotype" panose="02040502050505030304" pitchFamily="18" charset="0"/>
              </a:defRPr>
            </a:lvl3pPr>
            <a:lvl4pPr marL="1600200" indent="-228600" defTabSz="457200">
              <a:spcBef>
                <a:spcPct val="20000"/>
              </a:spcBef>
              <a:buClr>
                <a:srgbClr val="0066FF"/>
              </a:buClr>
              <a:buChar char="•"/>
              <a:defRPr sz="2000">
                <a:solidFill>
                  <a:srgbClr val="003D52"/>
                </a:solidFill>
                <a:latin typeface="Palatino Linotype" panose="02040502050505030304" pitchFamily="18" charset="0"/>
              </a:defRPr>
            </a:lvl4pPr>
            <a:lvl5pPr marL="2057400" indent="-228600" defTabSz="457200">
              <a:spcBef>
                <a:spcPct val="20000"/>
              </a:spcBef>
              <a:buClr>
                <a:srgbClr val="0066FF"/>
              </a:buClr>
              <a:buChar char="•"/>
              <a:defRPr sz="2000">
                <a:solidFill>
                  <a:srgbClr val="003D52"/>
                </a:solidFill>
                <a:latin typeface="Palatino Linotype" panose="02040502050505030304" pitchFamily="18" charset="0"/>
              </a:defRPr>
            </a:lvl5pPr>
            <a:lvl6pPr marL="25146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6pPr>
            <a:lvl7pPr marL="29718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7pPr>
            <a:lvl8pPr marL="34290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8pPr>
            <a:lvl9pPr marL="3886200" indent="-228600" defTabSz="457200" eaLnBrk="0" fontAlgn="base" hangingPunct="0">
              <a:spcBef>
                <a:spcPct val="20000"/>
              </a:spcBef>
              <a:spcAft>
                <a:spcPct val="0"/>
              </a:spcAft>
              <a:buClr>
                <a:srgbClr val="0066FF"/>
              </a:buClr>
              <a:buChar char="•"/>
              <a:defRPr sz="2000">
                <a:solidFill>
                  <a:srgbClr val="003D52"/>
                </a:solidFill>
                <a:latin typeface="Palatino Linotype" panose="02040502050505030304" pitchFamily="18" charset="0"/>
              </a:defRPr>
            </a:lvl9pPr>
          </a:lstStyle>
          <a:p>
            <a:pPr algn="ctr" eaLnBrk="1" hangingPunct="1">
              <a:spcBef>
                <a:spcPct val="0"/>
              </a:spcBef>
              <a:buClrTx/>
              <a:buFontTx/>
              <a:buNone/>
            </a:pPr>
            <a:r>
              <a:rPr lang="de-DE" altLang="de-DE" sz="2000">
                <a:solidFill>
                  <a:srgbClr val="FFFFFF"/>
                </a:solidFill>
                <a:latin typeface="Montserrat"/>
                <a:ea typeface="Montserrat"/>
                <a:cs typeface="Montserrat"/>
              </a:rPr>
              <a:t>versendete E-Mails pro Minute weltweit</a:t>
            </a:r>
            <a:endParaRPr lang="de-DE" altLang="de-DE" sz="2400">
              <a:solidFill>
                <a:srgbClr val="FFFFFF"/>
              </a:solidFill>
              <a:latin typeface="Montserrat"/>
              <a:ea typeface="Montserrat"/>
              <a:cs typeface="Montserrat"/>
            </a:endParaRPr>
          </a:p>
        </p:txBody>
      </p:sp>
      <p:sp>
        <p:nvSpPr>
          <p:cNvPr id="10" name="Title 9">
            <a:extLst>
              <a:ext uri="{FF2B5EF4-FFF2-40B4-BE49-F238E27FC236}">
                <a16:creationId xmlns:a16="http://schemas.microsoft.com/office/drawing/2014/main" id="{98E7FEB8-9BD2-40A0-9347-3B408F9A4930}"/>
              </a:ext>
            </a:extLst>
          </p:cNvPr>
          <p:cNvSpPr txBox="1">
            <a:spLocks/>
          </p:cNvSpPr>
          <p:nvPr/>
        </p:nvSpPr>
        <p:spPr bwMode="auto">
          <a:xfrm>
            <a:off x="323528" y="5283039"/>
            <a:ext cx="76295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ct val="20000"/>
              </a:spcBef>
              <a:buChar char="•"/>
              <a:defRPr sz="3200">
                <a:solidFill>
                  <a:srgbClr val="262626"/>
                </a:solidFill>
                <a:latin typeface="Tahoma" panose="020B0604030504040204" pitchFamily="34" charset="0"/>
              </a:defRPr>
            </a:lvl1pPr>
            <a:lvl2pPr marL="742950" indent="-285750" defTabSz="457200">
              <a:spcBef>
                <a:spcPct val="20000"/>
              </a:spcBef>
              <a:buChar char="–"/>
              <a:defRPr sz="2800">
                <a:solidFill>
                  <a:srgbClr val="262626"/>
                </a:solidFill>
                <a:latin typeface="Tahoma" panose="020B0604030504040204" pitchFamily="34" charset="0"/>
              </a:defRPr>
            </a:lvl2pPr>
            <a:lvl3pPr marL="1143000" indent="-228600" defTabSz="457200">
              <a:spcBef>
                <a:spcPct val="20000"/>
              </a:spcBef>
              <a:buChar char="•"/>
              <a:defRPr sz="2400">
                <a:solidFill>
                  <a:srgbClr val="262626"/>
                </a:solidFill>
                <a:latin typeface="Tahoma" panose="020B0604030504040204" pitchFamily="34" charset="0"/>
              </a:defRPr>
            </a:lvl3pPr>
            <a:lvl4pPr marL="1600200" indent="-228600" defTabSz="457200">
              <a:spcBef>
                <a:spcPct val="20000"/>
              </a:spcBef>
              <a:buChar char="–"/>
              <a:defRPr sz="2000">
                <a:solidFill>
                  <a:srgbClr val="262626"/>
                </a:solidFill>
                <a:latin typeface="Tahoma" panose="020B0604030504040204" pitchFamily="34" charset="0"/>
              </a:defRPr>
            </a:lvl4pPr>
            <a:lvl5pPr marL="2057400" indent="-228600" defTabSz="457200">
              <a:spcBef>
                <a:spcPct val="20000"/>
              </a:spcBef>
              <a:buChar char="»"/>
              <a:defRPr sz="2000">
                <a:solidFill>
                  <a:srgbClr val="262626"/>
                </a:solidFill>
                <a:latin typeface="Tahoma" panose="020B0604030504040204" pitchFamily="34" charset="0"/>
              </a:defRPr>
            </a:lvl5pPr>
            <a:lvl6pPr marL="25146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6pPr>
            <a:lvl7pPr marL="29718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7pPr>
            <a:lvl8pPr marL="34290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8pPr>
            <a:lvl9pPr marL="3886200" indent="-228600" defTabSz="457200" eaLnBrk="0" fontAlgn="base" hangingPunct="0">
              <a:spcBef>
                <a:spcPct val="20000"/>
              </a:spcBef>
              <a:spcAft>
                <a:spcPct val="0"/>
              </a:spcAft>
              <a:buChar char="»"/>
              <a:defRPr sz="2000">
                <a:solidFill>
                  <a:srgbClr val="262626"/>
                </a:solidFill>
                <a:latin typeface="Tahoma" panose="020B0604030504040204" pitchFamily="34" charset="0"/>
              </a:defRPr>
            </a:lvl9pPr>
          </a:lstStyle>
          <a:p>
            <a:pPr algn="ctr" eaLnBrk="1" hangingPunct="1">
              <a:spcBef>
                <a:spcPct val="0"/>
              </a:spcBef>
              <a:buFontTx/>
              <a:buNone/>
              <a:defRPr/>
            </a:pPr>
            <a:r>
              <a:rPr lang="de-DE" altLang="de-DE" sz="2000" b="1" kern="0" dirty="0">
                <a:solidFill>
                  <a:srgbClr val="003D52"/>
                </a:solidFill>
                <a:latin typeface="+mn-lt"/>
              </a:rPr>
              <a:t>21.000.000</a:t>
            </a:r>
          </a:p>
          <a:p>
            <a:pPr algn="ctr" eaLnBrk="1" hangingPunct="1">
              <a:spcBef>
                <a:spcPct val="0"/>
              </a:spcBef>
              <a:buFontTx/>
              <a:buNone/>
              <a:defRPr/>
            </a:pPr>
            <a:r>
              <a:rPr lang="de-DE" altLang="de-DE" sz="2000" b="1" kern="0" dirty="0">
                <a:solidFill>
                  <a:srgbClr val="003D52"/>
                </a:solidFill>
                <a:latin typeface="+mn-lt"/>
              </a:rPr>
              <a:t>versendete WhatsApp pro Minute weltweit</a:t>
            </a:r>
          </a:p>
          <a:p>
            <a:pPr algn="ctr" eaLnBrk="1" hangingPunct="1">
              <a:spcBef>
                <a:spcPct val="0"/>
              </a:spcBef>
              <a:buFontTx/>
              <a:buNone/>
              <a:defRPr/>
            </a:pPr>
            <a:endParaRPr lang="de-DE" altLang="de-DE" sz="2000" b="1" kern="0" dirty="0">
              <a:solidFill>
                <a:srgbClr val="003D52"/>
              </a:solidFill>
              <a:latin typeface="+mn-lt"/>
            </a:endParaRPr>
          </a:p>
        </p:txBody>
      </p:sp>
      <mc:AlternateContent xmlns:mc="http://schemas.openxmlformats.org/markup-compatibility/2006" xmlns:p14="http://schemas.microsoft.com/office/powerpoint/2010/main">
        <mc:Choice Requires="p14">
          <p:contentPart p14:bwMode="auto" r:id="rId3">
            <p14:nvContentPartPr>
              <p14:cNvPr id="2" name="Freihand 1">
                <a:extLst>
                  <a:ext uri="{FF2B5EF4-FFF2-40B4-BE49-F238E27FC236}">
                    <a16:creationId xmlns:a16="http://schemas.microsoft.com/office/drawing/2014/main" id="{A580B155-5D31-401F-9484-58413353DF93}"/>
                  </a:ext>
                </a:extLst>
              </p14:cNvPr>
              <p14:cNvContentPartPr/>
              <p14:nvPr/>
            </p14:nvContentPartPr>
            <p14:xfrm>
              <a:off x="6527302" y="4383382"/>
              <a:ext cx="3960" cy="16560"/>
            </p14:xfrm>
          </p:contentPart>
        </mc:Choice>
        <mc:Fallback xmlns="">
          <p:pic>
            <p:nvPicPr>
              <p:cNvPr id="2" name="Freihand 1">
                <a:extLst>
                  <a:ext uri="{FF2B5EF4-FFF2-40B4-BE49-F238E27FC236}">
                    <a16:creationId xmlns:a16="http://schemas.microsoft.com/office/drawing/2014/main" id="{A580B155-5D31-401F-9484-58413353DF93}"/>
                  </a:ext>
                </a:extLst>
              </p:cNvPr>
              <p:cNvPicPr/>
              <p:nvPr/>
            </p:nvPicPr>
            <p:blipFill>
              <a:blip r:embed="rId4"/>
              <a:stretch>
                <a:fillRect/>
              </a:stretch>
            </p:blipFill>
            <p:spPr>
              <a:xfrm>
                <a:off x="6509662" y="4365742"/>
                <a:ext cx="39600" cy="52200"/>
              </a:xfrm>
              <a:prstGeom prst="rect">
                <a:avLst/>
              </a:prstGeom>
            </p:spPr>
          </p:pic>
        </mc:Fallback>
      </mc:AlternateContent>
    </p:spTree>
    <p:extLst>
      <p:ext uri="{BB962C8B-B14F-4D97-AF65-F5344CB8AC3E}">
        <p14:creationId xmlns:p14="http://schemas.microsoft.com/office/powerpoint/2010/main" val="3014750828"/>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156176"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Datenbasiertes Lead Scoring (</a:t>
            </a:r>
            <a:r>
              <a:rPr lang="de-DE" sz="2400" b="1">
                <a:latin typeface="+mj-lt"/>
                <a:ea typeface="+mn-ea"/>
                <a:cs typeface="+mn-cs"/>
              </a:rPr>
              <a:t>Beispiele)</a:t>
            </a:r>
            <a:endParaRPr lang="en-CA" sz="2400" b="1" dirty="0">
              <a:latin typeface="+mj-lt"/>
              <a:ea typeface="+mn-ea"/>
              <a:cs typeface="+mn-cs"/>
            </a:endParaRPr>
          </a:p>
        </p:txBody>
      </p:sp>
      <p:sp>
        <p:nvSpPr>
          <p:cNvPr id="4" name="Textfeld 3"/>
          <p:cNvSpPr txBox="1"/>
          <p:nvPr/>
        </p:nvSpPr>
        <p:spPr>
          <a:xfrm>
            <a:off x="2571088" y="6428601"/>
            <a:ext cx="3220305" cy="276999"/>
          </a:xfrm>
          <a:prstGeom prst="rect">
            <a:avLst/>
          </a:prstGeom>
          <a:noFill/>
        </p:spPr>
        <p:txBody>
          <a:bodyPr wrap="none" rtlCol="0">
            <a:spAutoFit/>
          </a:bodyPr>
          <a:lstStyle/>
          <a:p>
            <a:r>
              <a:rPr lang="en-US" sz="1200" dirty="0" err="1"/>
              <a:t>Quelle</a:t>
            </a:r>
            <a:r>
              <a:rPr lang="en-US" sz="1200" dirty="0"/>
              <a:t>: http://www.onlinemarketing-praxis.de</a:t>
            </a:r>
            <a:endParaRPr lang="de-DE" sz="1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362200"/>
            <a:ext cx="3657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381000" y="1828800"/>
            <a:ext cx="4267200" cy="332398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de-DE" sz="1400" dirty="0"/>
              <a:t>+5		Email, Vorname, Nachname</a:t>
            </a:r>
          </a:p>
          <a:p>
            <a:pPr marL="342900" indent="-342900">
              <a:lnSpc>
                <a:spcPct val="150000"/>
              </a:lnSpc>
              <a:buFont typeface="Wingdings" panose="05000000000000000000" pitchFamily="2" charset="2"/>
              <a:buChar char="Ø"/>
            </a:pPr>
            <a:r>
              <a:rPr lang="de-DE" sz="1400" dirty="0"/>
              <a:t>+10		Level </a:t>
            </a:r>
            <a:r>
              <a:rPr lang="de-DE" sz="1400" dirty="0" err="1"/>
              <a:t>of</a:t>
            </a:r>
            <a:r>
              <a:rPr lang="de-DE" sz="1400" dirty="0"/>
              <a:t> Experience</a:t>
            </a:r>
          </a:p>
          <a:p>
            <a:pPr marL="342900" indent="-342900">
              <a:lnSpc>
                <a:spcPct val="150000"/>
              </a:lnSpc>
              <a:buFont typeface="Wingdings" panose="05000000000000000000" pitchFamily="2" charset="2"/>
              <a:buChar char="Ø"/>
            </a:pPr>
            <a:r>
              <a:rPr lang="de-DE" sz="1400" dirty="0"/>
              <a:t>+15		Unternehmensgröße</a:t>
            </a:r>
          </a:p>
          <a:p>
            <a:pPr marL="342900" indent="-342900">
              <a:lnSpc>
                <a:spcPct val="150000"/>
              </a:lnSpc>
              <a:buFont typeface="Wingdings" panose="05000000000000000000" pitchFamily="2" charset="2"/>
              <a:buChar char="Ø"/>
            </a:pPr>
            <a:r>
              <a:rPr lang="de-DE" sz="1400" dirty="0"/>
              <a:t>+20		</a:t>
            </a:r>
            <a:r>
              <a:rPr lang="de-DE" sz="1400" dirty="0" err="1"/>
              <a:t>Procurement</a:t>
            </a:r>
            <a:r>
              <a:rPr lang="de-DE" sz="1400" dirty="0"/>
              <a:t>-Kanäle</a:t>
            </a:r>
          </a:p>
          <a:p>
            <a:pPr marL="342900" indent="-342900">
              <a:lnSpc>
                <a:spcPct val="150000"/>
              </a:lnSpc>
              <a:buFont typeface="Wingdings" panose="05000000000000000000" pitchFamily="2" charset="2"/>
              <a:buChar char="Ø"/>
            </a:pPr>
            <a:r>
              <a:rPr lang="de-DE" sz="1400" dirty="0"/>
              <a:t>+25		Größte Herausforderung</a:t>
            </a:r>
          </a:p>
          <a:p>
            <a:pPr marL="342900" indent="-342900">
              <a:lnSpc>
                <a:spcPct val="150000"/>
              </a:lnSpc>
              <a:buFont typeface="Wingdings" panose="05000000000000000000" pitchFamily="2" charset="2"/>
              <a:buChar char="Ø"/>
            </a:pPr>
            <a:r>
              <a:rPr lang="de-DE" sz="1400" dirty="0"/>
              <a:t>+5		</a:t>
            </a:r>
            <a:r>
              <a:rPr lang="de-DE" sz="1400" dirty="0" err="1"/>
              <a:t>Newsletterbestellung</a:t>
            </a:r>
            <a:endParaRPr lang="de-DE" sz="1400" dirty="0"/>
          </a:p>
          <a:p>
            <a:pPr marL="342900" indent="-342900">
              <a:lnSpc>
                <a:spcPct val="150000"/>
              </a:lnSpc>
              <a:buFont typeface="Wingdings" panose="05000000000000000000" pitchFamily="2" charset="2"/>
              <a:buChar char="Ø"/>
            </a:pPr>
            <a:r>
              <a:rPr lang="de-DE" sz="1400" dirty="0"/>
              <a:t>+10		Whitepaper Download</a:t>
            </a:r>
          </a:p>
          <a:p>
            <a:pPr marL="342900" indent="-342900">
              <a:lnSpc>
                <a:spcPct val="150000"/>
              </a:lnSpc>
              <a:buFont typeface="Wingdings" panose="05000000000000000000" pitchFamily="2" charset="2"/>
              <a:buChar char="Ø"/>
            </a:pPr>
            <a:r>
              <a:rPr lang="de-DE" sz="1400" dirty="0"/>
              <a:t>+15		&gt;5 Videoplays</a:t>
            </a:r>
          </a:p>
          <a:p>
            <a:pPr marL="342900" indent="-342900">
              <a:lnSpc>
                <a:spcPct val="150000"/>
              </a:lnSpc>
              <a:buFont typeface="Wingdings" panose="05000000000000000000" pitchFamily="2" charset="2"/>
              <a:buChar char="Ø"/>
            </a:pPr>
            <a:r>
              <a:rPr lang="de-DE" sz="1400" dirty="0"/>
              <a:t>+20		Online-Demo</a:t>
            </a:r>
          </a:p>
          <a:p>
            <a:pPr marL="342900" indent="-342900">
              <a:lnSpc>
                <a:spcPct val="150000"/>
              </a:lnSpc>
              <a:buFont typeface="Wingdings" panose="05000000000000000000" pitchFamily="2" charset="2"/>
              <a:buChar char="Ø"/>
            </a:pPr>
            <a:r>
              <a:rPr lang="de-DE" sz="1400" dirty="0"/>
              <a:t>+25		2xBesuch-Checkout-Seite</a:t>
            </a:r>
          </a:p>
        </p:txBody>
      </p:sp>
    </p:spTree>
    <p:extLst>
      <p:ext uri="{BB962C8B-B14F-4D97-AF65-F5344CB8AC3E}">
        <p14:creationId xmlns:p14="http://schemas.microsoft.com/office/powerpoint/2010/main" val="38819209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197770"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Datenbasiertes Lead Scoring (</a:t>
            </a:r>
            <a:r>
              <a:rPr lang="de-DE" sz="2400" b="1">
                <a:latin typeface="+mj-lt"/>
                <a:ea typeface="+mn-ea"/>
                <a:cs typeface="+mn-cs"/>
              </a:rPr>
              <a:t>Beispiele)</a:t>
            </a:r>
            <a:endParaRPr lang="en-CA" sz="2400" b="1" dirty="0">
              <a:latin typeface="+mj-lt"/>
              <a:ea typeface="+mn-ea"/>
              <a:cs typeface="+mn-cs"/>
            </a:endParaRPr>
          </a:p>
        </p:txBody>
      </p:sp>
      <p:sp>
        <p:nvSpPr>
          <p:cNvPr id="4" name="Textfeld 3"/>
          <p:cNvSpPr txBox="1"/>
          <p:nvPr/>
        </p:nvSpPr>
        <p:spPr>
          <a:xfrm>
            <a:off x="2571088" y="6428601"/>
            <a:ext cx="3220305" cy="276999"/>
          </a:xfrm>
          <a:prstGeom prst="rect">
            <a:avLst/>
          </a:prstGeom>
          <a:noFill/>
        </p:spPr>
        <p:txBody>
          <a:bodyPr wrap="none" rtlCol="0">
            <a:spAutoFit/>
          </a:bodyPr>
          <a:lstStyle/>
          <a:p>
            <a:r>
              <a:rPr lang="en-US" sz="1200" dirty="0" err="1"/>
              <a:t>Quelle</a:t>
            </a:r>
            <a:r>
              <a:rPr lang="en-US" sz="1200" dirty="0"/>
              <a:t>: http://www.onlinemarketing-praxis.de</a:t>
            </a:r>
            <a:endParaRPr lang="de-DE" sz="1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3657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feil nach unten 2"/>
          <p:cNvSpPr/>
          <p:nvPr/>
        </p:nvSpPr>
        <p:spPr>
          <a:xfrm>
            <a:off x="6197770" y="3581400"/>
            <a:ext cx="1143000" cy="838200"/>
          </a:xfrm>
          <a:prstGeom prst="downArrow">
            <a:avLst/>
          </a:prstGeom>
          <a:solidFill>
            <a:srgbClr val="509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p:cNvGrpSpPr/>
          <p:nvPr/>
        </p:nvGrpSpPr>
        <p:grpSpPr>
          <a:xfrm>
            <a:off x="6420273" y="4578317"/>
            <a:ext cx="2292096" cy="458390"/>
            <a:chOff x="1289303" y="58168"/>
            <a:chExt cx="2292096" cy="458390"/>
          </a:xfrm>
        </p:grpSpPr>
        <p:sp>
          <p:nvSpPr>
            <p:cNvPr id="8" name="Rechteck: obere Ecken abgerundet 7"/>
            <p:cNvSpPr/>
            <p:nvPr/>
          </p:nvSpPr>
          <p:spPr>
            <a:xfrm rot="5400000">
              <a:off x="2206156" y="-858685"/>
              <a:ext cx="458390" cy="229209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Rechteck: obere Ecken abgerundet 4"/>
            <p:cNvSpPr txBox="1"/>
            <p:nvPr/>
          </p:nvSpPr>
          <p:spPr>
            <a:xfrm>
              <a:off x="1289304" y="80544"/>
              <a:ext cx="2269719" cy="413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Geschäftsabschlüsse</a:t>
              </a:r>
            </a:p>
          </p:txBody>
        </p:sp>
      </p:grpSp>
      <p:grpSp>
        <p:nvGrpSpPr>
          <p:cNvPr id="10" name="Gruppieren 9"/>
          <p:cNvGrpSpPr/>
          <p:nvPr/>
        </p:nvGrpSpPr>
        <p:grpSpPr>
          <a:xfrm>
            <a:off x="5130970" y="4521017"/>
            <a:ext cx="1289304" cy="572988"/>
            <a:chOff x="0" y="868"/>
            <a:chExt cx="1289304" cy="572988"/>
          </a:xfrm>
        </p:grpSpPr>
        <p:sp>
          <p:nvSpPr>
            <p:cNvPr id="11" name="Rechteck: abgerundete Ecken 10"/>
            <p:cNvSpPr/>
            <p:nvPr/>
          </p:nvSpPr>
          <p:spPr>
            <a:xfrm>
              <a:off x="0" y="868"/>
              <a:ext cx="1289304" cy="572988"/>
            </a:xfrm>
            <a:prstGeom prst="roundRect">
              <a:avLst/>
            </a:prstGeom>
            <a:solidFill>
              <a:srgbClr val="00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hteck: abgerundete Ecken 6"/>
            <p:cNvSpPr txBox="1"/>
            <p:nvPr/>
          </p:nvSpPr>
          <p:spPr>
            <a:xfrm>
              <a:off x="27971" y="28839"/>
              <a:ext cx="1233362" cy="517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chemeClr val="tx1"/>
                  </a:solidFill>
                </a:rPr>
                <a:t>+30%</a:t>
              </a:r>
            </a:p>
          </p:txBody>
        </p:sp>
      </p:grpSp>
      <p:sp>
        <p:nvSpPr>
          <p:cNvPr id="13" name="Textfeld 12"/>
          <p:cNvSpPr txBox="1"/>
          <p:nvPr/>
        </p:nvSpPr>
        <p:spPr>
          <a:xfrm>
            <a:off x="381000" y="1828800"/>
            <a:ext cx="4267200" cy="332398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de-DE" sz="1400" dirty="0"/>
              <a:t>+5		Email, Vorname, Nachname</a:t>
            </a:r>
          </a:p>
          <a:p>
            <a:pPr marL="342900" indent="-342900">
              <a:lnSpc>
                <a:spcPct val="150000"/>
              </a:lnSpc>
              <a:buFont typeface="Wingdings" panose="05000000000000000000" pitchFamily="2" charset="2"/>
              <a:buChar char="Ø"/>
            </a:pPr>
            <a:r>
              <a:rPr lang="de-DE" sz="1400" dirty="0"/>
              <a:t>+10		Level </a:t>
            </a:r>
            <a:r>
              <a:rPr lang="de-DE" sz="1400" dirty="0" err="1"/>
              <a:t>of</a:t>
            </a:r>
            <a:r>
              <a:rPr lang="de-DE" sz="1400" dirty="0"/>
              <a:t> Experience</a:t>
            </a:r>
          </a:p>
          <a:p>
            <a:pPr marL="342900" indent="-342900">
              <a:lnSpc>
                <a:spcPct val="150000"/>
              </a:lnSpc>
              <a:buFont typeface="Wingdings" panose="05000000000000000000" pitchFamily="2" charset="2"/>
              <a:buChar char="Ø"/>
            </a:pPr>
            <a:r>
              <a:rPr lang="de-DE" sz="1400" dirty="0"/>
              <a:t>+15		Unternehmensgröße</a:t>
            </a:r>
          </a:p>
          <a:p>
            <a:pPr marL="342900" indent="-342900">
              <a:lnSpc>
                <a:spcPct val="150000"/>
              </a:lnSpc>
              <a:buFont typeface="Wingdings" panose="05000000000000000000" pitchFamily="2" charset="2"/>
              <a:buChar char="Ø"/>
            </a:pPr>
            <a:r>
              <a:rPr lang="de-DE" sz="1400" dirty="0"/>
              <a:t>+20		</a:t>
            </a:r>
            <a:r>
              <a:rPr lang="de-DE" sz="1400" dirty="0" err="1"/>
              <a:t>Procurement</a:t>
            </a:r>
            <a:r>
              <a:rPr lang="de-DE" sz="1400" dirty="0"/>
              <a:t>-Kanäle</a:t>
            </a:r>
          </a:p>
          <a:p>
            <a:pPr marL="342900" indent="-342900">
              <a:lnSpc>
                <a:spcPct val="150000"/>
              </a:lnSpc>
              <a:buFont typeface="Wingdings" panose="05000000000000000000" pitchFamily="2" charset="2"/>
              <a:buChar char="Ø"/>
            </a:pPr>
            <a:r>
              <a:rPr lang="de-DE" sz="1400" dirty="0"/>
              <a:t>+25		Größte Herausforderung</a:t>
            </a:r>
          </a:p>
          <a:p>
            <a:pPr marL="342900" indent="-342900">
              <a:lnSpc>
                <a:spcPct val="150000"/>
              </a:lnSpc>
              <a:buFont typeface="Wingdings" panose="05000000000000000000" pitchFamily="2" charset="2"/>
              <a:buChar char="Ø"/>
            </a:pPr>
            <a:r>
              <a:rPr lang="de-DE" sz="1400" dirty="0"/>
              <a:t>+5		</a:t>
            </a:r>
            <a:r>
              <a:rPr lang="de-DE" sz="1400" dirty="0" err="1"/>
              <a:t>Newsletterbestellung</a:t>
            </a:r>
            <a:endParaRPr lang="de-DE" sz="1400" dirty="0"/>
          </a:p>
          <a:p>
            <a:pPr marL="342900" indent="-342900">
              <a:lnSpc>
                <a:spcPct val="150000"/>
              </a:lnSpc>
              <a:buFont typeface="Wingdings" panose="05000000000000000000" pitchFamily="2" charset="2"/>
              <a:buChar char="Ø"/>
            </a:pPr>
            <a:r>
              <a:rPr lang="de-DE" sz="1400" dirty="0"/>
              <a:t>+10		Whitepaper Download</a:t>
            </a:r>
          </a:p>
          <a:p>
            <a:pPr marL="342900" indent="-342900">
              <a:lnSpc>
                <a:spcPct val="150000"/>
              </a:lnSpc>
              <a:buFont typeface="Wingdings" panose="05000000000000000000" pitchFamily="2" charset="2"/>
              <a:buChar char="Ø"/>
            </a:pPr>
            <a:r>
              <a:rPr lang="de-DE" sz="1400" dirty="0"/>
              <a:t>+15		&gt;5 Videoplays</a:t>
            </a:r>
          </a:p>
          <a:p>
            <a:pPr marL="342900" indent="-342900">
              <a:lnSpc>
                <a:spcPct val="150000"/>
              </a:lnSpc>
              <a:buFont typeface="Wingdings" panose="05000000000000000000" pitchFamily="2" charset="2"/>
              <a:buChar char="Ø"/>
            </a:pPr>
            <a:r>
              <a:rPr lang="de-DE" sz="1400" dirty="0"/>
              <a:t>+20		Online-Demo</a:t>
            </a:r>
          </a:p>
          <a:p>
            <a:pPr marL="342900" indent="-342900">
              <a:lnSpc>
                <a:spcPct val="150000"/>
              </a:lnSpc>
              <a:buFont typeface="Wingdings" panose="05000000000000000000" pitchFamily="2" charset="2"/>
              <a:buChar char="Ø"/>
            </a:pPr>
            <a:r>
              <a:rPr lang="de-DE" sz="1400" dirty="0"/>
              <a:t>+25		2xBesuch-Checkout-Seite</a:t>
            </a:r>
          </a:p>
        </p:txBody>
      </p:sp>
    </p:spTree>
    <p:extLst>
      <p:ext uri="{BB962C8B-B14F-4D97-AF65-F5344CB8AC3E}">
        <p14:creationId xmlns:p14="http://schemas.microsoft.com/office/powerpoint/2010/main" val="23746885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300192"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Datenbasiertes Lead Scoring (</a:t>
            </a:r>
            <a:r>
              <a:rPr lang="de-DE" sz="2400" b="1">
                <a:latin typeface="+mj-lt"/>
                <a:ea typeface="+mn-ea"/>
                <a:cs typeface="+mn-cs"/>
              </a:rPr>
              <a:t>Beispiele)</a:t>
            </a:r>
            <a:endParaRPr lang="en-CA" sz="2400" b="1" dirty="0">
              <a:latin typeface="+mj-lt"/>
              <a:ea typeface="+mn-ea"/>
              <a:cs typeface="+mn-cs"/>
            </a:endParaRPr>
          </a:p>
        </p:txBody>
      </p:sp>
      <p:sp>
        <p:nvSpPr>
          <p:cNvPr id="4" name="Textfeld 3"/>
          <p:cNvSpPr txBox="1"/>
          <p:nvPr/>
        </p:nvSpPr>
        <p:spPr>
          <a:xfrm>
            <a:off x="2571088" y="6428601"/>
            <a:ext cx="3220305" cy="276999"/>
          </a:xfrm>
          <a:prstGeom prst="rect">
            <a:avLst/>
          </a:prstGeom>
          <a:noFill/>
        </p:spPr>
        <p:txBody>
          <a:bodyPr wrap="none" rtlCol="0">
            <a:spAutoFit/>
          </a:bodyPr>
          <a:lstStyle/>
          <a:p>
            <a:r>
              <a:rPr lang="en-US" sz="1200" dirty="0" err="1"/>
              <a:t>Quelle</a:t>
            </a:r>
            <a:r>
              <a:rPr lang="en-US" sz="1200" dirty="0"/>
              <a:t>: http://www.onlinemarketing-praxis.de</a:t>
            </a:r>
            <a:endParaRPr lang="de-DE" sz="1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3657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feil nach unten 2"/>
          <p:cNvSpPr/>
          <p:nvPr/>
        </p:nvSpPr>
        <p:spPr>
          <a:xfrm>
            <a:off x="6197770" y="3581400"/>
            <a:ext cx="1143000" cy="838200"/>
          </a:xfrm>
          <a:prstGeom prst="downArrow">
            <a:avLst/>
          </a:prstGeom>
          <a:solidFill>
            <a:srgbClr val="509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p:cNvGrpSpPr/>
          <p:nvPr/>
        </p:nvGrpSpPr>
        <p:grpSpPr>
          <a:xfrm>
            <a:off x="6420273" y="4578317"/>
            <a:ext cx="2292096" cy="458390"/>
            <a:chOff x="1289303" y="58168"/>
            <a:chExt cx="2292096" cy="458390"/>
          </a:xfrm>
        </p:grpSpPr>
        <p:sp>
          <p:nvSpPr>
            <p:cNvPr id="8" name="Rechteck: obere Ecken abgerundet 7"/>
            <p:cNvSpPr/>
            <p:nvPr/>
          </p:nvSpPr>
          <p:spPr>
            <a:xfrm rot="5400000">
              <a:off x="2206156" y="-858685"/>
              <a:ext cx="458390" cy="229209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Rechteck: obere Ecken abgerundet 4"/>
            <p:cNvSpPr txBox="1"/>
            <p:nvPr/>
          </p:nvSpPr>
          <p:spPr>
            <a:xfrm>
              <a:off x="1289304" y="80544"/>
              <a:ext cx="2269719" cy="413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Geschäftsabschlüsse</a:t>
              </a:r>
            </a:p>
          </p:txBody>
        </p:sp>
      </p:grpSp>
      <p:grpSp>
        <p:nvGrpSpPr>
          <p:cNvPr id="10" name="Gruppieren 9"/>
          <p:cNvGrpSpPr/>
          <p:nvPr/>
        </p:nvGrpSpPr>
        <p:grpSpPr>
          <a:xfrm>
            <a:off x="5130970" y="4521017"/>
            <a:ext cx="1289304" cy="572988"/>
            <a:chOff x="0" y="868"/>
            <a:chExt cx="1289304" cy="572988"/>
          </a:xfrm>
        </p:grpSpPr>
        <p:sp>
          <p:nvSpPr>
            <p:cNvPr id="11" name="Rechteck: abgerundete Ecken 10"/>
            <p:cNvSpPr/>
            <p:nvPr/>
          </p:nvSpPr>
          <p:spPr>
            <a:xfrm>
              <a:off x="0" y="868"/>
              <a:ext cx="1289304" cy="572988"/>
            </a:xfrm>
            <a:prstGeom prst="roundRect">
              <a:avLst/>
            </a:prstGeom>
            <a:solidFill>
              <a:srgbClr val="00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hteck: abgerundete Ecken 6"/>
            <p:cNvSpPr txBox="1"/>
            <p:nvPr/>
          </p:nvSpPr>
          <p:spPr>
            <a:xfrm>
              <a:off x="27971" y="28839"/>
              <a:ext cx="1233362" cy="517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chemeClr val="tx1"/>
                  </a:solidFill>
                </a:rPr>
                <a:t>+30%</a:t>
              </a:r>
            </a:p>
          </p:txBody>
        </p:sp>
      </p:grpSp>
      <p:grpSp>
        <p:nvGrpSpPr>
          <p:cNvPr id="13" name="Gruppieren 12"/>
          <p:cNvGrpSpPr/>
          <p:nvPr/>
        </p:nvGrpSpPr>
        <p:grpSpPr>
          <a:xfrm>
            <a:off x="6453358" y="5224751"/>
            <a:ext cx="2292096" cy="458390"/>
            <a:chOff x="1289303" y="659805"/>
            <a:chExt cx="2292096" cy="458390"/>
          </a:xfrm>
        </p:grpSpPr>
        <p:sp>
          <p:nvSpPr>
            <p:cNvPr id="14" name="Rechteck: obere Ecken abgerundet 13"/>
            <p:cNvSpPr/>
            <p:nvPr/>
          </p:nvSpPr>
          <p:spPr>
            <a:xfrm rot="5400000">
              <a:off x="2206156" y="-257048"/>
              <a:ext cx="458390" cy="229209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Rechteck: obere Ecken abgerundet 4"/>
            <p:cNvSpPr txBox="1"/>
            <p:nvPr/>
          </p:nvSpPr>
          <p:spPr>
            <a:xfrm>
              <a:off x="1289304" y="682181"/>
              <a:ext cx="2269719" cy="413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Gesamtumsatz</a:t>
              </a:r>
            </a:p>
          </p:txBody>
        </p:sp>
      </p:grpSp>
      <p:grpSp>
        <p:nvGrpSpPr>
          <p:cNvPr id="16" name="Gruppieren 15"/>
          <p:cNvGrpSpPr/>
          <p:nvPr/>
        </p:nvGrpSpPr>
        <p:grpSpPr>
          <a:xfrm>
            <a:off x="5164055" y="5167451"/>
            <a:ext cx="1289304" cy="572988"/>
            <a:chOff x="0" y="602505"/>
            <a:chExt cx="1289304" cy="572988"/>
          </a:xfrm>
        </p:grpSpPr>
        <p:sp>
          <p:nvSpPr>
            <p:cNvPr id="17" name="Rechteck: abgerundete Ecken 16"/>
            <p:cNvSpPr/>
            <p:nvPr/>
          </p:nvSpPr>
          <p:spPr>
            <a:xfrm>
              <a:off x="0" y="602505"/>
              <a:ext cx="1289304" cy="572988"/>
            </a:xfrm>
            <a:prstGeom prst="roundRect">
              <a:avLst/>
            </a:prstGeom>
            <a:solidFill>
              <a:srgbClr val="00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hteck: abgerundete Ecken 6"/>
            <p:cNvSpPr txBox="1"/>
            <p:nvPr/>
          </p:nvSpPr>
          <p:spPr>
            <a:xfrm>
              <a:off x="27971" y="630476"/>
              <a:ext cx="1233362" cy="517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chemeClr val="tx1"/>
                  </a:solidFill>
                </a:rPr>
                <a:t>+18%</a:t>
              </a:r>
            </a:p>
          </p:txBody>
        </p:sp>
      </p:grpSp>
      <p:sp>
        <p:nvSpPr>
          <p:cNvPr id="19" name="Textfeld 18"/>
          <p:cNvSpPr txBox="1"/>
          <p:nvPr/>
        </p:nvSpPr>
        <p:spPr>
          <a:xfrm>
            <a:off x="381000" y="1828800"/>
            <a:ext cx="4267200" cy="332398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de-DE" sz="1400" dirty="0"/>
              <a:t>+5		Email, Vorname, Nachname</a:t>
            </a:r>
          </a:p>
          <a:p>
            <a:pPr marL="342900" indent="-342900">
              <a:lnSpc>
                <a:spcPct val="150000"/>
              </a:lnSpc>
              <a:buFont typeface="Wingdings" panose="05000000000000000000" pitchFamily="2" charset="2"/>
              <a:buChar char="Ø"/>
            </a:pPr>
            <a:r>
              <a:rPr lang="de-DE" sz="1400" dirty="0"/>
              <a:t>+10		Level </a:t>
            </a:r>
            <a:r>
              <a:rPr lang="de-DE" sz="1400" dirty="0" err="1"/>
              <a:t>of</a:t>
            </a:r>
            <a:r>
              <a:rPr lang="de-DE" sz="1400" dirty="0"/>
              <a:t> Experience</a:t>
            </a:r>
          </a:p>
          <a:p>
            <a:pPr marL="342900" indent="-342900">
              <a:lnSpc>
                <a:spcPct val="150000"/>
              </a:lnSpc>
              <a:buFont typeface="Wingdings" panose="05000000000000000000" pitchFamily="2" charset="2"/>
              <a:buChar char="Ø"/>
            </a:pPr>
            <a:r>
              <a:rPr lang="de-DE" sz="1400" dirty="0"/>
              <a:t>+15		Unternehmensgröße</a:t>
            </a:r>
          </a:p>
          <a:p>
            <a:pPr marL="342900" indent="-342900">
              <a:lnSpc>
                <a:spcPct val="150000"/>
              </a:lnSpc>
              <a:buFont typeface="Wingdings" panose="05000000000000000000" pitchFamily="2" charset="2"/>
              <a:buChar char="Ø"/>
            </a:pPr>
            <a:r>
              <a:rPr lang="de-DE" sz="1400" dirty="0"/>
              <a:t>+20		</a:t>
            </a:r>
            <a:r>
              <a:rPr lang="de-DE" sz="1400" dirty="0" err="1"/>
              <a:t>Procurement</a:t>
            </a:r>
            <a:r>
              <a:rPr lang="de-DE" sz="1400" dirty="0"/>
              <a:t>-Kanäle</a:t>
            </a:r>
          </a:p>
          <a:p>
            <a:pPr marL="342900" indent="-342900">
              <a:lnSpc>
                <a:spcPct val="150000"/>
              </a:lnSpc>
              <a:buFont typeface="Wingdings" panose="05000000000000000000" pitchFamily="2" charset="2"/>
              <a:buChar char="Ø"/>
            </a:pPr>
            <a:r>
              <a:rPr lang="de-DE" sz="1400" dirty="0"/>
              <a:t>+25		Größte Herausforderung</a:t>
            </a:r>
          </a:p>
          <a:p>
            <a:pPr marL="342900" indent="-342900">
              <a:lnSpc>
                <a:spcPct val="150000"/>
              </a:lnSpc>
              <a:buFont typeface="Wingdings" panose="05000000000000000000" pitchFamily="2" charset="2"/>
              <a:buChar char="Ø"/>
            </a:pPr>
            <a:r>
              <a:rPr lang="de-DE" sz="1400" dirty="0"/>
              <a:t>+5		</a:t>
            </a:r>
            <a:r>
              <a:rPr lang="de-DE" sz="1400" dirty="0" err="1"/>
              <a:t>Newsletterbestellung</a:t>
            </a:r>
            <a:endParaRPr lang="de-DE" sz="1400" dirty="0"/>
          </a:p>
          <a:p>
            <a:pPr marL="342900" indent="-342900">
              <a:lnSpc>
                <a:spcPct val="150000"/>
              </a:lnSpc>
              <a:buFont typeface="Wingdings" panose="05000000000000000000" pitchFamily="2" charset="2"/>
              <a:buChar char="Ø"/>
            </a:pPr>
            <a:r>
              <a:rPr lang="de-DE" sz="1400" dirty="0"/>
              <a:t>+10		Whitepaper Download</a:t>
            </a:r>
          </a:p>
          <a:p>
            <a:pPr marL="342900" indent="-342900">
              <a:lnSpc>
                <a:spcPct val="150000"/>
              </a:lnSpc>
              <a:buFont typeface="Wingdings" panose="05000000000000000000" pitchFamily="2" charset="2"/>
              <a:buChar char="Ø"/>
            </a:pPr>
            <a:r>
              <a:rPr lang="de-DE" sz="1400" dirty="0"/>
              <a:t>+15		&gt;5 Videoplays</a:t>
            </a:r>
          </a:p>
          <a:p>
            <a:pPr marL="342900" indent="-342900">
              <a:lnSpc>
                <a:spcPct val="150000"/>
              </a:lnSpc>
              <a:buFont typeface="Wingdings" panose="05000000000000000000" pitchFamily="2" charset="2"/>
              <a:buChar char="Ø"/>
            </a:pPr>
            <a:r>
              <a:rPr lang="de-DE" sz="1400" dirty="0"/>
              <a:t>+20		Online-Demo</a:t>
            </a:r>
          </a:p>
          <a:p>
            <a:pPr marL="342900" indent="-342900">
              <a:lnSpc>
                <a:spcPct val="150000"/>
              </a:lnSpc>
              <a:buFont typeface="Wingdings" panose="05000000000000000000" pitchFamily="2" charset="2"/>
              <a:buChar char="Ø"/>
            </a:pPr>
            <a:r>
              <a:rPr lang="de-DE" sz="1400" dirty="0"/>
              <a:t>+25		2xBesuch-Checkout-Seite</a:t>
            </a:r>
          </a:p>
        </p:txBody>
      </p:sp>
    </p:spTree>
    <p:extLst>
      <p:ext uri="{BB962C8B-B14F-4D97-AF65-F5344CB8AC3E}">
        <p14:creationId xmlns:p14="http://schemas.microsoft.com/office/powerpoint/2010/main" val="2206994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15305"/>
            <a:ext cx="6197770" cy="461665"/>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Datenbasiertes Lead Scoring (</a:t>
            </a:r>
            <a:r>
              <a:rPr lang="de-DE" sz="2400" b="1">
                <a:latin typeface="+mj-lt"/>
                <a:ea typeface="+mn-ea"/>
                <a:cs typeface="+mn-cs"/>
              </a:rPr>
              <a:t>Beispiele)</a:t>
            </a:r>
            <a:endParaRPr lang="en-CA" sz="2400" b="1" dirty="0">
              <a:latin typeface="+mj-lt"/>
              <a:ea typeface="+mn-ea"/>
              <a:cs typeface="+mn-cs"/>
            </a:endParaRPr>
          </a:p>
        </p:txBody>
      </p:sp>
      <p:sp>
        <p:nvSpPr>
          <p:cNvPr id="4" name="Textfeld 3"/>
          <p:cNvSpPr txBox="1"/>
          <p:nvPr/>
        </p:nvSpPr>
        <p:spPr>
          <a:xfrm>
            <a:off x="2571088" y="6428601"/>
            <a:ext cx="3220305" cy="276999"/>
          </a:xfrm>
          <a:prstGeom prst="rect">
            <a:avLst/>
          </a:prstGeom>
          <a:noFill/>
        </p:spPr>
        <p:txBody>
          <a:bodyPr wrap="none" rtlCol="0">
            <a:spAutoFit/>
          </a:bodyPr>
          <a:lstStyle/>
          <a:p>
            <a:r>
              <a:rPr lang="en-US" sz="1200" dirty="0" err="1"/>
              <a:t>Quelle</a:t>
            </a:r>
            <a:r>
              <a:rPr lang="en-US" sz="1200" dirty="0"/>
              <a:t>: http://www.onlinemarketing-praxis.de</a:t>
            </a:r>
            <a:endParaRPr lang="de-DE" sz="1200" dirty="0"/>
          </a:p>
        </p:txBody>
      </p:sp>
      <p:sp>
        <p:nvSpPr>
          <p:cNvPr id="3" name="Textfeld 2"/>
          <p:cNvSpPr txBox="1"/>
          <p:nvPr/>
        </p:nvSpPr>
        <p:spPr>
          <a:xfrm>
            <a:off x="381000" y="1828800"/>
            <a:ext cx="4267200" cy="332398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de-DE" sz="1400" dirty="0"/>
              <a:t>+5		Email, Vorname, Nachname</a:t>
            </a:r>
          </a:p>
          <a:p>
            <a:pPr marL="342900" indent="-342900">
              <a:lnSpc>
                <a:spcPct val="150000"/>
              </a:lnSpc>
              <a:buFont typeface="Wingdings" panose="05000000000000000000" pitchFamily="2" charset="2"/>
              <a:buChar char="Ø"/>
            </a:pPr>
            <a:r>
              <a:rPr lang="de-DE" sz="1400" dirty="0"/>
              <a:t>+10		Level </a:t>
            </a:r>
            <a:r>
              <a:rPr lang="de-DE" sz="1400" dirty="0" err="1"/>
              <a:t>of</a:t>
            </a:r>
            <a:r>
              <a:rPr lang="de-DE" sz="1400" dirty="0"/>
              <a:t> Experience</a:t>
            </a:r>
          </a:p>
          <a:p>
            <a:pPr marL="342900" indent="-342900">
              <a:lnSpc>
                <a:spcPct val="150000"/>
              </a:lnSpc>
              <a:buFont typeface="Wingdings" panose="05000000000000000000" pitchFamily="2" charset="2"/>
              <a:buChar char="Ø"/>
            </a:pPr>
            <a:r>
              <a:rPr lang="de-DE" sz="1400" dirty="0"/>
              <a:t>+15		Unternehmensgröße</a:t>
            </a:r>
          </a:p>
          <a:p>
            <a:pPr marL="342900" indent="-342900">
              <a:lnSpc>
                <a:spcPct val="150000"/>
              </a:lnSpc>
              <a:buFont typeface="Wingdings" panose="05000000000000000000" pitchFamily="2" charset="2"/>
              <a:buChar char="Ø"/>
            </a:pPr>
            <a:r>
              <a:rPr lang="de-DE" sz="1400" dirty="0"/>
              <a:t>+20		</a:t>
            </a:r>
            <a:r>
              <a:rPr lang="de-DE" sz="1400" dirty="0" err="1"/>
              <a:t>Procurement</a:t>
            </a:r>
            <a:r>
              <a:rPr lang="de-DE" sz="1400" dirty="0"/>
              <a:t>-Kanäle</a:t>
            </a:r>
          </a:p>
          <a:p>
            <a:pPr marL="342900" indent="-342900">
              <a:lnSpc>
                <a:spcPct val="150000"/>
              </a:lnSpc>
              <a:buFont typeface="Wingdings" panose="05000000000000000000" pitchFamily="2" charset="2"/>
              <a:buChar char="Ø"/>
            </a:pPr>
            <a:r>
              <a:rPr lang="de-DE" sz="1400" dirty="0"/>
              <a:t>+25		Größte Herausforderung</a:t>
            </a:r>
          </a:p>
          <a:p>
            <a:pPr marL="342900" indent="-342900">
              <a:lnSpc>
                <a:spcPct val="150000"/>
              </a:lnSpc>
              <a:buFont typeface="Wingdings" panose="05000000000000000000" pitchFamily="2" charset="2"/>
              <a:buChar char="Ø"/>
            </a:pPr>
            <a:r>
              <a:rPr lang="de-DE" sz="1400" dirty="0"/>
              <a:t>+5		</a:t>
            </a:r>
            <a:r>
              <a:rPr lang="de-DE" sz="1400" dirty="0" err="1"/>
              <a:t>Newsletterbestellung</a:t>
            </a:r>
            <a:endParaRPr lang="de-DE" sz="1400" dirty="0"/>
          </a:p>
          <a:p>
            <a:pPr marL="342900" indent="-342900">
              <a:lnSpc>
                <a:spcPct val="150000"/>
              </a:lnSpc>
              <a:buFont typeface="Wingdings" panose="05000000000000000000" pitchFamily="2" charset="2"/>
              <a:buChar char="Ø"/>
            </a:pPr>
            <a:r>
              <a:rPr lang="de-DE" sz="1400" dirty="0"/>
              <a:t>+10		Whitepaper Download</a:t>
            </a:r>
          </a:p>
          <a:p>
            <a:pPr marL="342900" indent="-342900">
              <a:lnSpc>
                <a:spcPct val="150000"/>
              </a:lnSpc>
              <a:buFont typeface="Wingdings" panose="05000000000000000000" pitchFamily="2" charset="2"/>
              <a:buChar char="Ø"/>
            </a:pPr>
            <a:r>
              <a:rPr lang="de-DE" sz="1400" dirty="0"/>
              <a:t>+15		&gt;5 Videoplays</a:t>
            </a:r>
          </a:p>
          <a:p>
            <a:pPr marL="342900" indent="-342900">
              <a:lnSpc>
                <a:spcPct val="150000"/>
              </a:lnSpc>
              <a:buFont typeface="Wingdings" panose="05000000000000000000" pitchFamily="2" charset="2"/>
              <a:buChar char="Ø"/>
            </a:pPr>
            <a:r>
              <a:rPr lang="de-DE" sz="1400" dirty="0"/>
              <a:t>+20		Online-Demo</a:t>
            </a:r>
          </a:p>
          <a:p>
            <a:pPr marL="342900" indent="-342900">
              <a:lnSpc>
                <a:spcPct val="150000"/>
              </a:lnSpc>
              <a:buFont typeface="Wingdings" panose="05000000000000000000" pitchFamily="2" charset="2"/>
              <a:buChar char="Ø"/>
            </a:pPr>
            <a:r>
              <a:rPr lang="de-DE" sz="1400" dirty="0"/>
              <a:t>+25		2xBesuch-Checkout-Seite</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3657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feil nach unten 2"/>
          <p:cNvSpPr/>
          <p:nvPr/>
        </p:nvSpPr>
        <p:spPr>
          <a:xfrm>
            <a:off x="6197770" y="3581400"/>
            <a:ext cx="1143000" cy="838200"/>
          </a:xfrm>
          <a:prstGeom prst="downArrow">
            <a:avLst/>
          </a:prstGeom>
          <a:solidFill>
            <a:srgbClr val="509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p:cNvGrpSpPr/>
          <p:nvPr/>
        </p:nvGrpSpPr>
        <p:grpSpPr>
          <a:xfrm>
            <a:off x="6420273" y="4578317"/>
            <a:ext cx="2292096" cy="458390"/>
            <a:chOff x="1289303" y="58168"/>
            <a:chExt cx="2292096" cy="458390"/>
          </a:xfrm>
        </p:grpSpPr>
        <p:sp>
          <p:nvSpPr>
            <p:cNvPr id="8" name="Rechteck: obere Ecken abgerundet 7"/>
            <p:cNvSpPr/>
            <p:nvPr/>
          </p:nvSpPr>
          <p:spPr>
            <a:xfrm rot="5400000">
              <a:off x="2206156" y="-858685"/>
              <a:ext cx="458390" cy="229209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Rechteck: obere Ecken abgerundet 4"/>
            <p:cNvSpPr txBox="1"/>
            <p:nvPr/>
          </p:nvSpPr>
          <p:spPr>
            <a:xfrm>
              <a:off x="1289304" y="80544"/>
              <a:ext cx="2269719" cy="413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Geschäftsabschlüsse</a:t>
              </a:r>
            </a:p>
          </p:txBody>
        </p:sp>
      </p:grpSp>
      <p:grpSp>
        <p:nvGrpSpPr>
          <p:cNvPr id="10" name="Gruppieren 9"/>
          <p:cNvGrpSpPr/>
          <p:nvPr/>
        </p:nvGrpSpPr>
        <p:grpSpPr>
          <a:xfrm>
            <a:off x="5130970" y="4521017"/>
            <a:ext cx="1289304" cy="572988"/>
            <a:chOff x="0" y="868"/>
            <a:chExt cx="1289304" cy="572988"/>
          </a:xfrm>
        </p:grpSpPr>
        <p:sp>
          <p:nvSpPr>
            <p:cNvPr id="11" name="Rechteck: abgerundete Ecken 10"/>
            <p:cNvSpPr/>
            <p:nvPr/>
          </p:nvSpPr>
          <p:spPr>
            <a:xfrm>
              <a:off x="0" y="868"/>
              <a:ext cx="1289304" cy="572988"/>
            </a:xfrm>
            <a:prstGeom prst="roundRect">
              <a:avLst/>
            </a:prstGeom>
            <a:solidFill>
              <a:srgbClr val="00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hteck: abgerundete Ecken 6"/>
            <p:cNvSpPr txBox="1"/>
            <p:nvPr/>
          </p:nvSpPr>
          <p:spPr>
            <a:xfrm>
              <a:off x="27971" y="28839"/>
              <a:ext cx="1233362" cy="517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chemeClr val="tx1"/>
                  </a:solidFill>
                </a:rPr>
                <a:t>+30%</a:t>
              </a:r>
            </a:p>
          </p:txBody>
        </p:sp>
      </p:grpSp>
      <p:grpSp>
        <p:nvGrpSpPr>
          <p:cNvPr id="13" name="Gruppieren 12"/>
          <p:cNvGrpSpPr/>
          <p:nvPr/>
        </p:nvGrpSpPr>
        <p:grpSpPr>
          <a:xfrm>
            <a:off x="6453358" y="5224751"/>
            <a:ext cx="2292096" cy="458390"/>
            <a:chOff x="1289303" y="659805"/>
            <a:chExt cx="2292096" cy="458390"/>
          </a:xfrm>
        </p:grpSpPr>
        <p:sp>
          <p:nvSpPr>
            <p:cNvPr id="14" name="Rechteck: obere Ecken abgerundet 13"/>
            <p:cNvSpPr/>
            <p:nvPr/>
          </p:nvSpPr>
          <p:spPr>
            <a:xfrm rot="5400000">
              <a:off x="2206156" y="-257048"/>
              <a:ext cx="458390" cy="229209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Rechteck: obere Ecken abgerundet 4"/>
            <p:cNvSpPr txBox="1"/>
            <p:nvPr/>
          </p:nvSpPr>
          <p:spPr>
            <a:xfrm>
              <a:off x="1289304" y="682181"/>
              <a:ext cx="2269719" cy="413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Gesamtumsatz</a:t>
              </a:r>
            </a:p>
          </p:txBody>
        </p:sp>
      </p:grpSp>
      <p:grpSp>
        <p:nvGrpSpPr>
          <p:cNvPr id="16" name="Gruppieren 15"/>
          <p:cNvGrpSpPr/>
          <p:nvPr/>
        </p:nvGrpSpPr>
        <p:grpSpPr>
          <a:xfrm>
            <a:off x="5164055" y="5167451"/>
            <a:ext cx="1289304" cy="572988"/>
            <a:chOff x="0" y="602505"/>
            <a:chExt cx="1289304" cy="572988"/>
          </a:xfrm>
        </p:grpSpPr>
        <p:sp>
          <p:nvSpPr>
            <p:cNvPr id="17" name="Rechteck: abgerundete Ecken 16"/>
            <p:cNvSpPr/>
            <p:nvPr/>
          </p:nvSpPr>
          <p:spPr>
            <a:xfrm>
              <a:off x="0" y="602505"/>
              <a:ext cx="1289304" cy="572988"/>
            </a:xfrm>
            <a:prstGeom prst="roundRect">
              <a:avLst/>
            </a:prstGeom>
            <a:solidFill>
              <a:srgbClr val="00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hteck: abgerundete Ecken 6"/>
            <p:cNvSpPr txBox="1"/>
            <p:nvPr/>
          </p:nvSpPr>
          <p:spPr>
            <a:xfrm>
              <a:off x="27971" y="630476"/>
              <a:ext cx="1233362" cy="517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chemeClr val="tx1"/>
                  </a:solidFill>
                </a:rPr>
                <a:t>+18%</a:t>
              </a:r>
            </a:p>
          </p:txBody>
        </p:sp>
      </p:grpSp>
      <p:grpSp>
        <p:nvGrpSpPr>
          <p:cNvPr id="25" name="Gruppieren 24"/>
          <p:cNvGrpSpPr/>
          <p:nvPr/>
        </p:nvGrpSpPr>
        <p:grpSpPr>
          <a:xfrm>
            <a:off x="6470904" y="5885111"/>
            <a:ext cx="2292096" cy="458390"/>
            <a:chOff x="1289303" y="1261442"/>
            <a:chExt cx="2292096" cy="458390"/>
          </a:xfrm>
        </p:grpSpPr>
        <p:sp>
          <p:nvSpPr>
            <p:cNvPr id="26" name="Rechteck: obere Ecken abgerundet 25"/>
            <p:cNvSpPr/>
            <p:nvPr/>
          </p:nvSpPr>
          <p:spPr>
            <a:xfrm rot="5400000">
              <a:off x="2206156" y="344589"/>
              <a:ext cx="458390" cy="2292096"/>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Rechteck: obere Ecken abgerundet 4"/>
            <p:cNvSpPr txBox="1"/>
            <p:nvPr/>
          </p:nvSpPr>
          <p:spPr>
            <a:xfrm>
              <a:off x="1289304" y="1283819"/>
              <a:ext cx="2269719" cy="4136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de-DE" sz="1500" kern="1200" dirty="0"/>
                <a:t>Umsatz pro Neukunde</a:t>
              </a:r>
            </a:p>
          </p:txBody>
        </p:sp>
      </p:grpSp>
      <p:grpSp>
        <p:nvGrpSpPr>
          <p:cNvPr id="28" name="Gruppieren 27"/>
          <p:cNvGrpSpPr/>
          <p:nvPr/>
        </p:nvGrpSpPr>
        <p:grpSpPr>
          <a:xfrm>
            <a:off x="5181601" y="5827812"/>
            <a:ext cx="1289304" cy="572988"/>
            <a:chOff x="0" y="1204143"/>
            <a:chExt cx="1289304" cy="572988"/>
          </a:xfrm>
        </p:grpSpPr>
        <p:sp>
          <p:nvSpPr>
            <p:cNvPr id="29" name="Rechteck: abgerundete Ecken 28"/>
            <p:cNvSpPr/>
            <p:nvPr/>
          </p:nvSpPr>
          <p:spPr>
            <a:xfrm>
              <a:off x="0" y="1204143"/>
              <a:ext cx="1289304" cy="572988"/>
            </a:xfrm>
            <a:prstGeom prst="roundRect">
              <a:avLst/>
            </a:prstGeom>
            <a:solidFill>
              <a:srgbClr val="00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echteck: abgerundete Ecken 6"/>
            <p:cNvSpPr txBox="1"/>
            <p:nvPr/>
          </p:nvSpPr>
          <p:spPr>
            <a:xfrm>
              <a:off x="27971" y="1232114"/>
              <a:ext cx="1233362" cy="517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chemeClr val="tx1"/>
                  </a:solidFill>
                </a:rPr>
                <a:t>+17%</a:t>
              </a:r>
            </a:p>
          </p:txBody>
        </p:sp>
      </p:grpSp>
    </p:spTree>
    <p:extLst>
      <p:ext uri="{BB962C8B-B14F-4D97-AF65-F5344CB8AC3E}">
        <p14:creationId xmlns:p14="http://schemas.microsoft.com/office/powerpoint/2010/main" val="885182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Lead Scoring – Stufe 2</a:t>
            </a:r>
            <a:endParaRPr lang="en-CA" sz="2400" b="1" dirty="0">
              <a:latin typeface="+mj-lt"/>
              <a:ea typeface="+mn-ea"/>
              <a:cs typeface="+mn-cs"/>
            </a:endParaRPr>
          </a:p>
        </p:txBody>
      </p:sp>
      <p:sp>
        <p:nvSpPr>
          <p:cNvPr id="4" name="Textfeld 3"/>
          <p:cNvSpPr txBox="1"/>
          <p:nvPr/>
        </p:nvSpPr>
        <p:spPr>
          <a:xfrm>
            <a:off x="2571088" y="6428601"/>
            <a:ext cx="2138278" cy="276999"/>
          </a:xfrm>
          <a:prstGeom prst="rect">
            <a:avLst/>
          </a:prstGeom>
          <a:noFill/>
        </p:spPr>
        <p:txBody>
          <a:bodyPr wrap="none" rtlCol="0">
            <a:spAutoFit/>
          </a:bodyPr>
          <a:lstStyle/>
          <a:p>
            <a:r>
              <a:rPr lang="en-US" sz="1200" dirty="0" err="1"/>
              <a:t>Quelle</a:t>
            </a:r>
            <a:r>
              <a:rPr lang="en-US" sz="1200" dirty="0"/>
              <a:t>: http://www.eloqua.de</a:t>
            </a:r>
            <a:endParaRPr lang="de-DE" sz="1200" dirty="0"/>
          </a:p>
        </p:txBody>
      </p:sp>
      <p:sp>
        <p:nvSpPr>
          <p:cNvPr id="7" name="Rechteck 6"/>
          <p:cNvSpPr/>
          <p:nvPr/>
        </p:nvSpPr>
        <p:spPr>
          <a:xfrm>
            <a:off x="304800" y="1730276"/>
            <a:ext cx="8763000" cy="5078313"/>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Bewusstsein erweitern für Einflussfaktoren auf Interessenten</a:t>
            </a:r>
          </a:p>
          <a:p>
            <a:pPr marL="342900" indent="-342900">
              <a:lnSpc>
                <a:spcPct val="150000"/>
              </a:lnSpc>
              <a:buFont typeface="Wingdings" panose="05000000000000000000" pitchFamily="2" charset="2"/>
              <a:buChar char="Ø"/>
            </a:pPr>
            <a:r>
              <a:rPr lang="de-DE" sz="2400" dirty="0"/>
              <a:t>Content-Basiertes Scoring</a:t>
            </a:r>
          </a:p>
          <a:p>
            <a:pPr marL="342900" indent="-342900">
              <a:lnSpc>
                <a:spcPct val="150000"/>
              </a:lnSpc>
              <a:buFont typeface="Wingdings" panose="05000000000000000000" pitchFamily="2" charset="2"/>
              <a:buChar char="Ø"/>
            </a:pPr>
            <a:r>
              <a:rPr lang="de-DE" sz="2400" dirty="0"/>
              <a:t>Account Level Scoring</a:t>
            </a:r>
          </a:p>
          <a:p>
            <a:pPr marL="342900" indent="-342900">
              <a:lnSpc>
                <a:spcPct val="150000"/>
              </a:lnSpc>
              <a:buFont typeface="Wingdings" panose="05000000000000000000" pitchFamily="2" charset="2"/>
              <a:buChar char="Ø"/>
            </a:pPr>
            <a:r>
              <a:rPr lang="de-DE" sz="2400" dirty="0"/>
              <a:t>Kunden Scoring</a:t>
            </a:r>
          </a:p>
          <a:p>
            <a:pPr marL="342900" indent="-342900">
              <a:lnSpc>
                <a:spcPct val="150000"/>
              </a:lnSpc>
              <a:buFont typeface="Wingdings" panose="05000000000000000000" pitchFamily="2" charset="2"/>
              <a:buChar char="Ø"/>
            </a:pPr>
            <a:r>
              <a:rPr lang="de-DE" sz="2400" dirty="0" err="1"/>
              <a:t>Opportunity</a:t>
            </a:r>
            <a:r>
              <a:rPr lang="de-DE" sz="2400" dirty="0"/>
              <a:t> Scoring</a:t>
            </a:r>
          </a:p>
          <a:p>
            <a:pPr marL="342900" indent="-342900">
              <a:lnSpc>
                <a:spcPct val="150000"/>
              </a:lnSpc>
              <a:buFont typeface="Wingdings" panose="05000000000000000000" pitchFamily="2" charset="2"/>
              <a:buChar char="Ø"/>
            </a:pPr>
            <a:r>
              <a:rPr lang="de-DE" sz="2400" dirty="0"/>
              <a:t>Änderungen vorhersehen</a:t>
            </a:r>
          </a:p>
          <a:p>
            <a:pPr marL="342900" indent="-342900">
              <a:lnSpc>
                <a:spcPct val="150000"/>
              </a:lnSpc>
              <a:buFont typeface="Wingdings" panose="05000000000000000000" pitchFamily="2" charset="2"/>
              <a:buChar char="Ø"/>
            </a:pPr>
            <a:endParaRPr lang="de-DE" sz="2400" dirty="0"/>
          </a:p>
          <a:p>
            <a:pPr marL="342900" indent="-342900">
              <a:lnSpc>
                <a:spcPct val="150000"/>
              </a:lnSpc>
              <a:buFont typeface="Wingdings" panose="05000000000000000000" pitchFamily="2" charset="2"/>
              <a:buChar char="Ø"/>
            </a:pPr>
            <a:endParaRPr lang="de-DE" sz="2400" dirty="0"/>
          </a:p>
          <a:p>
            <a:pPr marL="342900" indent="-342900">
              <a:lnSpc>
                <a:spcPct val="150000"/>
              </a:lnSpc>
              <a:buFont typeface="Wingdings" panose="05000000000000000000" pitchFamily="2" charset="2"/>
              <a:buChar char="Ø"/>
            </a:pPr>
            <a:endParaRPr lang="de-DE" sz="2400" dirty="0"/>
          </a:p>
        </p:txBody>
      </p:sp>
    </p:spTree>
    <p:extLst>
      <p:ext uri="{BB962C8B-B14F-4D97-AF65-F5344CB8AC3E}">
        <p14:creationId xmlns:p14="http://schemas.microsoft.com/office/powerpoint/2010/main" val="2868423271"/>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Lead Scoring </a:t>
            </a:r>
            <a:r>
              <a:rPr lang="de-DE" sz="2400" b="1">
                <a:latin typeface="+mj-lt"/>
                <a:ea typeface="+mn-ea"/>
                <a:cs typeface="+mn-cs"/>
              </a:rPr>
              <a:t>– Fazit</a:t>
            </a:r>
            <a:endParaRPr lang="en-CA" sz="2400" b="1" dirty="0">
              <a:latin typeface="+mj-lt"/>
              <a:ea typeface="+mn-ea"/>
              <a:cs typeface="+mn-cs"/>
            </a:endParaRPr>
          </a:p>
        </p:txBody>
      </p:sp>
      <p:sp>
        <p:nvSpPr>
          <p:cNvPr id="4" name="Textfeld 3"/>
          <p:cNvSpPr txBox="1"/>
          <p:nvPr/>
        </p:nvSpPr>
        <p:spPr>
          <a:xfrm>
            <a:off x="2571088" y="6428601"/>
            <a:ext cx="2138278" cy="276999"/>
          </a:xfrm>
          <a:prstGeom prst="rect">
            <a:avLst/>
          </a:prstGeom>
          <a:noFill/>
        </p:spPr>
        <p:txBody>
          <a:bodyPr wrap="none" rtlCol="0">
            <a:spAutoFit/>
          </a:bodyPr>
          <a:lstStyle/>
          <a:p>
            <a:r>
              <a:rPr lang="en-US" sz="1200" dirty="0" err="1"/>
              <a:t>Quelle</a:t>
            </a:r>
            <a:r>
              <a:rPr lang="en-US" sz="1200" dirty="0"/>
              <a:t>: http://www.eloqua.de</a:t>
            </a:r>
            <a:endParaRPr lang="de-DE" sz="1200" dirty="0"/>
          </a:p>
        </p:txBody>
      </p:sp>
      <p:sp>
        <p:nvSpPr>
          <p:cNvPr id="7" name="Rechteck 6"/>
          <p:cNvSpPr/>
          <p:nvPr/>
        </p:nvSpPr>
        <p:spPr>
          <a:xfrm>
            <a:off x="304800" y="1730276"/>
            <a:ext cx="8763000" cy="4524315"/>
          </a:xfrm>
          <a:prstGeom prst="rect">
            <a:avLst/>
          </a:prstGeom>
        </p:spPr>
        <p:txBody>
          <a:bodyPr wrap="square">
            <a:spAutoFit/>
          </a:bodyPr>
          <a:lstStyle/>
          <a:p>
            <a:pPr marL="342900" indent="-342900">
              <a:lnSpc>
                <a:spcPct val="150000"/>
              </a:lnSpc>
              <a:buFont typeface="Wingdings" panose="05000000000000000000" pitchFamily="2" charset="2"/>
              <a:buChar char="Ø"/>
            </a:pPr>
            <a:r>
              <a:rPr lang="de-DE" sz="2400" dirty="0"/>
              <a:t>Lead Scoring sorgt für ein </a:t>
            </a:r>
            <a:r>
              <a:rPr lang="de-DE" sz="2400" b="1" dirty="0"/>
              <a:t>objektives Ranking </a:t>
            </a:r>
            <a:r>
              <a:rPr lang="de-DE" sz="2400" dirty="0"/>
              <a:t>von Sales Leads</a:t>
            </a:r>
          </a:p>
          <a:p>
            <a:pPr marL="342900" indent="-342900">
              <a:lnSpc>
                <a:spcPct val="150000"/>
              </a:lnSpc>
              <a:buFont typeface="Wingdings" panose="05000000000000000000" pitchFamily="2" charset="2"/>
              <a:buChar char="Ø"/>
            </a:pPr>
            <a:r>
              <a:rPr lang="de-DE" sz="2400" dirty="0"/>
              <a:t>Nachverfolgung und Maßnahmen werden auf die Anfrage abgestimmt</a:t>
            </a:r>
          </a:p>
          <a:p>
            <a:pPr marL="342900" indent="-342900">
              <a:lnSpc>
                <a:spcPct val="150000"/>
              </a:lnSpc>
              <a:buFont typeface="Wingdings" panose="05000000000000000000" pitchFamily="2" charset="2"/>
              <a:buChar char="Ø"/>
            </a:pPr>
            <a:r>
              <a:rPr lang="de-DE" sz="2400" b="1" dirty="0"/>
              <a:t>Identifizierung des Stadiums des Kaufprozesses </a:t>
            </a:r>
            <a:r>
              <a:rPr lang="de-DE" sz="2400" dirty="0"/>
              <a:t>jedes einzelnen Interessenten</a:t>
            </a:r>
          </a:p>
          <a:p>
            <a:pPr marL="342900" indent="-342900">
              <a:lnSpc>
                <a:spcPct val="150000"/>
              </a:lnSpc>
              <a:buFont typeface="Wingdings" panose="05000000000000000000" pitchFamily="2" charset="2"/>
              <a:buChar char="Ø"/>
            </a:pPr>
            <a:r>
              <a:rPr lang="de-DE" sz="2400" dirty="0"/>
              <a:t>Lead Scoring hilft dem Vertrieb, sich auf die </a:t>
            </a:r>
            <a:r>
              <a:rPr lang="de-DE" sz="2400" b="1" dirty="0"/>
              <a:t>besten Leads zu fokussieren</a:t>
            </a:r>
          </a:p>
        </p:txBody>
      </p:sp>
    </p:spTree>
    <p:extLst>
      <p:ext uri="{BB962C8B-B14F-4D97-AF65-F5344CB8AC3E}">
        <p14:creationId xmlns:p14="http://schemas.microsoft.com/office/powerpoint/2010/main" val="38572877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4043363" cy="1143000"/>
          </a:xfrm>
          <a:noFill/>
          <a:ln cap="rnd" cmpd="dbl">
            <a:noFill/>
            <a:round/>
          </a:ln>
        </p:spPr>
        <p:txBody>
          <a:bodyPr vert="horz" wrap="square" lIns="91440" tIns="45720" rIns="91440" bIns="45720" rtlCol="0" anchor="ctr">
            <a:spAutoFit/>
          </a:bodyPr>
          <a:lstStyle/>
          <a:p>
            <a:pPr algn="l"/>
            <a:r>
              <a:rPr lang="de-DE" sz="2400" b="1" dirty="0">
                <a:latin typeface="+mj-lt"/>
                <a:ea typeface="+mn-ea"/>
                <a:cs typeface="+mn-cs"/>
              </a:rPr>
              <a:t>Lead Scoring </a:t>
            </a:r>
            <a:r>
              <a:rPr lang="de-DE" sz="2400" b="1">
                <a:latin typeface="+mj-lt"/>
                <a:ea typeface="+mn-ea"/>
                <a:cs typeface="+mn-cs"/>
              </a:rPr>
              <a:t>– Fazit</a:t>
            </a:r>
            <a:endParaRPr lang="en-CA" sz="2400" b="1" dirty="0">
              <a:latin typeface="+mj-lt"/>
              <a:ea typeface="+mn-ea"/>
              <a:cs typeface="+mn-cs"/>
            </a:endParaRPr>
          </a:p>
        </p:txBody>
      </p:sp>
      <p:sp>
        <p:nvSpPr>
          <p:cNvPr id="7" name="Rechteck 6"/>
          <p:cNvSpPr/>
          <p:nvPr/>
        </p:nvSpPr>
        <p:spPr>
          <a:xfrm>
            <a:off x="304800" y="1730277"/>
            <a:ext cx="4953000" cy="1622523"/>
          </a:xfrm>
          <a:prstGeom prst="rect">
            <a:avLst/>
          </a:prstGeom>
        </p:spPr>
        <p:txBody>
          <a:bodyPr wrap="square">
            <a:normAutofit fontScale="47500" lnSpcReduction="20000"/>
          </a:bodyPr>
          <a:lstStyle/>
          <a:p>
            <a:pPr marL="342900" indent="-342900">
              <a:lnSpc>
                <a:spcPct val="150000"/>
              </a:lnSpc>
              <a:buFont typeface="Wingdings" panose="05000000000000000000" pitchFamily="2" charset="2"/>
              <a:buChar char="Ø"/>
            </a:pPr>
            <a:r>
              <a:rPr lang="de-DE" sz="2400" dirty="0"/>
              <a:t>Lead Scoring sorgt für ein </a:t>
            </a:r>
            <a:r>
              <a:rPr lang="de-DE" sz="2400" b="1" dirty="0"/>
              <a:t>objektives Ranking </a:t>
            </a:r>
            <a:r>
              <a:rPr lang="de-DE" sz="2400" dirty="0"/>
              <a:t>von Sales Leads</a:t>
            </a:r>
          </a:p>
          <a:p>
            <a:pPr marL="342900" indent="-342900">
              <a:lnSpc>
                <a:spcPct val="150000"/>
              </a:lnSpc>
              <a:buFont typeface="Wingdings" panose="05000000000000000000" pitchFamily="2" charset="2"/>
              <a:buChar char="Ø"/>
            </a:pPr>
            <a:r>
              <a:rPr lang="de-DE" sz="2400" dirty="0"/>
              <a:t>Nachverfolgung und Maßnahmen werden auf die Anfrage abgestimmt</a:t>
            </a:r>
          </a:p>
          <a:p>
            <a:pPr marL="342900" indent="-342900">
              <a:lnSpc>
                <a:spcPct val="150000"/>
              </a:lnSpc>
              <a:buFont typeface="Wingdings" panose="05000000000000000000" pitchFamily="2" charset="2"/>
              <a:buChar char="Ø"/>
            </a:pPr>
            <a:r>
              <a:rPr lang="de-DE" sz="2400" b="1" dirty="0"/>
              <a:t>Identifizierung des Stadiums des Kaufprozesses </a:t>
            </a:r>
            <a:r>
              <a:rPr lang="de-DE" sz="2400" dirty="0"/>
              <a:t>jedes einzelnen Interessenten</a:t>
            </a:r>
          </a:p>
          <a:p>
            <a:pPr marL="342900" indent="-342900">
              <a:lnSpc>
                <a:spcPct val="150000"/>
              </a:lnSpc>
              <a:buFont typeface="Wingdings" panose="05000000000000000000" pitchFamily="2" charset="2"/>
              <a:buChar char="Ø"/>
            </a:pPr>
            <a:r>
              <a:rPr lang="de-DE" sz="2400" dirty="0"/>
              <a:t>Lead Scoring hilft dem Vertrieb, sich auf die </a:t>
            </a:r>
            <a:r>
              <a:rPr lang="de-DE" sz="2400" b="1" dirty="0"/>
              <a:t>besten Leads zu fokussieren</a:t>
            </a:r>
          </a:p>
        </p:txBody>
      </p:sp>
      <p:sp>
        <p:nvSpPr>
          <p:cNvPr id="5" name="Rechteck 4"/>
          <p:cNvSpPr/>
          <p:nvPr/>
        </p:nvSpPr>
        <p:spPr>
          <a:xfrm>
            <a:off x="190500" y="3370644"/>
            <a:ext cx="8763000" cy="1131848"/>
          </a:xfrm>
          <a:prstGeom prst="rect">
            <a:avLst/>
          </a:prstGeom>
        </p:spPr>
        <p:txBody>
          <a:bodyPr wrap="square">
            <a:spAutoFit/>
          </a:bodyPr>
          <a:lstStyle/>
          <a:p>
            <a:pPr>
              <a:lnSpc>
                <a:spcPct val="150000"/>
              </a:lnSpc>
            </a:pPr>
            <a:r>
              <a:rPr lang="de-DE" sz="2400" dirty="0"/>
              <a:t>Aufgrund des Lead Scorings setze ich Trigger ein (Wenn…dann-Funktionen)</a:t>
            </a:r>
            <a:endParaRPr lang="de-DE" sz="2400" b="1" dirty="0"/>
          </a:p>
        </p:txBody>
      </p:sp>
      <p:sp>
        <p:nvSpPr>
          <p:cNvPr id="6" name="Rechteck 5"/>
          <p:cNvSpPr/>
          <p:nvPr/>
        </p:nvSpPr>
        <p:spPr>
          <a:xfrm>
            <a:off x="267661" y="4648200"/>
            <a:ext cx="8763000" cy="1685846"/>
          </a:xfrm>
          <a:prstGeom prst="rect">
            <a:avLst/>
          </a:prstGeom>
        </p:spPr>
        <p:txBody>
          <a:bodyPr wrap="square">
            <a:spAutoFit/>
          </a:bodyPr>
          <a:lstStyle/>
          <a:p>
            <a:pPr>
              <a:lnSpc>
                <a:spcPct val="150000"/>
              </a:lnSpc>
            </a:pPr>
            <a:r>
              <a:rPr lang="de-DE" sz="2400" dirty="0"/>
              <a:t>Beispiel: </a:t>
            </a:r>
            <a:r>
              <a:rPr lang="de-DE" sz="2400" b="1" dirty="0">
                <a:solidFill>
                  <a:srgbClr val="FF0000"/>
                </a:solidFill>
              </a:rPr>
              <a:t>wenn</a:t>
            </a:r>
            <a:r>
              <a:rPr lang="de-DE" sz="2400" dirty="0"/>
              <a:t> jemand </a:t>
            </a:r>
            <a:r>
              <a:rPr lang="de-DE" sz="2400" dirty="0" err="1"/>
              <a:t>xy</a:t>
            </a:r>
            <a:r>
              <a:rPr lang="de-DE" sz="2400" dirty="0"/>
              <a:t> Punkte in der Kategorie „HD-High-End-Kameras“ gesammelt hat, </a:t>
            </a:r>
            <a:r>
              <a:rPr lang="de-DE" sz="2400" b="1" dirty="0">
                <a:solidFill>
                  <a:srgbClr val="FF0000"/>
                </a:solidFill>
              </a:rPr>
              <a:t>dann</a:t>
            </a:r>
            <a:r>
              <a:rPr lang="de-DE" sz="2400" dirty="0"/>
              <a:t> sende ein konkretes Verkaufsangebot! </a:t>
            </a:r>
            <a:endParaRPr lang="de-DE" sz="2400" b="1" dirty="0"/>
          </a:p>
        </p:txBody>
      </p:sp>
    </p:spTree>
    <p:extLst>
      <p:ext uri="{BB962C8B-B14F-4D97-AF65-F5344CB8AC3E}">
        <p14:creationId xmlns:p14="http://schemas.microsoft.com/office/powerpoint/2010/main" val="34409966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D2D3992-E434-46A9-9871-70099763166D}"/>
              </a:ext>
            </a:extLst>
          </p:cNvPr>
          <p:cNvSpPr>
            <a:spLocks noGrp="1"/>
          </p:cNvSpPr>
          <p:nvPr>
            <p:ph type="dt" sz="half" idx="10"/>
          </p:nvPr>
        </p:nvSpPr>
        <p:spPr/>
        <p:txBody>
          <a:bodyPr/>
          <a:lstStyle/>
          <a:p>
            <a:pPr>
              <a:defRPr/>
            </a:pPr>
            <a:endParaRPr lang="en-US" altLang="de-DE"/>
          </a:p>
        </p:txBody>
      </p:sp>
      <p:sp>
        <p:nvSpPr>
          <p:cNvPr id="3" name="Fußzeilenplatzhalter 2">
            <a:extLst>
              <a:ext uri="{FF2B5EF4-FFF2-40B4-BE49-F238E27FC236}">
                <a16:creationId xmlns:a16="http://schemas.microsoft.com/office/drawing/2014/main" id="{32F3F8FF-9374-4F70-91E7-2C34BC5A8F74}"/>
              </a:ext>
            </a:extLst>
          </p:cNvPr>
          <p:cNvSpPr>
            <a:spLocks noGrp="1"/>
          </p:cNvSpPr>
          <p:nvPr>
            <p:ph type="ftr" sz="quarter" idx="11"/>
          </p:nvPr>
        </p:nvSpPr>
        <p:spPr/>
        <p:txBody>
          <a:bodyPr/>
          <a:lstStyle/>
          <a:p>
            <a:pPr>
              <a:defRPr/>
            </a:pPr>
            <a:endParaRPr lang="en-US" altLang="de-DE"/>
          </a:p>
        </p:txBody>
      </p:sp>
      <p:sp>
        <p:nvSpPr>
          <p:cNvPr id="4" name="Foliennummernplatzhalter 3">
            <a:extLst>
              <a:ext uri="{FF2B5EF4-FFF2-40B4-BE49-F238E27FC236}">
                <a16:creationId xmlns:a16="http://schemas.microsoft.com/office/drawing/2014/main" id="{F7476670-8FC5-411C-B322-2E4C060E8182}"/>
              </a:ext>
            </a:extLst>
          </p:cNvPr>
          <p:cNvSpPr>
            <a:spLocks noGrp="1"/>
          </p:cNvSpPr>
          <p:nvPr>
            <p:ph type="sldNum" sz="quarter" idx="12"/>
          </p:nvPr>
        </p:nvSpPr>
        <p:spPr/>
        <p:txBody>
          <a:bodyPr/>
          <a:lstStyle/>
          <a:p>
            <a:pPr>
              <a:defRPr/>
            </a:pPr>
            <a:fld id="{75101745-0CAE-4074-826E-3166C225823F}" type="slidenum">
              <a:rPr lang="en-US" altLang="de-DE" smtClean="0"/>
              <a:pPr>
                <a:defRPr/>
              </a:pPr>
              <a:t>97</a:t>
            </a:fld>
            <a:endParaRPr lang="en-US" altLang="de-DE"/>
          </a:p>
        </p:txBody>
      </p:sp>
      <p:sp>
        <p:nvSpPr>
          <p:cNvPr id="5" name="Textfeld 4">
            <a:extLst>
              <a:ext uri="{FF2B5EF4-FFF2-40B4-BE49-F238E27FC236}">
                <a16:creationId xmlns:a16="http://schemas.microsoft.com/office/drawing/2014/main" id="{6672D7BE-15A8-4D6C-AAAA-42F91D0154EE}"/>
              </a:ext>
            </a:extLst>
          </p:cNvPr>
          <p:cNvSpPr txBox="1"/>
          <p:nvPr/>
        </p:nvSpPr>
        <p:spPr>
          <a:xfrm>
            <a:off x="2008800" y="2564904"/>
            <a:ext cx="4862228" cy="769441"/>
          </a:xfrm>
          <a:prstGeom prst="rect">
            <a:avLst/>
          </a:prstGeom>
          <a:noFill/>
        </p:spPr>
        <p:txBody>
          <a:bodyPr wrap="none" rtlCol="0">
            <a:spAutoFit/>
          </a:bodyPr>
          <a:lstStyle/>
          <a:p>
            <a:r>
              <a:rPr lang="de-DE" sz="4400" dirty="0"/>
              <a:t>Inbound Marketing</a:t>
            </a:r>
          </a:p>
        </p:txBody>
      </p:sp>
    </p:spTree>
    <p:extLst>
      <p:ext uri="{BB962C8B-B14F-4D97-AF65-F5344CB8AC3E}">
        <p14:creationId xmlns:p14="http://schemas.microsoft.com/office/powerpoint/2010/main" val="2783763644"/>
      </p:ext>
    </p:extLst>
  </p:cSld>
  <p:clrMapOvr>
    <a:masterClrMapping/>
  </p:clrMapOvr>
  <p:transition spd="med">
    <p:split dir="in"/>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DBF5B-D0EF-4758-97AC-92712C853E96}"/>
              </a:ext>
            </a:extLst>
          </p:cNvPr>
          <p:cNvSpPr>
            <a:spLocks noGrp="1"/>
          </p:cNvSpPr>
          <p:nvPr>
            <p:ph type="title" idx="4294967295"/>
          </p:nvPr>
        </p:nvSpPr>
        <p:spPr>
          <a:xfrm>
            <a:off x="1403648" y="620688"/>
            <a:ext cx="5587032" cy="711200"/>
          </a:xfrm>
          <a:noFill/>
          <a:ln>
            <a:noFill/>
          </a:ln>
        </p:spPr>
        <p:txBody>
          <a:bodyPr wrap="none">
            <a:normAutofit/>
          </a:bodyPr>
          <a:lstStyle/>
          <a:p>
            <a:pPr algn="ctr" eaLnBrk="1" fontAlgn="auto" hangingPunct="1">
              <a:spcAft>
                <a:spcPts val="0"/>
              </a:spcAft>
              <a:defRPr/>
            </a:pPr>
            <a:r>
              <a:rPr lang="en-CA" sz="2400" b="1" dirty="0">
                <a:latin typeface="+mj-lt"/>
                <a:ea typeface="+mn-ea"/>
                <a:cs typeface="+mn-cs"/>
              </a:rPr>
              <a:t>Inbound-Marketing - Die “</a:t>
            </a:r>
            <a:r>
              <a:rPr lang="en-CA" sz="2400" b="1" dirty="0" err="1">
                <a:latin typeface="+mj-lt"/>
                <a:ea typeface="+mn-ea"/>
                <a:cs typeface="+mn-cs"/>
              </a:rPr>
              <a:t>Wasserloch</a:t>
            </a:r>
            <a:r>
              <a:rPr lang="en-CA" sz="2400" b="1" dirty="0">
                <a:latin typeface="+mj-lt"/>
                <a:ea typeface="+mn-ea"/>
                <a:cs typeface="+mn-cs"/>
              </a:rPr>
              <a:t>”-</a:t>
            </a:r>
            <a:r>
              <a:rPr lang="en-CA" sz="2400" b="1" dirty="0" err="1">
                <a:latin typeface="+mj-lt"/>
                <a:ea typeface="+mn-ea"/>
                <a:cs typeface="+mn-cs"/>
              </a:rPr>
              <a:t>Theorie</a:t>
            </a:r>
            <a:r>
              <a:rPr lang="en-CA" sz="2400" b="1" dirty="0">
                <a:latin typeface="+mj-lt"/>
                <a:ea typeface="+mn-ea"/>
                <a:cs typeface="+mn-cs"/>
              </a:rPr>
              <a:t> </a:t>
            </a:r>
          </a:p>
        </p:txBody>
      </p:sp>
      <p:pic>
        <p:nvPicPr>
          <p:cNvPr id="15363" name="Picture 3">
            <a:extLst>
              <a:ext uri="{FF2B5EF4-FFF2-40B4-BE49-F238E27FC236}">
                <a16:creationId xmlns:a16="http://schemas.microsoft.com/office/drawing/2014/main" id="{7459DB89-94E8-40E2-B5C4-DE32ED345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588" y="1436688"/>
            <a:ext cx="4284662" cy="287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a:extLst>
              <a:ext uri="{FF2B5EF4-FFF2-40B4-BE49-F238E27FC236}">
                <a16:creationId xmlns:a16="http://schemas.microsoft.com/office/drawing/2014/main" id="{BEA659E4-0C8F-42C4-A49A-E9FB4767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1436688"/>
            <a:ext cx="4292600" cy="292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915760"/>
      </p:ext>
    </p:extLst>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554960" cy="1143000"/>
          </a:xfrm>
          <a:noFill/>
          <a:ln cap="rnd" cmpd="dbl">
            <a:noFill/>
            <a:round/>
          </a:ln>
        </p:spPr>
        <p:txBody>
          <a:bodyPr vert="horz" wrap="square" lIns="91440" tIns="45720" rIns="91440" bIns="45720" rtlCol="0" anchor="ctr">
            <a:normAutofit/>
          </a:bodyPr>
          <a:lstStyle/>
          <a:p>
            <a:pPr algn="l"/>
            <a:r>
              <a:rPr lang="en-CA" sz="2400" b="1" dirty="0">
                <a:solidFill>
                  <a:schemeClr val="tx1"/>
                </a:solidFill>
                <a:latin typeface="+mj-lt"/>
                <a:ea typeface="+mn-ea"/>
                <a:cs typeface="+mn-cs"/>
              </a:rPr>
              <a:t>Definition Inbound Marketing</a:t>
            </a:r>
          </a:p>
        </p:txBody>
      </p:sp>
      <p:sp>
        <p:nvSpPr>
          <p:cNvPr id="3" name="Rechteck 2"/>
          <p:cNvSpPr/>
          <p:nvPr/>
        </p:nvSpPr>
        <p:spPr>
          <a:xfrm>
            <a:off x="609600" y="2133600"/>
            <a:ext cx="7772400" cy="2793842"/>
          </a:xfrm>
          <a:prstGeom prst="rect">
            <a:avLst/>
          </a:prstGeom>
        </p:spPr>
        <p:txBody>
          <a:bodyPr wrap="square">
            <a:spAutoFit/>
          </a:bodyPr>
          <a:lstStyle/>
          <a:p>
            <a:pPr>
              <a:lnSpc>
                <a:spcPct val="150000"/>
              </a:lnSpc>
            </a:pPr>
            <a:r>
              <a:rPr lang="de-DE" sz="2400" b="1" dirty="0"/>
              <a:t>Inbound-Marketing</a:t>
            </a:r>
            <a:r>
              <a:rPr lang="de-DE" sz="2400" dirty="0"/>
              <a:t> (</a:t>
            </a:r>
            <a:r>
              <a:rPr lang="de-DE" sz="2400" dirty="0">
                <a:hlinkClick r:id="rId3" tooltip="Englische Sprache"/>
              </a:rPr>
              <a:t>englisch</a:t>
            </a:r>
            <a:r>
              <a:rPr lang="de-DE" sz="2400" dirty="0"/>
              <a:t> </a:t>
            </a:r>
            <a:r>
              <a:rPr lang="de-DE" sz="2400" i="1" dirty="0" err="1"/>
              <a:t>inbound</a:t>
            </a:r>
            <a:r>
              <a:rPr lang="de-DE" sz="2400" dirty="0"/>
              <a:t> „ankommend“) ist eine </a:t>
            </a:r>
            <a:r>
              <a:rPr lang="de-DE" sz="2400" dirty="0">
                <a:hlinkClick r:id="rId4" tooltip="Marketing"/>
              </a:rPr>
              <a:t>Marketing</a:t>
            </a:r>
            <a:r>
              <a:rPr lang="de-DE" sz="2400" dirty="0"/>
              <a:t>-Methode, die darauf basiert, von Kunden gefunden zu werden. Es steht im Gegensatz zum klassischen </a:t>
            </a:r>
            <a:r>
              <a:rPr lang="de-DE" sz="2400" dirty="0">
                <a:hlinkClick r:id="rId5" tooltip="Outbound-Marketing (Seite nicht vorhanden)"/>
              </a:rPr>
              <a:t>Outbound-Marketing</a:t>
            </a:r>
            <a:r>
              <a:rPr lang="de-DE" sz="2400" dirty="0"/>
              <a:t>, bei dem Nachrichten an Kunden gesendet werden.</a:t>
            </a:r>
          </a:p>
        </p:txBody>
      </p:sp>
      <p:sp>
        <p:nvSpPr>
          <p:cNvPr id="5" name="Rechteck 4"/>
          <p:cNvSpPr/>
          <p:nvPr/>
        </p:nvSpPr>
        <p:spPr>
          <a:xfrm>
            <a:off x="2133600" y="6400800"/>
            <a:ext cx="5638800" cy="276999"/>
          </a:xfrm>
          <a:prstGeom prst="rect">
            <a:avLst/>
          </a:prstGeom>
        </p:spPr>
        <p:txBody>
          <a:bodyPr wrap="square">
            <a:spAutoFit/>
          </a:bodyPr>
          <a:lstStyle/>
          <a:p>
            <a:r>
              <a:rPr lang="en-US" sz="1200" dirty="0" err="1"/>
              <a:t>Quelle</a:t>
            </a:r>
            <a:r>
              <a:rPr lang="en-US" sz="1200" dirty="0"/>
              <a:t>: wikipedia.de </a:t>
            </a:r>
          </a:p>
        </p:txBody>
      </p:sp>
    </p:spTree>
    <p:extLst>
      <p:ext uri="{BB962C8B-B14F-4D97-AF65-F5344CB8AC3E}">
        <p14:creationId xmlns:p14="http://schemas.microsoft.com/office/powerpoint/2010/main" val="1971363486"/>
      </p:ext>
    </p:extLst>
  </p:cSld>
  <p:clrMapOvr>
    <a:masterClrMapping/>
  </p:clrMapOvr>
</p:sld>
</file>

<file path=ppt/theme/theme1.xml><?xml version="1.0" encoding="utf-8"?>
<a:theme xmlns:a="http://schemas.openxmlformats.org/drawingml/2006/main" name="Larissa">
  <a:themeElements>
    <a:clrScheme name="Benutzerdefiniert 3">
      <a:dk1>
        <a:srgbClr val="000000"/>
      </a:dk1>
      <a:lt1>
        <a:srgbClr val="FFFFFF"/>
      </a:lt1>
      <a:dk2>
        <a:srgbClr val="FFFFFF"/>
      </a:dk2>
      <a:lt2>
        <a:srgbClr val="FFFFFF"/>
      </a:lt2>
      <a:accent1>
        <a:srgbClr val="A5A5A5"/>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nSpc>
            <a:spcPct val="150000"/>
          </a:lnSpc>
          <a:defRPr sz="1600" dirty="0">
            <a:latin typeface="Arial" panose="020B0604020202020204" pitchFamily="34" charset="0"/>
          </a:defRPr>
        </a:defPPr>
      </a:lst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nutzerdefiniert 3">
    <a:dk1>
      <a:srgbClr val="000000"/>
    </a:dk1>
    <a:lt1>
      <a:srgbClr val="FFFFFF"/>
    </a:lt1>
    <a:dk2>
      <a:srgbClr val="FFFFFF"/>
    </a:dk2>
    <a:lt2>
      <a:srgbClr val="FFFFFF"/>
    </a:lt2>
    <a:accent1>
      <a:srgbClr val="A5A5A5"/>
    </a:accent1>
    <a:accent2>
      <a:srgbClr val="F5C201"/>
    </a:accent2>
    <a:accent3>
      <a:srgbClr val="526DB0"/>
    </a:accent3>
    <a:accent4>
      <a:srgbClr val="989AAC"/>
    </a:accent4>
    <a:accent5>
      <a:srgbClr val="DC5924"/>
    </a:accent5>
    <a:accent6>
      <a:srgbClr val="B4B392"/>
    </a:accent6>
    <a:hlink>
      <a:srgbClr val="CC99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
  <TotalTime>0</TotalTime>
  <Words>18626</Words>
  <Application>Microsoft Office PowerPoint</Application>
  <PresentationFormat>Bildschirmpräsentation (4:3)</PresentationFormat>
  <Paragraphs>1978</Paragraphs>
  <Slides>153</Slides>
  <Notes>136</Notes>
  <HiddenSlides>0</HiddenSlides>
  <MMClips>5</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153</vt:i4>
      </vt:variant>
    </vt:vector>
  </HeadingPairs>
  <TitlesOfParts>
    <vt:vector size="163" baseType="lpstr">
      <vt:lpstr>Arial</vt:lpstr>
      <vt:lpstr>Calibri</vt:lpstr>
      <vt:lpstr>Gill Sans MT</vt:lpstr>
      <vt:lpstr>Montserrat</vt:lpstr>
      <vt:lpstr>Palatino Linotype</vt:lpstr>
      <vt:lpstr>Tahoma</vt:lpstr>
      <vt:lpstr>Times New Roman</vt:lpstr>
      <vt:lpstr>Verdana</vt:lpstr>
      <vt:lpstr>Wingdings</vt:lpstr>
      <vt:lpstr>Larissa</vt:lpstr>
      <vt:lpstr>PowerPoint-Präsentation</vt:lpstr>
      <vt:lpstr>PowerPoint-Präsentation</vt:lpstr>
      <vt:lpstr>PowerPoint-Präsentation</vt:lpstr>
      <vt:lpstr>Finden Sie Lösungen!</vt:lpstr>
      <vt:lpstr>PowerPoint-Präsentation</vt:lpstr>
      <vt:lpstr>PowerPoint-Präsentation</vt:lpstr>
      <vt:lpstr>PowerPoint-Präsentation</vt:lpstr>
      <vt:lpstr>PowerPoint-Präsentation</vt:lpstr>
      <vt:lpstr>Evolution des E-Mail-Marketings</vt:lpstr>
      <vt:lpstr>Evolution des E-Mail-Marketings</vt:lpstr>
      <vt:lpstr>One-to-one im E-Mail-Marketing</vt:lpstr>
      <vt:lpstr>One-to-one im E-Mail-Marketing</vt:lpstr>
      <vt:lpstr>Email-Marketing - Vorteile</vt:lpstr>
      <vt:lpstr>PowerPoint-Präsentation</vt:lpstr>
      <vt:lpstr>PowerPoint-Präsentation</vt:lpstr>
      <vt:lpstr>PowerPoint-Präsentation</vt:lpstr>
      <vt:lpstr> Permission-Marketing – Rechtssicherheit für Ihre Kampagnen </vt:lpstr>
      <vt:lpstr>PowerPoint-Präsentation</vt:lpstr>
      <vt:lpstr>PowerPoint-Präsentation</vt:lpstr>
      <vt:lpstr>PowerPoint-Präsentation</vt:lpstr>
      <vt:lpstr>PowerPoint-Präsentation</vt:lpstr>
      <vt:lpstr>PowerPoint-Präsentation</vt:lpstr>
      <vt:lpstr> Permission-Marketing – Rechtssicherheit für Ihre Kampagnen </vt:lpstr>
      <vt:lpstr>Erfolg mit der eigenen E-Mail-Kampagne</vt:lpstr>
      <vt:lpstr>Erfolg mit der eigenen E-Mail-Kampagne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Erfolg mit der eigenen E-Mail-Kampagne Beispiele</vt:lpstr>
      <vt:lpstr>Erfolg mit der eigenen E-Mail-Kampagne Beispiele</vt:lpstr>
      <vt:lpstr>PowerPoint-Präsentation</vt:lpstr>
      <vt:lpstr>Erfolg mit der eigenen E-Mail-Kampagne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Marketing Automation – was ist das? </vt:lpstr>
      <vt:lpstr>PowerPoint-Präsentation</vt:lpstr>
      <vt:lpstr>PowerPoint-Präsentation</vt:lpstr>
      <vt:lpstr>PowerPoint-Präsentation</vt:lpstr>
      <vt:lpstr>PowerPoint-Präsentation</vt:lpstr>
      <vt:lpstr>PowerPoint-Präsentation</vt:lpstr>
      <vt:lpstr>PowerPoint-Präsentation</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 – 7 Schritte zu automatisierter Kundenbindung</vt:lpstr>
      <vt:lpstr>Marketing Automation</vt:lpstr>
      <vt:lpstr>Marketing Automation</vt:lpstr>
      <vt:lpstr>Beispiel Marketing-Automation: Marketo.de</vt:lpstr>
      <vt:lpstr>Marketing Automation – welche Software passt für mich? </vt:lpstr>
      <vt:lpstr>Marketing Automation – welche Software passt für mich? </vt:lpstr>
      <vt:lpstr>Lead Scoring</vt:lpstr>
      <vt:lpstr>Lead Scoring</vt:lpstr>
      <vt:lpstr>Lead Scoring</vt:lpstr>
      <vt:lpstr>Datenbasiertes Lead Scoring (Beispiele)</vt:lpstr>
      <vt:lpstr>Datenbasiertes Lead Scoring (Beispiele)</vt:lpstr>
      <vt:lpstr>Datenbasiertes Lead Scoring (Beispiele)</vt:lpstr>
      <vt:lpstr>Datenbasiertes Lead Scoring (Beispiele)</vt:lpstr>
      <vt:lpstr>Datenbasiertes Lead Scoring (Beispiele)</vt:lpstr>
      <vt:lpstr>Lead Scoring – Stufe 2</vt:lpstr>
      <vt:lpstr>Lead Scoring – Fazit</vt:lpstr>
      <vt:lpstr>Lead Scoring – Fazit</vt:lpstr>
      <vt:lpstr>PowerPoint-Präsentation</vt:lpstr>
      <vt:lpstr>Inbound-Marketing - Die “Wasserloch”-Theorie </vt:lpstr>
      <vt:lpstr>Definition Inbound Marketing</vt:lpstr>
      <vt:lpstr>Wichtige Termini zu Inbound Marketing</vt:lpstr>
      <vt:lpstr>Inbound vs. Outbound – was ist besser? </vt:lpstr>
      <vt:lpstr>Warum Inbound Marketing funktioniert</vt:lpstr>
      <vt:lpstr>Warum Inbound Marketing funktioniert</vt:lpstr>
      <vt:lpstr>Die Vorteile von Inbound Marketing</vt:lpstr>
      <vt:lpstr>Die Nachteile von Inbound Marketing</vt:lpstr>
      <vt:lpstr>Grenzen und Gefahren von Inbound Marketing</vt:lpstr>
      <vt:lpstr>Unterscheidung Push/Pull-Marketing</vt:lpstr>
      <vt:lpstr>Methodik Inbound Marketing</vt:lpstr>
      <vt:lpstr>Themen rund um Inbound Marketing</vt:lpstr>
      <vt:lpstr>Methodik Inbound Marketing</vt:lpstr>
      <vt:lpstr>Prozess zur Lead-Generierung</vt:lpstr>
      <vt:lpstr>Prozess zur Lead-Generierung - SEO-Optimierung</vt:lpstr>
      <vt:lpstr>Prozess zur Lead-Generierung - SEO-Optimierung</vt:lpstr>
      <vt:lpstr>Prozess zur Lead-Generierung - Social Publishing</vt:lpstr>
      <vt:lpstr>Prozess zur Lead-Generierung - Konvertierung</vt:lpstr>
      <vt:lpstr>Prozess zur Lead-Generierung - Konvertierung durch Formulare</vt:lpstr>
      <vt:lpstr>Prozess zur Lead-Generierung - Konvertierung durch Call to action (CTA)</vt:lpstr>
      <vt:lpstr>Prozess zur Lead-Generierung - Konvertierung – durch Landingpages</vt:lpstr>
      <vt:lpstr>Das perfekte Formular…</vt:lpstr>
      <vt:lpstr>Das perfekte Formular…</vt:lpstr>
      <vt:lpstr>Beispiele guter Landingpages</vt:lpstr>
      <vt:lpstr>Beispiele guter Landingpages</vt:lpstr>
      <vt:lpstr>Beispiele von Landingpages</vt:lpstr>
      <vt:lpstr>Prozess zur Lead-Generierung</vt:lpstr>
      <vt:lpstr>Prozess zur Lead-Generierung</vt:lpstr>
      <vt:lpstr>Umgang mit Kundendaten</vt:lpstr>
      <vt:lpstr>Zusammenhänge Content Marketing, Inbound Marketing und Marketing Automation</vt:lpstr>
      <vt:lpstr>PowerPoint-Präsentation</vt:lpstr>
      <vt:lpstr>Definition Lead</vt:lpstr>
      <vt:lpstr>Herkunft und Geschichte der Leadgenerierung</vt:lpstr>
      <vt:lpstr>Qualitätsmerkmale von Leads</vt:lpstr>
      <vt:lpstr>Qualitätsmerkmale von Leads</vt:lpstr>
      <vt:lpstr>Qualitätsmerkmale von Leads</vt:lpstr>
      <vt:lpstr>Leitmotiv Leadgenerierung</vt:lpstr>
      <vt:lpstr>Buyer Personas</vt:lpstr>
      <vt:lpstr>Buyer Personas</vt:lpstr>
      <vt:lpstr>Buyer Personas</vt:lpstr>
      <vt:lpstr>Beispiel für Buyer Personas</vt:lpstr>
      <vt:lpstr>Beispiel für Buyer Personas</vt:lpstr>
      <vt:lpstr>Beispiel für Buyer Personas</vt:lpstr>
      <vt:lpstr>Beispiel für Buyer Personas</vt:lpstr>
      <vt:lpstr>Buyer Personas</vt:lpstr>
      <vt:lpstr>7 Tipps für das Lead-Nurturing</vt:lpstr>
      <vt:lpstr>Analysen</vt:lpstr>
      <vt:lpstr>Analysen – ein Blick ins Backend</vt:lpstr>
      <vt:lpstr>Analysen – ein Blick ins Backend</vt:lpstr>
      <vt:lpstr>Beispiele</vt:lpstr>
      <vt:lpstr>Beispiele</vt:lpstr>
      <vt:lpstr>Beispiele</vt:lpstr>
      <vt:lpstr>Beispiele</vt:lpstr>
      <vt:lpstr>Beispiele</vt:lpstr>
      <vt:lpstr>Learning aus B2B-Veranstaltung und Gestaltung der Lead-Gewinnung</vt:lpstr>
      <vt:lpstr>Dankeschön!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Display Advertising</dc:title>
  <dc:creator>Rudi</dc:creator>
  <cp:lastModifiedBy>Rudolf Müller-Goldhorn</cp:lastModifiedBy>
  <cp:revision>305</cp:revision>
  <dcterms:created xsi:type="dcterms:W3CDTF">2015-07-07T06:46:44Z</dcterms:created>
  <dcterms:modified xsi:type="dcterms:W3CDTF">2019-04-18T16:11:33Z</dcterms:modified>
</cp:coreProperties>
</file>